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8" r:id="rId2"/>
    <p:sldId id="263" r:id="rId3"/>
    <p:sldId id="268" r:id="rId4"/>
    <p:sldId id="266" r:id="rId5"/>
    <p:sldId id="507" r:id="rId6"/>
    <p:sldId id="533" r:id="rId7"/>
    <p:sldId id="537" r:id="rId8"/>
    <p:sldId id="538" r:id="rId9"/>
    <p:sldId id="540" r:id="rId10"/>
    <p:sldId id="541" r:id="rId11"/>
    <p:sldId id="542" r:id="rId12"/>
    <p:sldId id="543" r:id="rId13"/>
    <p:sldId id="528" r:id="rId14"/>
    <p:sldId id="545" r:id="rId15"/>
    <p:sldId id="546" r:id="rId16"/>
    <p:sldId id="547" r:id="rId17"/>
    <p:sldId id="548" r:id="rId18"/>
    <p:sldId id="549" r:id="rId19"/>
    <p:sldId id="531" r:id="rId20"/>
    <p:sldId id="551" r:id="rId21"/>
    <p:sldId id="544" r:id="rId22"/>
    <p:sldId id="552" r:id="rId23"/>
    <p:sldId id="285" r:id="rId24"/>
  </p:sldIdLst>
  <p:sldSz cx="12192000" cy="6858000"/>
  <p:notesSz cx="7010400" cy="92964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bdulmohsen AlAbdulrazzaq" initials="AA" lastIdx="1" clrIdx="6">
    <p:extLst>
      <p:ext uri="{19B8F6BF-5375-455C-9EA6-DF929625EA0E}">
        <p15:presenceInfo xmlns:p15="http://schemas.microsoft.com/office/powerpoint/2012/main" userId="Abdulmohsen AlAbdulrazzaq" providerId="None"/>
      </p:ext>
    </p:extLst>
  </p:cmAuthor>
  <p:cmAuthor id="1" name="Bedour Jasem" initials="BJ" lastIdx="2" clrIdx="0">
    <p:extLst>
      <p:ext uri="{19B8F6BF-5375-455C-9EA6-DF929625EA0E}">
        <p15:presenceInfo xmlns:p15="http://schemas.microsoft.com/office/powerpoint/2012/main" userId="S::Bjasem@cma.gov.kw::e49f5831-bc49-441b-b303-d271707f2919" providerId="AD"/>
      </p:ext>
    </p:extLst>
  </p:cmAuthor>
  <p:cmAuthor id="2" name="Khalid Alsahli" initials="KA" lastIdx="20" clrIdx="1">
    <p:extLst>
      <p:ext uri="{19B8F6BF-5375-455C-9EA6-DF929625EA0E}">
        <p15:presenceInfo xmlns:p15="http://schemas.microsoft.com/office/powerpoint/2012/main" userId="Khalid Alsahli" providerId="None"/>
      </p:ext>
    </p:extLst>
  </p:cmAuthor>
  <p:cmAuthor id="3" name="Dalal Behbehani" initials="DB" lastIdx="11" clrIdx="2">
    <p:extLst>
      <p:ext uri="{19B8F6BF-5375-455C-9EA6-DF929625EA0E}">
        <p15:presenceInfo xmlns:p15="http://schemas.microsoft.com/office/powerpoint/2012/main" userId="Dalal Behbehani" providerId="None"/>
      </p:ext>
    </p:extLst>
  </p:cmAuthor>
  <p:cmAuthor id="4" name="Noura AlAbdulkareem" initials="NA" lastIdx="1" clrIdx="3">
    <p:extLst>
      <p:ext uri="{19B8F6BF-5375-455C-9EA6-DF929625EA0E}">
        <p15:presenceInfo xmlns:p15="http://schemas.microsoft.com/office/powerpoint/2012/main" userId="S::nalabdulkareem@boursakuwait.com.kw::6c162411-9838-49a3-8556-b04be98a74e9" providerId="AD"/>
      </p:ext>
    </p:extLst>
  </p:cmAuthor>
  <p:cmAuthor id="5" name="Fuad W. Al-Ateeqi" initials="FWA" lastIdx="7" clrIdx="4">
    <p:extLst>
      <p:ext uri="{19B8F6BF-5375-455C-9EA6-DF929625EA0E}">
        <p15:presenceInfo xmlns:p15="http://schemas.microsoft.com/office/powerpoint/2012/main" userId="S::falateeqi@cma.gov.kw::64b2bd54-5554-44b8-92ac-b9e2ae1eaf3b" providerId="AD"/>
      </p:ext>
    </p:extLst>
  </p:cmAuthor>
  <p:cmAuthor id="6" name="Badriyah Alroudan" initials="BA" lastIdx="7" clrIdx="5">
    <p:extLst>
      <p:ext uri="{19B8F6BF-5375-455C-9EA6-DF929625EA0E}">
        <p15:presenceInfo xmlns:p15="http://schemas.microsoft.com/office/powerpoint/2012/main" userId="S::balroudan@cma.gov.kw::de96b5b1-a117-4bee-91cf-9d0e1809b7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8100"/>
    <a:srgbClr val="B39019"/>
    <a:srgbClr val="023C5B"/>
    <a:srgbClr val="D3D1D1"/>
    <a:srgbClr val="A82000"/>
    <a:srgbClr val="495E78"/>
    <a:srgbClr val="1367A2"/>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947" autoAdjust="0"/>
  </p:normalViewPr>
  <p:slideViewPr>
    <p:cSldViewPr snapToGrid="0">
      <p:cViewPr>
        <p:scale>
          <a:sx n="110" d="100"/>
          <a:sy n="110" d="100"/>
        </p:scale>
        <p:origin x="2020" y="10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alabdulrazzaq\Desktop\9-%20Historical%20-%20Oct.%20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alabdulrazzaq\Desktop\9-%20Historical%20-%20Oct.%20202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dLbls>
            <c:dLbl>
              <c:idx val="672"/>
              <c:layout>
                <c:manualLayout>
                  <c:x val="-0.21976036336996732"/>
                  <c:y val="-5.2984362217333068E-2"/>
                </c:manualLayout>
              </c:layout>
              <c:tx>
                <c:rich>
                  <a:bodyPr rot="0" spcFirstLastPara="1" vertOverflow="ellipsis" vert="horz" wrap="square" lIns="38100" tIns="19050" rIns="38100" bIns="19050" anchor="ctr" anchorCtr="1">
                    <a:spAutoFit/>
                  </a:bodyPr>
                  <a:lstStyle/>
                  <a:p>
                    <a:pPr rtl="1">
                      <a:defRPr sz="900" b="0" i="0" u="none" strike="noStrike" kern="1200" baseline="0">
                        <a:solidFill>
                          <a:schemeClr val="tx1">
                            <a:lumMod val="75000"/>
                            <a:lumOff val="25000"/>
                          </a:schemeClr>
                        </a:solidFill>
                        <a:latin typeface="+mn-lt"/>
                        <a:ea typeface="+mn-ea"/>
                        <a:cs typeface="+mn-cs"/>
                      </a:defRPr>
                    </a:pPr>
                    <a:r>
                      <a:rPr lang="ar-KW" dirty="0">
                        <a:cs typeface="mohammad bold art 1" pitchFamily="2" charset="-78"/>
                      </a:rPr>
                      <a:t>دخول</a:t>
                    </a:r>
                    <a:r>
                      <a:rPr lang="ar-KW" baseline="0" dirty="0">
                        <a:cs typeface="mohammad bold art 1" pitchFamily="2" charset="-78"/>
                      </a:rPr>
                      <a:t> الاستثمارات المتعلقة بالترقية إلى سوق ناشئ بحسب تصنيف </a:t>
                    </a:r>
                    <a:r>
                      <a:rPr lang="en-GB" baseline="0" dirty="0">
                        <a:cs typeface="mohammad bold art 1" pitchFamily="2" charset="-78"/>
                      </a:rPr>
                      <a:t>FTSE</a:t>
                    </a:r>
                    <a:endParaRPr lang="en-GB" dirty="0">
                      <a:cs typeface="mohammad bold art 1" pitchFamily="2" charset="-78"/>
                    </a:endParaRPr>
                  </a:p>
                  <a:p>
                    <a:pPr rtl="1">
                      <a:defRPr/>
                    </a:pPr>
                    <a:fld id="{C7E0D9DC-323A-45BE-93F8-9D8445328463}" type="CATEGORYNAME">
                      <a:rPr lang="en-US" smtClean="0"/>
                      <a:pPr rtl="1">
                        <a:defRPr/>
                      </a:pPr>
                      <a:t>[CATEGORY NAME]</a:t>
                    </a:fld>
                    <a:endParaRPr lang="en-US" baseline="0" dirty="0"/>
                  </a:p>
                  <a:p>
                    <a:pPr rtl="1">
                      <a:defRPr/>
                    </a:pPr>
                    <a:fld id="{CE1AE013-B0F0-489A-9C6B-257085394F03}" type="VALUE">
                      <a:rPr lang="en-US"/>
                      <a:pPr rtl="1">
                        <a:defRPr/>
                      </a:pPr>
                      <a:t>[VALUE]</a:t>
                    </a:fld>
                    <a:endParaRPr lang="en-GB"/>
                  </a:p>
                </c:rich>
              </c:tx>
              <c:spPr>
                <a:noFill/>
                <a:ln>
                  <a:noFill/>
                </a:ln>
                <a:effectLst/>
              </c:spPr>
              <c:txPr>
                <a:bodyPr rot="0" spcFirstLastPara="1" vertOverflow="ellipsis" vert="horz" wrap="square" lIns="38100" tIns="19050" rIns="38100" bIns="19050" anchor="ctr" anchorCtr="1">
                  <a:spAutoFit/>
                </a:bodyPr>
                <a:lstStyle/>
                <a:p>
                  <a:pPr rtl="1">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DEF3-4D6A-98ED-28271490ECAB}"/>
                </c:ext>
              </c:extLst>
            </c:dLbl>
            <c:dLbl>
              <c:idx val="733"/>
              <c:layout>
                <c:manualLayout>
                  <c:x val="-0.11199326210200256"/>
                  <c:y val="-0.20712068866775629"/>
                </c:manualLayout>
              </c:layout>
              <c:tx>
                <c:rich>
                  <a:bodyPr rot="0" spcFirstLastPara="1" vertOverflow="ellipsis" vert="horz" wrap="square" lIns="38100" tIns="19050" rIns="38100" bIns="19050" anchor="ctr" anchorCtr="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75000"/>
                            <a:lumOff val="25000"/>
                          </a:prstClr>
                        </a:solidFill>
                        <a:latin typeface="+mn-lt"/>
                        <a:ea typeface="+mn-ea"/>
                        <a:cs typeface="+mn-cs"/>
                      </a:defRPr>
                    </a:pPr>
                    <a:r>
                      <a:rPr lang="ar-KW" sz="900" b="0" i="0" u="none" strike="noStrike" kern="1200" baseline="0" dirty="0">
                        <a:solidFill>
                          <a:prstClr val="black">
                            <a:lumMod val="75000"/>
                            <a:lumOff val="25000"/>
                          </a:prstClr>
                        </a:solidFill>
                        <a:cs typeface="mohammad bold art 1" pitchFamily="2" charset="-78"/>
                      </a:rPr>
                      <a:t>دخول الاستثمارات المتعلقة بالترقية إلى سوق ناشئ بحسب تصنيف </a:t>
                    </a:r>
                    <a:r>
                      <a:rPr lang="en-GB" sz="900" b="0" i="0" u="none" strike="noStrike" kern="1200" baseline="0" dirty="0">
                        <a:solidFill>
                          <a:prstClr val="black">
                            <a:lumMod val="75000"/>
                            <a:lumOff val="25000"/>
                          </a:prstClr>
                        </a:solidFill>
                        <a:cs typeface="mohammad bold art 1" pitchFamily="2" charset="-78"/>
                      </a:rPr>
                      <a:t>FTSE </a:t>
                    </a:r>
                    <a:r>
                      <a:rPr lang="ar-KW" sz="900" b="0" i="0" u="none" strike="noStrike" kern="1200" baseline="0" dirty="0">
                        <a:solidFill>
                          <a:prstClr val="black">
                            <a:lumMod val="75000"/>
                            <a:lumOff val="25000"/>
                          </a:prstClr>
                        </a:solidFill>
                        <a:cs typeface="mohammad bold art 1" pitchFamily="2" charset="-78"/>
                      </a:rPr>
                      <a:t>و</a:t>
                    </a:r>
                    <a:r>
                      <a:rPr lang="en-GB" sz="900" b="0" i="0" u="none" strike="noStrike" kern="1200" baseline="0" dirty="0">
                        <a:solidFill>
                          <a:prstClr val="black">
                            <a:lumMod val="75000"/>
                            <a:lumOff val="25000"/>
                          </a:prstClr>
                        </a:solidFill>
                        <a:cs typeface="mohammad bold art 1" pitchFamily="2" charset="-78"/>
                      </a:rPr>
                      <a:t>S&amp;P</a:t>
                    </a:r>
                  </a:p>
                  <a:p>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fld id="{1BF849E7-4680-4446-A510-F52373815D0B}" type="CATEGORYNAME">
                      <a:rPr lang="en-US" smtClean="0"/>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t>[CATEGORY NAME]</a:t>
                    </a:fld>
                    <a:endParaRPr lang="en-US" baseline="0" dirty="0"/>
                  </a:p>
                  <a:p>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fld id="{D0F26661-9A0A-44D4-B2A5-7F557D0CD995}" type="VALUE">
                      <a:rPr lang="en-US"/>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t>[VALUE]</a:t>
                    </a:fld>
                    <a:endParaRPr lang="en-GB"/>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75000"/>
                          <a:lumOff val="25000"/>
                        </a:prstClr>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6-DEF3-4D6A-98ED-28271490ECAB}"/>
                </c:ext>
              </c:extLst>
            </c:dLbl>
            <c:dLbl>
              <c:idx val="789"/>
              <c:layout>
                <c:manualLayout>
                  <c:x val="1.690464333615125E-2"/>
                  <c:y val="-2.6492181108666579E-2"/>
                </c:manualLayout>
              </c:layout>
              <c:tx>
                <c:rich>
                  <a:bodyPr rot="0" spcFirstLastPara="1" vertOverflow="ellipsis" vert="horz" wrap="square" lIns="38100" tIns="19050" rIns="38100" bIns="19050" anchor="ctr" anchorCtr="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75000"/>
                            <a:lumOff val="25000"/>
                          </a:prstClr>
                        </a:solidFill>
                        <a:latin typeface="+mn-lt"/>
                        <a:ea typeface="+mn-ea"/>
                        <a:cs typeface="+mn-cs"/>
                      </a:defRPr>
                    </a:pPr>
                    <a:r>
                      <a:rPr lang="ar-KW" sz="900" b="0" i="0" u="none" strike="noStrike" kern="1200" baseline="0" dirty="0">
                        <a:solidFill>
                          <a:prstClr val="black">
                            <a:lumMod val="75000"/>
                            <a:lumOff val="25000"/>
                          </a:prstClr>
                        </a:solidFill>
                        <a:cs typeface="mohammad bold art 1" pitchFamily="2" charset="-78"/>
                      </a:rPr>
                      <a:t>دخول الاستثمارات المتعلقة بإعادة احتساب أوزان الشركات الكويتية ضمن مؤشرات </a:t>
                    </a:r>
                    <a:r>
                      <a:rPr lang="en-GB" sz="900" b="0" i="0" u="none" strike="noStrike" kern="1200" baseline="0" dirty="0">
                        <a:solidFill>
                          <a:prstClr val="black">
                            <a:lumMod val="75000"/>
                            <a:lumOff val="25000"/>
                          </a:prstClr>
                        </a:solidFill>
                        <a:cs typeface="mohammad bold art 1" pitchFamily="2" charset="-78"/>
                      </a:rPr>
                      <a:t>FTSE</a:t>
                    </a:r>
                  </a:p>
                  <a:p>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fld id="{4A9D35F7-612E-4894-B0D6-D418BA52A3EF}" type="CATEGORYNAME">
                      <a:rPr lang="en-US" smtClean="0"/>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t>[CATEGORY NAME]</a:t>
                    </a:fld>
                    <a:endParaRPr lang="en-US" baseline="0" dirty="0"/>
                  </a:p>
                  <a:p>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fld id="{A65B6AB2-01DF-4C52-8FAD-087C2F2DE996}" type="VALUE">
                      <a:rPr lang="en-US"/>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t>[VALUE]</a:t>
                    </a:fld>
                    <a:endParaRPr lang="en-GB"/>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75000"/>
                          <a:lumOff val="25000"/>
                        </a:prstClr>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DEF3-4D6A-98ED-28271490ECAB}"/>
                </c:ext>
              </c:extLst>
            </c:dLbl>
            <c:dLbl>
              <c:idx val="1209"/>
              <c:layout>
                <c:manualLayout>
                  <c:x val="2.1130804170187609E-3"/>
                  <c:y val="1.685866070551504E-2"/>
                </c:manualLayout>
              </c:layout>
              <c:tx>
                <c:rich>
                  <a:bodyPr rot="0" spcFirstLastPara="1" vertOverflow="ellipsis" vert="horz" wrap="square" lIns="38100" tIns="19050" rIns="38100" bIns="19050" anchor="ctr" anchorCtr="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75000"/>
                            <a:lumOff val="25000"/>
                          </a:prstClr>
                        </a:solidFill>
                        <a:latin typeface="+mn-lt"/>
                        <a:ea typeface="+mn-ea"/>
                        <a:cs typeface="+mn-cs"/>
                      </a:defRPr>
                    </a:pPr>
                    <a:r>
                      <a:rPr lang="ar-KW" sz="900" b="0" i="0" u="none" strike="noStrike" kern="1200" baseline="0" dirty="0">
                        <a:solidFill>
                          <a:prstClr val="black">
                            <a:lumMod val="75000"/>
                            <a:lumOff val="25000"/>
                          </a:prstClr>
                        </a:solidFill>
                        <a:cs typeface="mohammad bold art 1" pitchFamily="2" charset="-78"/>
                      </a:rPr>
                      <a:t>دخول الاستثمارات المتعلقة بالترقية إلى سوق ناشئ بحسب تصنيف </a:t>
                    </a:r>
                    <a:r>
                      <a:rPr lang="en-GB" sz="900" b="0" i="0" u="none" strike="noStrike" kern="1200" baseline="0" dirty="0">
                        <a:solidFill>
                          <a:prstClr val="black">
                            <a:lumMod val="75000"/>
                            <a:lumOff val="25000"/>
                          </a:prstClr>
                        </a:solidFill>
                        <a:cs typeface="mohammad bold art 1" pitchFamily="2" charset="-78"/>
                      </a:rPr>
                      <a:t>MSCI</a:t>
                    </a:r>
                  </a:p>
                  <a:p>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fld id="{02DC21D1-8854-42D8-9A82-8BA46AA31A55}" type="CATEGORYNAME">
                      <a:rPr lang="en-US" smtClean="0"/>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t>[CATEGORY NAME]</a:t>
                    </a:fld>
                    <a:endParaRPr lang="en-US" baseline="0" dirty="0"/>
                  </a:p>
                  <a:p>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fld id="{740F33ED-A1CE-4C4C-93AE-A8B37F236888}" type="VALUE">
                      <a:rPr lang="en-US" b="1" u="sng"/>
                      <a:pPr marL="0" marR="0" lvl="0" indent="0" algn="ctr" defTabSz="914400" rtl="1" eaLnBrk="1" fontAlgn="auto" latinLnBrk="0" hangingPunct="1">
                        <a:lnSpc>
                          <a:spcPct val="100000"/>
                        </a:lnSpc>
                        <a:spcBef>
                          <a:spcPts val="0"/>
                        </a:spcBef>
                        <a:spcAft>
                          <a:spcPts val="0"/>
                        </a:spcAft>
                        <a:buClrTx/>
                        <a:buSzTx/>
                        <a:buFontTx/>
                        <a:buNone/>
                        <a:tabLst/>
                        <a:defRPr>
                          <a:solidFill>
                            <a:prstClr val="black">
                              <a:lumMod val="75000"/>
                              <a:lumOff val="25000"/>
                            </a:prstClr>
                          </a:solidFill>
                        </a:defRPr>
                      </a:pPr>
                      <a:t>[VALUE]</a:t>
                    </a:fld>
                    <a:endParaRPr lang="en-GB"/>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sz="900" b="0" i="0" u="none" strike="noStrike" kern="1200" baseline="0">
                      <a:solidFill>
                        <a:prstClr val="black">
                          <a:lumMod val="75000"/>
                          <a:lumOff val="25000"/>
                        </a:prstClr>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4-DEF3-4D6A-98ED-28271490EC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trendline>
            <c:spPr>
              <a:ln w="31750" cap="rnd">
                <a:solidFill>
                  <a:srgbClr val="C00000"/>
                </a:solidFill>
                <a:prstDash val="sysDot"/>
              </a:ln>
              <a:effectLst/>
            </c:spPr>
            <c:trendlineType val="linear"/>
            <c:dispRSqr val="0"/>
            <c:dispEq val="0"/>
          </c:trendline>
          <c:cat>
            <c:numRef>
              <c:f>'Daily Trading Calendar'!$D$3:$D$1681</c:f>
              <c:numCache>
                <c:formatCode>m/d/yyyy</c:formatCode>
                <c:ptCount val="1679"/>
                <c:pt idx="0">
                  <c:v>42373</c:v>
                </c:pt>
                <c:pt idx="1">
                  <c:v>42374</c:v>
                </c:pt>
                <c:pt idx="2">
                  <c:v>42375</c:v>
                </c:pt>
                <c:pt idx="3">
                  <c:v>42376</c:v>
                </c:pt>
                <c:pt idx="4">
                  <c:v>42379</c:v>
                </c:pt>
                <c:pt idx="5">
                  <c:v>42380</c:v>
                </c:pt>
                <c:pt idx="6">
                  <c:v>42381</c:v>
                </c:pt>
                <c:pt idx="7">
                  <c:v>42382</c:v>
                </c:pt>
                <c:pt idx="8">
                  <c:v>42383</c:v>
                </c:pt>
                <c:pt idx="9">
                  <c:v>42386</c:v>
                </c:pt>
                <c:pt idx="10">
                  <c:v>42387</c:v>
                </c:pt>
                <c:pt idx="11">
                  <c:v>42388</c:v>
                </c:pt>
                <c:pt idx="12">
                  <c:v>42389</c:v>
                </c:pt>
                <c:pt idx="13">
                  <c:v>42390</c:v>
                </c:pt>
                <c:pt idx="14">
                  <c:v>42393</c:v>
                </c:pt>
                <c:pt idx="15">
                  <c:v>42394</c:v>
                </c:pt>
                <c:pt idx="16">
                  <c:v>42395</c:v>
                </c:pt>
                <c:pt idx="17">
                  <c:v>42396</c:v>
                </c:pt>
                <c:pt idx="18">
                  <c:v>42397</c:v>
                </c:pt>
                <c:pt idx="19">
                  <c:v>42400</c:v>
                </c:pt>
                <c:pt idx="20">
                  <c:v>42401</c:v>
                </c:pt>
                <c:pt idx="21">
                  <c:v>42402</c:v>
                </c:pt>
                <c:pt idx="22">
                  <c:v>42403</c:v>
                </c:pt>
                <c:pt idx="23">
                  <c:v>42404</c:v>
                </c:pt>
                <c:pt idx="24">
                  <c:v>42407</c:v>
                </c:pt>
                <c:pt idx="25">
                  <c:v>42408</c:v>
                </c:pt>
                <c:pt idx="26">
                  <c:v>42409</c:v>
                </c:pt>
                <c:pt idx="27">
                  <c:v>42410</c:v>
                </c:pt>
                <c:pt idx="28">
                  <c:v>42411</c:v>
                </c:pt>
                <c:pt idx="29">
                  <c:v>42414</c:v>
                </c:pt>
                <c:pt idx="30">
                  <c:v>42415</c:v>
                </c:pt>
                <c:pt idx="31">
                  <c:v>42416</c:v>
                </c:pt>
                <c:pt idx="32">
                  <c:v>42417</c:v>
                </c:pt>
                <c:pt idx="33">
                  <c:v>42418</c:v>
                </c:pt>
                <c:pt idx="34">
                  <c:v>42421</c:v>
                </c:pt>
                <c:pt idx="35">
                  <c:v>42422</c:v>
                </c:pt>
                <c:pt idx="36">
                  <c:v>42423</c:v>
                </c:pt>
                <c:pt idx="37">
                  <c:v>42424</c:v>
                </c:pt>
                <c:pt idx="38">
                  <c:v>42428</c:v>
                </c:pt>
                <c:pt idx="39">
                  <c:v>42429</c:v>
                </c:pt>
                <c:pt idx="40">
                  <c:v>42430</c:v>
                </c:pt>
                <c:pt idx="41">
                  <c:v>42431</c:v>
                </c:pt>
                <c:pt idx="42">
                  <c:v>42432</c:v>
                </c:pt>
                <c:pt idx="43">
                  <c:v>42435</c:v>
                </c:pt>
                <c:pt idx="44">
                  <c:v>42436</c:v>
                </c:pt>
                <c:pt idx="45">
                  <c:v>42437</c:v>
                </c:pt>
                <c:pt idx="46">
                  <c:v>42438</c:v>
                </c:pt>
                <c:pt idx="47">
                  <c:v>42439</c:v>
                </c:pt>
                <c:pt idx="48">
                  <c:v>42442</c:v>
                </c:pt>
                <c:pt idx="49">
                  <c:v>42443</c:v>
                </c:pt>
                <c:pt idx="50">
                  <c:v>42444</c:v>
                </c:pt>
                <c:pt idx="51">
                  <c:v>42445</c:v>
                </c:pt>
                <c:pt idx="52">
                  <c:v>42446</c:v>
                </c:pt>
                <c:pt idx="53">
                  <c:v>42449</c:v>
                </c:pt>
                <c:pt idx="54">
                  <c:v>42450</c:v>
                </c:pt>
                <c:pt idx="55">
                  <c:v>42451</c:v>
                </c:pt>
                <c:pt idx="56">
                  <c:v>42452</c:v>
                </c:pt>
                <c:pt idx="57">
                  <c:v>42453</c:v>
                </c:pt>
                <c:pt idx="58">
                  <c:v>42456</c:v>
                </c:pt>
                <c:pt idx="59">
                  <c:v>42457</c:v>
                </c:pt>
                <c:pt idx="60">
                  <c:v>42458</c:v>
                </c:pt>
                <c:pt idx="61">
                  <c:v>42459</c:v>
                </c:pt>
                <c:pt idx="62">
                  <c:v>42460</c:v>
                </c:pt>
                <c:pt idx="63">
                  <c:v>42463</c:v>
                </c:pt>
                <c:pt idx="64">
                  <c:v>42464</c:v>
                </c:pt>
                <c:pt idx="65">
                  <c:v>42465</c:v>
                </c:pt>
                <c:pt idx="66">
                  <c:v>42466</c:v>
                </c:pt>
                <c:pt idx="67">
                  <c:v>42467</c:v>
                </c:pt>
                <c:pt idx="68">
                  <c:v>42470</c:v>
                </c:pt>
                <c:pt idx="69">
                  <c:v>42471</c:v>
                </c:pt>
                <c:pt idx="70">
                  <c:v>42472</c:v>
                </c:pt>
                <c:pt idx="71">
                  <c:v>42473</c:v>
                </c:pt>
                <c:pt idx="72">
                  <c:v>42474</c:v>
                </c:pt>
                <c:pt idx="73">
                  <c:v>42477</c:v>
                </c:pt>
                <c:pt idx="74">
                  <c:v>42478</c:v>
                </c:pt>
                <c:pt idx="75">
                  <c:v>42479</c:v>
                </c:pt>
                <c:pt idx="76">
                  <c:v>42480</c:v>
                </c:pt>
                <c:pt idx="77">
                  <c:v>42481</c:v>
                </c:pt>
                <c:pt idx="78">
                  <c:v>42484</c:v>
                </c:pt>
                <c:pt idx="79">
                  <c:v>42485</c:v>
                </c:pt>
                <c:pt idx="80">
                  <c:v>42486</c:v>
                </c:pt>
                <c:pt idx="81">
                  <c:v>42487</c:v>
                </c:pt>
                <c:pt idx="82">
                  <c:v>42488</c:v>
                </c:pt>
                <c:pt idx="83">
                  <c:v>42491</c:v>
                </c:pt>
                <c:pt idx="84">
                  <c:v>42492</c:v>
                </c:pt>
                <c:pt idx="85">
                  <c:v>42493</c:v>
                </c:pt>
                <c:pt idx="86">
                  <c:v>42494</c:v>
                </c:pt>
                <c:pt idx="87">
                  <c:v>42498</c:v>
                </c:pt>
                <c:pt idx="88">
                  <c:v>42499</c:v>
                </c:pt>
                <c:pt idx="89">
                  <c:v>42500</c:v>
                </c:pt>
                <c:pt idx="90">
                  <c:v>42501</c:v>
                </c:pt>
                <c:pt idx="91">
                  <c:v>42502</c:v>
                </c:pt>
                <c:pt idx="92">
                  <c:v>42505</c:v>
                </c:pt>
                <c:pt idx="93">
                  <c:v>42506</c:v>
                </c:pt>
                <c:pt idx="94">
                  <c:v>42507</c:v>
                </c:pt>
                <c:pt idx="95">
                  <c:v>42508</c:v>
                </c:pt>
                <c:pt idx="96">
                  <c:v>42509</c:v>
                </c:pt>
                <c:pt idx="97">
                  <c:v>42512</c:v>
                </c:pt>
                <c:pt idx="98">
                  <c:v>42513</c:v>
                </c:pt>
                <c:pt idx="99">
                  <c:v>42514</c:v>
                </c:pt>
                <c:pt idx="100">
                  <c:v>42515</c:v>
                </c:pt>
                <c:pt idx="101">
                  <c:v>42516</c:v>
                </c:pt>
                <c:pt idx="102">
                  <c:v>42519</c:v>
                </c:pt>
                <c:pt idx="103">
                  <c:v>42520</c:v>
                </c:pt>
                <c:pt idx="104">
                  <c:v>42521</c:v>
                </c:pt>
                <c:pt idx="105">
                  <c:v>42522</c:v>
                </c:pt>
                <c:pt idx="106">
                  <c:v>42523</c:v>
                </c:pt>
                <c:pt idx="107">
                  <c:v>42526</c:v>
                </c:pt>
                <c:pt idx="108">
                  <c:v>42527</c:v>
                </c:pt>
                <c:pt idx="109">
                  <c:v>42528</c:v>
                </c:pt>
                <c:pt idx="110">
                  <c:v>42529</c:v>
                </c:pt>
                <c:pt idx="111">
                  <c:v>42530</c:v>
                </c:pt>
                <c:pt idx="112">
                  <c:v>42533</c:v>
                </c:pt>
                <c:pt idx="113">
                  <c:v>42534</c:v>
                </c:pt>
                <c:pt idx="114">
                  <c:v>42535</c:v>
                </c:pt>
                <c:pt idx="115">
                  <c:v>42536</c:v>
                </c:pt>
                <c:pt idx="116">
                  <c:v>42537</c:v>
                </c:pt>
                <c:pt idx="117">
                  <c:v>42540</c:v>
                </c:pt>
                <c:pt idx="118">
                  <c:v>42541</c:v>
                </c:pt>
                <c:pt idx="119">
                  <c:v>42542</c:v>
                </c:pt>
                <c:pt idx="120">
                  <c:v>42543</c:v>
                </c:pt>
                <c:pt idx="121">
                  <c:v>42544</c:v>
                </c:pt>
                <c:pt idx="122">
                  <c:v>42547</c:v>
                </c:pt>
                <c:pt idx="123">
                  <c:v>42548</c:v>
                </c:pt>
                <c:pt idx="124">
                  <c:v>42549</c:v>
                </c:pt>
                <c:pt idx="125">
                  <c:v>42550</c:v>
                </c:pt>
                <c:pt idx="126">
                  <c:v>42551</c:v>
                </c:pt>
                <c:pt idx="127">
                  <c:v>42554</c:v>
                </c:pt>
                <c:pt idx="128">
                  <c:v>42555</c:v>
                </c:pt>
                <c:pt idx="129">
                  <c:v>42561</c:v>
                </c:pt>
                <c:pt idx="130">
                  <c:v>42562</c:v>
                </c:pt>
                <c:pt idx="131">
                  <c:v>42563</c:v>
                </c:pt>
                <c:pt idx="132">
                  <c:v>42564</c:v>
                </c:pt>
                <c:pt idx="133">
                  <c:v>42565</c:v>
                </c:pt>
                <c:pt idx="134">
                  <c:v>42568</c:v>
                </c:pt>
                <c:pt idx="135">
                  <c:v>42569</c:v>
                </c:pt>
                <c:pt idx="136">
                  <c:v>42570</c:v>
                </c:pt>
                <c:pt idx="137">
                  <c:v>42571</c:v>
                </c:pt>
                <c:pt idx="138">
                  <c:v>42572</c:v>
                </c:pt>
                <c:pt idx="139">
                  <c:v>42575</c:v>
                </c:pt>
                <c:pt idx="140">
                  <c:v>42576</c:v>
                </c:pt>
                <c:pt idx="141">
                  <c:v>42577</c:v>
                </c:pt>
                <c:pt idx="142">
                  <c:v>42578</c:v>
                </c:pt>
                <c:pt idx="143">
                  <c:v>42579</c:v>
                </c:pt>
                <c:pt idx="144">
                  <c:v>42582</c:v>
                </c:pt>
                <c:pt idx="145">
                  <c:v>42583</c:v>
                </c:pt>
                <c:pt idx="146">
                  <c:v>42584</c:v>
                </c:pt>
                <c:pt idx="147">
                  <c:v>42585</c:v>
                </c:pt>
                <c:pt idx="148">
                  <c:v>42586</c:v>
                </c:pt>
                <c:pt idx="149">
                  <c:v>42589</c:v>
                </c:pt>
                <c:pt idx="150">
                  <c:v>42590</c:v>
                </c:pt>
                <c:pt idx="151">
                  <c:v>42591</c:v>
                </c:pt>
                <c:pt idx="152">
                  <c:v>42592</c:v>
                </c:pt>
                <c:pt idx="153">
                  <c:v>42593</c:v>
                </c:pt>
                <c:pt idx="154">
                  <c:v>42596</c:v>
                </c:pt>
                <c:pt idx="155">
                  <c:v>42597</c:v>
                </c:pt>
                <c:pt idx="156">
                  <c:v>42598</c:v>
                </c:pt>
                <c:pt idx="157">
                  <c:v>42599</c:v>
                </c:pt>
                <c:pt idx="158">
                  <c:v>42600</c:v>
                </c:pt>
                <c:pt idx="159">
                  <c:v>42603</c:v>
                </c:pt>
                <c:pt idx="160">
                  <c:v>42604</c:v>
                </c:pt>
                <c:pt idx="161">
                  <c:v>42605</c:v>
                </c:pt>
                <c:pt idx="162">
                  <c:v>42606</c:v>
                </c:pt>
                <c:pt idx="163">
                  <c:v>42607</c:v>
                </c:pt>
                <c:pt idx="164">
                  <c:v>42610</c:v>
                </c:pt>
                <c:pt idx="165">
                  <c:v>42611</c:v>
                </c:pt>
                <c:pt idx="166">
                  <c:v>42612</c:v>
                </c:pt>
                <c:pt idx="167">
                  <c:v>42613</c:v>
                </c:pt>
                <c:pt idx="168">
                  <c:v>42614</c:v>
                </c:pt>
                <c:pt idx="169">
                  <c:v>42617</c:v>
                </c:pt>
                <c:pt idx="170">
                  <c:v>42618</c:v>
                </c:pt>
                <c:pt idx="171">
                  <c:v>42619</c:v>
                </c:pt>
                <c:pt idx="172">
                  <c:v>42620</c:v>
                </c:pt>
                <c:pt idx="173">
                  <c:v>42621</c:v>
                </c:pt>
                <c:pt idx="174">
                  <c:v>42631</c:v>
                </c:pt>
                <c:pt idx="175">
                  <c:v>42632</c:v>
                </c:pt>
                <c:pt idx="176">
                  <c:v>42633</c:v>
                </c:pt>
                <c:pt idx="177">
                  <c:v>42634</c:v>
                </c:pt>
                <c:pt idx="178">
                  <c:v>42635</c:v>
                </c:pt>
                <c:pt idx="179">
                  <c:v>42638</c:v>
                </c:pt>
                <c:pt idx="180">
                  <c:v>42639</c:v>
                </c:pt>
                <c:pt idx="181">
                  <c:v>42640</c:v>
                </c:pt>
                <c:pt idx="182">
                  <c:v>42641</c:v>
                </c:pt>
                <c:pt idx="183">
                  <c:v>42642</c:v>
                </c:pt>
                <c:pt idx="184">
                  <c:v>42646</c:v>
                </c:pt>
                <c:pt idx="185">
                  <c:v>42647</c:v>
                </c:pt>
                <c:pt idx="186">
                  <c:v>42648</c:v>
                </c:pt>
                <c:pt idx="187">
                  <c:v>42649</c:v>
                </c:pt>
                <c:pt idx="188">
                  <c:v>42652</c:v>
                </c:pt>
                <c:pt idx="189">
                  <c:v>42653</c:v>
                </c:pt>
                <c:pt idx="190">
                  <c:v>42654</c:v>
                </c:pt>
                <c:pt idx="191">
                  <c:v>42655</c:v>
                </c:pt>
                <c:pt idx="192">
                  <c:v>42656</c:v>
                </c:pt>
                <c:pt idx="193">
                  <c:v>42659</c:v>
                </c:pt>
                <c:pt idx="194">
                  <c:v>42660</c:v>
                </c:pt>
                <c:pt idx="195">
                  <c:v>42661</c:v>
                </c:pt>
                <c:pt idx="196">
                  <c:v>42662</c:v>
                </c:pt>
                <c:pt idx="197">
                  <c:v>42663</c:v>
                </c:pt>
                <c:pt idx="198">
                  <c:v>42666</c:v>
                </c:pt>
                <c:pt idx="199">
                  <c:v>42667</c:v>
                </c:pt>
                <c:pt idx="200">
                  <c:v>42668</c:v>
                </c:pt>
                <c:pt idx="201">
                  <c:v>42669</c:v>
                </c:pt>
                <c:pt idx="202">
                  <c:v>42670</c:v>
                </c:pt>
                <c:pt idx="203">
                  <c:v>42673</c:v>
                </c:pt>
                <c:pt idx="204">
                  <c:v>42674</c:v>
                </c:pt>
                <c:pt idx="205">
                  <c:v>42675</c:v>
                </c:pt>
                <c:pt idx="206">
                  <c:v>42676</c:v>
                </c:pt>
                <c:pt idx="207">
                  <c:v>42677</c:v>
                </c:pt>
                <c:pt idx="208">
                  <c:v>42680</c:v>
                </c:pt>
                <c:pt idx="209">
                  <c:v>42681</c:v>
                </c:pt>
                <c:pt idx="210">
                  <c:v>42682</c:v>
                </c:pt>
                <c:pt idx="211">
                  <c:v>42683</c:v>
                </c:pt>
                <c:pt idx="212">
                  <c:v>42684</c:v>
                </c:pt>
                <c:pt idx="213">
                  <c:v>42687</c:v>
                </c:pt>
                <c:pt idx="214">
                  <c:v>42688</c:v>
                </c:pt>
                <c:pt idx="215">
                  <c:v>42689</c:v>
                </c:pt>
                <c:pt idx="216">
                  <c:v>42690</c:v>
                </c:pt>
                <c:pt idx="217">
                  <c:v>42691</c:v>
                </c:pt>
                <c:pt idx="218">
                  <c:v>42694</c:v>
                </c:pt>
                <c:pt idx="219">
                  <c:v>42695</c:v>
                </c:pt>
                <c:pt idx="220">
                  <c:v>42696</c:v>
                </c:pt>
                <c:pt idx="221">
                  <c:v>42697</c:v>
                </c:pt>
                <c:pt idx="222">
                  <c:v>42698</c:v>
                </c:pt>
                <c:pt idx="223">
                  <c:v>42701</c:v>
                </c:pt>
                <c:pt idx="224">
                  <c:v>42702</c:v>
                </c:pt>
                <c:pt idx="225">
                  <c:v>42703</c:v>
                </c:pt>
                <c:pt idx="226">
                  <c:v>42704</c:v>
                </c:pt>
                <c:pt idx="227">
                  <c:v>42705</c:v>
                </c:pt>
                <c:pt idx="228">
                  <c:v>42708</c:v>
                </c:pt>
                <c:pt idx="229">
                  <c:v>42709</c:v>
                </c:pt>
                <c:pt idx="230">
                  <c:v>42710</c:v>
                </c:pt>
                <c:pt idx="231">
                  <c:v>42711</c:v>
                </c:pt>
                <c:pt idx="232">
                  <c:v>42715</c:v>
                </c:pt>
                <c:pt idx="233">
                  <c:v>42716</c:v>
                </c:pt>
                <c:pt idx="234">
                  <c:v>42717</c:v>
                </c:pt>
                <c:pt idx="235">
                  <c:v>42718</c:v>
                </c:pt>
                <c:pt idx="236">
                  <c:v>42719</c:v>
                </c:pt>
                <c:pt idx="237">
                  <c:v>42722</c:v>
                </c:pt>
                <c:pt idx="238">
                  <c:v>42723</c:v>
                </c:pt>
                <c:pt idx="239">
                  <c:v>42724</c:v>
                </c:pt>
                <c:pt idx="240">
                  <c:v>42725</c:v>
                </c:pt>
                <c:pt idx="241">
                  <c:v>42726</c:v>
                </c:pt>
                <c:pt idx="242">
                  <c:v>42729</c:v>
                </c:pt>
                <c:pt idx="243">
                  <c:v>42730</c:v>
                </c:pt>
                <c:pt idx="244">
                  <c:v>42731</c:v>
                </c:pt>
                <c:pt idx="245">
                  <c:v>42732</c:v>
                </c:pt>
                <c:pt idx="246">
                  <c:v>42733</c:v>
                </c:pt>
                <c:pt idx="247">
                  <c:v>42737</c:v>
                </c:pt>
                <c:pt idx="248">
                  <c:v>42738</c:v>
                </c:pt>
                <c:pt idx="249">
                  <c:v>42739</c:v>
                </c:pt>
                <c:pt idx="250">
                  <c:v>42740</c:v>
                </c:pt>
                <c:pt idx="251">
                  <c:v>42743</c:v>
                </c:pt>
                <c:pt idx="252">
                  <c:v>42744</c:v>
                </c:pt>
                <c:pt idx="253">
                  <c:v>42745</c:v>
                </c:pt>
                <c:pt idx="254">
                  <c:v>42746</c:v>
                </c:pt>
                <c:pt idx="255">
                  <c:v>42747</c:v>
                </c:pt>
                <c:pt idx="256">
                  <c:v>42750</c:v>
                </c:pt>
                <c:pt idx="257">
                  <c:v>42751</c:v>
                </c:pt>
                <c:pt idx="258">
                  <c:v>42752</c:v>
                </c:pt>
                <c:pt idx="259">
                  <c:v>42753</c:v>
                </c:pt>
                <c:pt idx="260">
                  <c:v>42754</c:v>
                </c:pt>
                <c:pt idx="261">
                  <c:v>42757</c:v>
                </c:pt>
                <c:pt idx="262">
                  <c:v>42758</c:v>
                </c:pt>
                <c:pt idx="263">
                  <c:v>42759</c:v>
                </c:pt>
                <c:pt idx="264">
                  <c:v>42760</c:v>
                </c:pt>
                <c:pt idx="265">
                  <c:v>42761</c:v>
                </c:pt>
                <c:pt idx="266">
                  <c:v>42764</c:v>
                </c:pt>
                <c:pt idx="267">
                  <c:v>42765</c:v>
                </c:pt>
                <c:pt idx="268">
                  <c:v>42766</c:v>
                </c:pt>
                <c:pt idx="269">
                  <c:v>42767</c:v>
                </c:pt>
                <c:pt idx="270">
                  <c:v>42768</c:v>
                </c:pt>
                <c:pt idx="271">
                  <c:v>42771</c:v>
                </c:pt>
                <c:pt idx="272">
                  <c:v>42772</c:v>
                </c:pt>
                <c:pt idx="273">
                  <c:v>42773</c:v>
                </c:pt>
                <c:pt idx="274">
                  <c:v>42774</c:v>
                </c:pt>
                <c:pt idx="275">
                  <c:v>42775</c:v>
                </c:pt>
                <c:pt idx="276">
                  <c:v>42778</c:v>
                </c:pt>
                <c:pt idx="277">
                  <c:v>42779</c:v>
                </c:pt>
                <c:pt idx="278">
                  <c:v>42780</c:v>
                </c:pt>
                <c:pt idx="279">
                  <c:v>42781</c:v>
                </c:pt>
                <c:pt idx="280">
                  <c:v>42782</c:v>
                </c:pt>
                <c:pt idx="281">
                  <c:v>42785</c:v>
                </c:pt>
                <c:pt idx="282">
                  <c:v>42786</c:v>
                </c:pt>
                <c:pt idx="283">
                  <c:v>42787</c:v>
                </c:pt>
                <c:pt idx="284">
                  <c:v>42788</c:v>
                </c:pt>
                <c:pt idx="285">
                  <c:v>42789</c:v>
                </c:pt>
                <c:pt idx="286">
                  <c:v>42793</c:v>
                </c:pt>
                <c:pt idx="287">
                  <c:v>42794</c:v>
                </c:pt>
                <c:pt idx="288">
                  <c:v>42795</c:v>
                </c:pt>
                <c:pt idx="289">
                  <c:v>42796</c:v>
                </c:pt>
                <c:pt idx="290">
                  <c:v>42799</c:v>
                </c:pt>
                <c:pt idx="291">
                  <c:v>42800</c:v>
                </c:pt>
                <c:pt idx="292">
                  <c:v>42801</c:v>
                </c:pt>
                <c:pt idx="293">
                  <c:v>42802</c:v>
                </c:pt>
                <c:pt idx="294">
                  <c:v>42803</c:v>
                </c:pt>
                <c:pt idx="295">
                  <c:v>42806</c:v>
                </c:pt>
                <c:pt idx="296">
                  <c:v>42807</c:v>
                </c:pt>
                <c:pt idx="297">
                  <c:v>42808</c:v>
                </c:pt>
                <c:pt idx="298">
                  <c:v>42809</c:v>
                </c:pt>
                <c:pt idx="299">
                  <c:v>42810</c:v>
                </c:pt>
                <c:pt idx="300">
                  <c:v>42813</c:v>
                </c:pt>
                <c:pt idx="301">
                  <c:v>42814</c:v>
                </c:pt>
                <c:pt idx="302">
                  <c:v>42815</c:v>
                </c:pt>
                <c:pt idx="303">
                  <c:v>42816</c:v>
                </c:pt>
                <c:pt idx="304">
                  <c:v>42817</c:v>
                </c:pt>
                <c:pt idx="305">
                  <c:v>42820</c:v>
                </c:pt>
                <c:pt idx="306">
                  <c:v>42821</c:v>
                </c:pt>
                <c:pt idx="307">
                  <c:v>42822</c:v>
                </c:pt>
                <c:pt idx="308">
                  <c:v>42823</c:v>
                </c:pt>
                <c:pt idx="309">
                  <c:v>42824</c:v>
                </c:pt>
                <c:pt idx="310">
                  <c:v>42827</c:v>
                </c:pt>
                <c:pt idx="311">
                  <c:v>42828</c:v>
                </c:pt>
                <c:pt idx="312">
                  <c:v>42829</c:v>
                </c:pt>
                <c:pt idx="313">
                  <c:v>42830</c:v>
                </c:pt>
                <c:pt idx="314">
                  <c:v>42831</c:v>
                </c:pt>
                <c:pt idx="315">
                  <c:v>42834</c:v>
                </c:pt>
                <c:pt idx="316">
                  <c:v>42835</c:v>
                </c:pt>
                <c:pt idx="317">
                  <c:v>42836</c:v>
                </c:pt>
                <c:pt idx="318">
                  <c:v>42837</c:v>
                </c:pt>
                <c:pt idx="319">
                  <c:v>42838</c:v>
                </c:pt>
                <c:pt idx="320">
                  <c:v>42841</c:v>
                </c:pt>
                <c:pt idx="321">
                  <c:v>42842</c:v>
                </c:pt>
                <c:pt idx="322">
                  <c:v>42843</c:v>
                </c:pt>
                <c:pt idx="323">
                  <c:v>42844</c:v>
                </c:pt>
                <c:pt idx="324">
                  <c:v>42845</c:v>
                </c:pt>
                <c:pt idx="325">
                  <c:v>42848</c:v>
                </c:pt>
                <c:pt idx="326">
                  <c:v>42849</c:v>
                </c:pt>
                <c:pt idx="327">
                  <c:v>42850</c:v>
                </c:pt>
                <c:pt idx="328">
                  <c:v>42851</c:v>
                </c:pt>
                <c:pt idx="329">
                  <c:v>42855</c:v>
                </c:pt>
                <c:pt idx="330">
                  <c:v>42856</c:v>
                </c:pt>
                <c:pt idx="331">
                  <c:v>42857</c:v>
                </c:pt>
                <c:pt idx="332">
                  <c:v>42858</c:v>
                </c:pt>
                <c:pt idx="333">
                  <c:v>42859</c:v>
                </c:pt>
                <c:pt idx="334">
                  <c:v>42862</c:v>
                </c:pt>
                <c:pt idx="335">
                  <c:v>42863</c:v>
                </c:pt>
                <c:pt idx="336">
                  <c:v>42864</c:v>
                </c:pt>
                <c:pt idx="337">
                  <c:v>42865</c:v>
                </c:pt>
                <c:pt idx="338">
                  <c:v>42866</c:v>
                </c:pt>
                <c:pt idx="339">
                  <c:v>42869</c:v>
                </c:pt>
                <c:pt idx="340">
                  <c:v>42870</c:v>
                </c:pt>
                <c:pt idx="341">
                  <c:v>42871</c:v>
                </c:pt>
                <c:pt idx="342">
                  <c:v>42872</c:v>
                </c:pt>
                <c:pt idx="343">
                  <c:v>42873</c:v>
                </c:pt>
                <c:pt idx="344">
                  <c:v>42876</c:v>
                </c:pt>
                <c:pt idx="345">
                  <c:v>42877</c:v>
                </c:pt>
                <c:pt idx="346">
                  <c:v>42878</c:v>
                </c:pt>
                <c:pt idx="347">
                  <c:v>42879</c:v>
                </c:pt>
                <c:pt idx="348">
                  <c:v>42880</c:v>
                </c:pt>
                <c:pt idx="349">
                  <c:v>42883</c:v>
                </c:pt>
                <c:pt idx="350">
                  <c:v>42884</c:v>
                </c:pt>
                <c:pt idx="351">
                  <c:v>42885</c:v>
                </c:pt>
                <c:pt idx="352">
                  <c:v>42886</c:v>
                </c:pt>
                <c:pt idx="353">
                  <c:v>42887</c:v>
                </c:pt>
                <c:pt idx="354">
                  <c:v>42890</c:v>
                </c:pt>
                <c:pt idx="355">
                  <c:v>42891</c:v>
                </c:pt>
                <c:pt idx="356">
                  <c:v>42892</c:v>
                </c:pt>
                <c:pt idx="357">
                  <c:v>42893</c:v>
                </c:pt>
                <c:pt idx="358">
                  <c:v>42894</c:v>
                </c:pt>
                <c:pt idx="359">
                  <c:v>42897</c:v>
                </c:pt>
                <c:pt idx="360">
                  <c:v>42898</c:v>
                </c:pt>
                <c:pt idx="361">
                  <c:v>42899</c:v>
                </c:pt>
                <c:pt idx="362">
                  <c:v>42900</c:v>
                </c:pt>
                <c:pt idx="363">
                  <c:v>42901</c:v>
                </c:pt>
                <c:pt idx="364">
                  <c:v>42904</c:v>
                </c:pt>
                <c:pt idx="365">
                  <c:v>42905</c:v>
                </c:pt>
                <c:pt idx="366">
                  <c:v>42906</c:v>
                </c:pt>
                <c:pt idx="367">
                  <c:v>42907</c:v>
                </c:pt>
                <c:pt idx="368">
                  <c:v>42908</c:v>
                </c:pt>
                <c:pt idx="369">
                  <c:v>42914</c:v>
                </c:pt>
                <c:pt idx="370">
                  <c:v>42915</c:v>
                </c:pt>
                <c:pt idx="371">
                  <c:v>42918</c:v>
                </c:pt>
                <c:pt idx="372">
                  <c:v>42919</c:v>
                </c:pt>
                <c:pt idx="373">
                  <c:v>42920</c:v>
                </c:pt>
                <c:pt idx="374">
                  <c:v>42921</c:v>
                </c:pt>
                <c:pt idx="375">
                  <c:v>42922</c:v>
                </c:pt>
                <c:pt idx="376">
                  <c:v>42925</c:v>
                </c:pt>
                <c:pt idx="377">
                  <c:v>42926</c:v>
                </c:pt>
                <c:pt idx="378">
                  <c:v>42927</c:v>
                </c:pt>
                <c:pt idx="379">
                  <c:v>42928</c:v>
                </c:pt>
                <c:pt idx="380">
                  <c:v>42929</c:v>
                </c:pt>
                <c:pt idx="381">
                  <c:v>42932</c:v>
                </c:pt>
                <c:pt idx="382">
                  <c:v>42933</c:v>
                </c:pt>
                <c:pt idx="383">
                  <c:v>42934</c:v>
                </c:pt>
                <c:pt idx="384">
                  <c:v>42935</c:v>
                </c:pt>
                <c:pt idx="385">
                  <c:v>42936</c:v>
                </c:pt>
                <c:pt idx="386">
                  <c:v>42939</c:v>
                </c:pt>
                <c:pt idx="387">
                  <c:v>42940</c:v>
                </c:pt>
                <c:pt idx="388">
                  <c:v>42941</c:v>
                </c:pt>
                <c:pt idx="389">
                  <c:v>42942</c:v>
                </c:pt>
                <c:pt idx="390">
                  <c:v>42943</c:v>
                </c:pt>
                <c:pt idx="391">
                  <c:v>42946</c:v>
                </c:pt>
                <c:pt idx="392">
                  <c:v>42947</c:v>
                </c:pt>
                <c:pt idx="393">
                  <c:v>42948</c:v>
                </c:pt>
                <c:pt idx="394">
                  <c:v>42949</c:v>
                </c:pt>
                <c:pt idx="395">
                  <c:v>42950</c:v>
                </c:pt>
                <c:pt idx="396">
                  <c:v>42953</c:v>
                </c:pt>
                <c:pt idx="397">
                  <c:v>42954</c:v>
                </c:pt>
                <c:pt idx="398">
                  <c:v>42955</c:v>
                </c:pt>
                <c:pt idx="399">
                  <c:v>42956</c:v>
                </c:pt>
                <c:pt idx="400">
                  <c:v>42957</c:v>
                </c:pt>
                <c:pt idx="401">
                  <c:v>42960</c:v>
                </c:pt>
                <c:pt idx="402">
                  <c:v>42961</c:v>
                </c:pt>
                <c:pt idx="403">
                  <c:v>42962</c:v>
                </c:pt>
                <c:pt idx="404">
                  <c:v>42963</c:v>
                </c:pt>
                <c:pt idx="405">
                  <c:v>42964</c:v>
                </c:pt>
                <c:pt idx="406">
                  <c:v>42967</c:v>
                </c:pt>
                <c:pt idx="407">
                  <c:v>42968</c:v>
                </c:pt>
                <c:pt idx="408">
                  <c:v>42969</c:v>
                </c:pt>
                <c:pt idx="409">
                  <c:v>42970</c:v>
                </c:pt>
                <c:pt idx="410">
                  <c:v>42971</c:v>
                </c:pt>
                <c:pt idx="411">
                  <c:v>42974</c:v>
                </c:pt>
                <c:pt idx="412">
                  <c:v>42975</c:v>
                </c:pt>
                <c:pt idx="413">
                  <c:v>42976</c:v>
                </c:pt>
                <c:pt idx="414">
                  <c:v>42977</c:v>
                </c:pt>
                <c:pt idx="415">
                  <c:v>42983</c:v>
                </c:pt>
                <c:pt idx="416">
                  <c:v>42984</c:v>
                </c:pt>
                <c:pt idx="417">
                  <c:v>42985</c:v>
                </c:pt>
                <c:pt idx="418">
                  <c:v>42988</c:v>
                </c:pt>
                <c:pt idx="419">
                  <c:v>42989</c:v>
                </c:pt>
                <c:pt idx="420">
                  <c:v>42990</c:v>
                </c:pt>
                <c:pt idx="421">
                  <c:v>42991</c:v>
                </c:pt>
                <c:pt idx="422">
                  <c:v>42992</c:v>
                </c:pt>
                <c:pt idx="423">
                  <c:v>42995</c:v>
                </c:pt>
                <c:pt idx="424">
                  <c:v>42996</c:v>
                </c:pt>
                <c:pt idx="425">
                  <c:v>42997</c:v>
                </c:pt>
                <c:pt idx="426">
                  <c:v>42998</c:v>
                </c:pt>
                <c:pt idx="427">
                  <c:v>43002</c:v>
                </c:pt>
                <c:pt idx="428">
                  <c:v>43003</c:v>
                </c:pt>
                <c:pt idx="429">
                  <c:v>43004</c:v>
                </c:pt>
                <c:pt idx="430">
                  <c:v>43005</c:v>
                </c:pt>
                <c:pt idx="431">
                  <c:v>43006</c:v>
                </c:pt>
                <c:pt idx="432">
                  <c:v>43009</c:v>
                </c:pt>
                <c:pt idx="433">
                  <c:v>43010</c:v>
                </c:pt>
                <c:pt idx="434">
                  <c:v>43011</c:v>
                </c:pt>
                <c:pt idx="435">
                  <c:v>43012</c:v>
                </c:pt>
                <c:pt idx="436">
                  <c:v>43013</c:v>
                </c:pt>
                <c:pt idx="437">
                  <c:v>43016</c:v>
                </c:pt>
                <c:pt idx="438">
                  <c:v>43017</c:v>
                </c:pt>
                <c:pt idx="439">
                  <c:v>43018</c:v>
                </c:pt>
                <c:pt idx="440">
                  <c:v>43019</c:v>
                </c:pt>
                <c:pt idx="441">
                  <c:v>43020</c:v>
                </c:pt>
                <c:pt idx="442">
                  <c:v>43023</c:v>
                </c:pt>
                <c:pt idx="443">
                  <c:v>43024</c:v>
                </c:pt>
                <c:pt idx="444">
                  <c:v>43025</c:v>
                </c:pt>
                <c:pt idx="445">
                  <c:v>43026</c:v>
                </c:pt>
                <c:pt idx="446">
                  <c:v>43027</c:v>
                </c:pt>
                <c:pt idx="447">
                  <c:v>43030</c:v>
                </c:pt>
                <c:pt idx="448">
                  <c:v>43031</c:v>
                </c:pt>
                <c:pt idx="449">
                  <c:v>43032</c:v>
                </c:pt>
                <c:pt idx="450">
                  <c:v>43033</c:v>
                </c:pt>
                <c:pt idx="451">
                  <c:v>43034</c:v>
                </c:pt>
                <c:pt idx="452">
                  <c:v>43037</c:v>
                </c:pt>
                <c:pt idx="453">
                  <c:v>43038</c:v>
                </c:pt>
                <c:pt idx="454">
                  <c:v>43039</c:v>
                </c:pt>
                <c:pt idx="455">
                  <c:v>43040</c:v>
                </c:pt>
                <c:pt idx="456">
                  <c:v>43041</c:v>
                </c:pt>
                <c:pt idx="457">
                  <c:v>43044</c:v>
                </c:pt>
                <c:pt idx="458">
                  <c:v>43045</c:v>
                </c:pt>
                <c:pt idx="459">
                  <c:v>43046</c:v>
                </c:pt>
                <c:pt idx="460">
                  <c:v>43047</c:v>
                </c:pt>
                <c:pt idx="461">
                  <c:v>43048</c:v>
                </c:pt>
                <c:pt idx="462">
                  <c:v>43051</c:v>
                </c:pt>
                <c:pt idx="463">
                  <c:v>43052</c:v>
                </c:pt>
                <c:pt idx="464">
                  <c:v>43053</c:v>
                </c:pt>
                <c:pt idx="465">
                  <c:v>43054</c:v>
                </c:pt>
                <c:pt idx="466">
                  <c:v>43055</c:v>
                </c:pt>
                <c:pt idx="467">
                  <c:v>43058</c:v>
                </c:pt>
                <c:pt idx="468">
                  <c:v>43059</c:v>
                </c:pt>
                <c:pt idx="469">
                  <c:v>43060</c:v>
                </c:pt>
                <c:pt idx="470">
                  <c:v>43061</c:v>
                </c:pt>
                <c:pt idx="471">
                  <c:v>43062</c:v>
                </c:pt>
                <c:pt idx="472">
                  <c:v>43065</c:v>
                </c:pt>
                <c:pt idx="473">
                  <c:v>43066</c:v>
                </c:pt>
                <c:pt idx="474">
                  <c:v>43067</c:v>
                </c:pt>
                <c:pt idx="475">
                  <c:v>43068</c:v>
                </c:pt>
                <c:pt idx="476">
                  <c:v>43072</c:v>
                </c:pt>
                <c:pt idx="477">
                  <c:v>43073</c:v>
                </c:pt>
                <c:pt idx="478">
                  <c:v>43074</c:v>
                </c:pt>
                <c:pt idx="479">
                  <c:v>43075</c:v>
                </c:pt>
                <c:pt idx="480">
                  <c:v>43076</c:v>
                </c:pt>
                <c:pt idx="481">
                  <c:v>43079</c:v>
                </c:pt>
                <c:pt idx="482">
                  <c:v>43080</c:v>
                </c:pt>
                <c:pt idx="483">
                  <c:v>43081</c:v>
                </c:pt>
                <c:pt idx="484">
                  <c:v>43082</c:v>
                </c:pt>
                <c:pt idx="485">
                  <c:v>43083</c:v>
                </c:pt>
                <c:pt idx="486">
                  <c:v>43086</c:v>
                </c:pt>
                <c:pt idx="487">
                  <c:v>43087</c:v>
                </c:pt>
                <c:pt idx="488">
                  <c:v>43088</c:v>
                </c:pt>
                <c:pt idx="489">
                  <c:v>43089</c:v>
                </c:pt>
                <c:pt idx="490">
                  <c:v>43090</c:v>
                </c:pt>
                <c:pt idx="491">
                  <c:v>43093</c:v>
                </c:pt>
                <c:pt idx="492">
                  <c:v>43094</c:v>
                </c:pt>
                <c:pt idx="493">
                  <c:v>43095</c:v>
                </c:pt>
                <c:pt idx="494">
                  <c:v>43096</c:v>
                </c:pt>
                <c:pt idx="495">
                  <c:v>43097</c:v>
                </c:pt>
                <c:pt idx="496">
                  <c:v>43102</c:v>
                </c:pt>
                <c:pt idx="497">
                  <c:v>43103</c:v>
                </c:pt>
                <c:pt idx="498">
                  <c:v>43104</c:v>
                </c:pt>
                <c:pt idx="499">
                  <c:v>43107</c:v>
                </c:pt>
                <c:pt idx="500">
                  <c:v>43108</c:v>
                </c:pt>
                <c:pt idx="501">
                  <c:v>43109</c:v>
                </c:pt>
                <c:pt idx="502">
                  <c:v>43110</c:v>
                </c:pt>
                <c:pt idx="503">
                  <c:v>43111</c:v>
                </c:pt>
                <c:pt idx="504">
                  <c:v>43114</c:v>
                </c:pt>
                <c:pt idx="505">
                  <c:v>43115</c:v>
                </c:pt>
                <c:pt idx="506">
                  <c:v>43116</c:v>
                </c:pt>
                <c:pt idx="507">
                  <c:v>43117</c:v>
                </c:pt>
                <c:pt idx="508">
                  <c:v>43118</c:v>
                </c:pt>
                <c:pt idx="509">
                  <c:v>43121</c:v>
                </c:pt>
                <c:pt idx="510">
                  <c:v>43122</c:v>
                </c:pt>
                <c:pt idx="511">
                  <c:v>43123</c:v>
                </c:pt>
                <c:pt idx="512">
                  <c:v>43124</c:v>
                </c:pt>
                <c:pt idx="513">
                  <c:v>43125</c:v>
                </c:pt>
                <c:pt idx="514">
                  <c:v>43128</c:v>
                </c:pt>
                <c:pt idx="515">
                  <c:v>43129</c:v>
                </c:pt>
                <c:pt idx="516">
                  <c:v>43130</c:v>
                </c:pt>
                <c:pt idx="517">
                  <c:v>43131</c:v>
                </c:pt>
                <c:pt idx="518">
                  <c:v>43132</c:v>
                </c:pt>
                <c:pt idx="519">
                  <c:v>43135</c:v>
                </c:pt>
                <c:pt idx="520">
                  <c:v>43136</c:v>
                </c:pt>
                <c:pt idx="521">
                  <c:v>43137</c:v>
                </c:pt>
                <c:pt idx="522">
                  <c:v>43138</c:v>
                </c:pt>
                <c:pt idx="523">
                  <c:v>43139</c:v>
                </c:pt>
                <c:pt idx="524">
                  <c:v>43142</c:v>
                </c:pt>
                <c:pt idx="525">
                  <c:v>43143</c:v>
                </c:pt>
                <c:pt idx="526">
                  <c:v>43144</c:v>
                </c:pt>
                <c:pt idx="527">
                  <c:v>43145</c:v>
                </c:pt>
                <c:pt idx="528">
                  <c:v>43146</c:v>
                </c:pt>
                <c:pt idx="529">
                  <c:v>43149</c:v>
                </c:pt>
                <c:pt idx="530">
                  <c:v>43150</c:v>
                </c:pt>
                <c:pt idx="531">
                  <c:v>43151</c:v>
                </c:pt>
                <c:pt idx="532">
                  <c:v>43152</c:v>
                </c:pt>
                <c:pt idx="533">
                  <c:v>43153</c:v>
                </c:pt>
                <c:pt idx="534">
                  <c:v>43158</c:v>
                </c:pt>
                <c:pt idx="535">
                  <c:v>43159</c:v>
                </c:pt>
                <c:pt idx="536">
                  <c:v>43160</c:v>
                </c:pt>
                <c:pt idx="537">
                  <c:v>43163</c:v>
                </c:pt>
                <c:pt idx="538">
                  <c:v>43164</c:v>
                </c:pt>
                <c:pt idx="539">
                  <c:v>43165</c:v>
                </c:pt>
                <c:pt idx="540">
                  <c:v>43166</c:v>
                </c:pt>
                <c:pt idx="541">
                  <c:v>43167</c:v>
                </c:pt>
                <c:pt idx="542">
                  <c:v>43170</c:v>
                </c:pt>
                <c:pt idx="543">
                  <c:v>43171</c:v>
                </c:pt>
                <c:pt idx="544">
                  <c:v>43172</c:v>
                </c:pt>
                <c:pt idx="545">
                  <c:v>43173</c:v>
                </c:pt>
                <c:pt idx="546">
                  <c:v>43174</c:v>
                </c:pt>
                <c:pt idx="547">
                  <c:v>43177</c:v>
                </c:pt>
                <c:pt idx="548">
                  <c:v>43178</c:v>
                </c:pt>
                <c:pt idx="549">
                  <c:v>43179</c:v>
                </c:pt>
                <c:pt idx="550">
                  <c:v>43180</c:v>
                </c:pt>
                <c:pt idx="551">
                  <c:v>43181</c:v>
                </c:pt>
                <c:pt idx="552">
                  <c:v>43184</c:v>
                </c:pt>
                <c:pt idx="553">
                  <c:v>43185</c:v>
                </c:pt>
                <c:pt idx="554">
                  <c:v>43186</c:v>
                </c:pt>
                <c:pt idx="555">
                  <c:v>43187</c:v>
                </c:pt>
                <c:pt idx="556">
                  <c:v>43188</c:v>
                </c:pt>
                <c:pt idx="557">
                  <c:v>43191</c:v>
                </c:pt>
                <c:pt idx="558">
                  <c:v>43192</c:v>
                </c:pt>
                <c:pt idx="559">
                  <c:v>43193</c:v>
                </c:pt>
                <c:pt idx="560">
                  <c:v>43194</c:v>
                </c:pt>
                <c:pt idx="561">
                  <c:v>43195</c:v>
                </c:pt>
                <c:pt idx="562">
                  <c:v>43198</c:v>
                </c:pt>
                <c:pt idx="563">
                  <c:v>43199</c:v>
                </c:pt>
                <c:pt idx="564">
                  <c:v>43200</c:v>
                </c:pt>
                <c:pt idx="565">
                  <c:v>43201</c:v>
                </c:pt>
                <c:pt idx="566">
                  <c:v>43202</c:v>
                </c:pt>
                <c:pt idx="567">
                  <c:v>43206</c:v>
                </c:pt>
                <c:pt idx="568">
                  <c:v>43207</c:v>
                </c:pt>
                <c:pt idx="569">
                  <c:v>43208</c:v>
                </c:pt>
                <c:pt idx="570">
                  <c:v>43209</c:v>
                </c:pt>
                <c:pt idx="571">
                  <c:v>43212</c:v>
                </c:pt>
                <c:pt idx="572">
                  <c:v>43213</c:v>
                </c:pt>
                <c:pt idx="573">
                  <c:v>43214</c:v>
                </c:pt>
                <c:pt idx="574">
                  <c:v>43215</c:v>
                </c:pt>
                <c:pt idx="575">
                  <c:v>43216</c:v>
                </c:pt>
                <c:pt idx="576">
                  <c:v>43219</c:v>
                </c:pt>
                <c:pt idx="577">
                  <c:v>43220</c:v>
                </c:pt>
                <c:pt idx="578">
                  <c:v>43221</c:v>
                </c:pt>
                <c:pt idx="579">
                  <c:v>43222</c:v>
                </c:pt>
                <c:pt idx="580">
                  <c:v>43223</c:v>
                </c:pt>
                <c:pt idx="581">
                  <c:v>43226</c:v>
                </c:pt>
                <c:pt idx="582">
                  <c:v>43227</c:v>
                </c:pt>
                <c:pt idx="583">
                  <c:v>43228</c:v>
                </c:pt>
                <c:pt idx="584">
                  <c:v>43229</c:v>
                </c:pt>
                <c:pt idx="585">
                  <c:v>43230</c:v>
                </c:pt>
                <c:pt idx="586">
                  <c:v>43233</c:v>
                </c:pt>
                <c:pt idx="587">
                  <c:v>43234</c:v>
                </c:pt>
                <c:pt idx="588">
                  <c:v>43235</c:v>
                </c:pt>
                <c:pt idx="589">
                  <c:v>43236</c:v>
                </c:pt>
                <c:pt idx="590">
                  <c:v>43237</c:v>
                </c:pt>
                <c:pt idx="591">
                  <c:v>43240</c:v>
                </c:pt>
                <c:pt idx="592">
                  <c:v>43241</c:v>
                </c:pt>
                <c:pt idx="593">
                  <c:v>43242</c:v>
                </c:pt>
                <c:pt idx="594">
                  <c:v>43243</c:v>
                </c:pt>
                <c:pt idx="595">
                  <c:v>43244</c:v>
                </c:pt>
                <c:pt idx="596">
                  <c:v>43247</c:v>
                </c:pt>
                <c:pt idx="597">
                  <c:v>43248</c:v>
                </c:pt>
                <c:pt idx="598">
                  <c:v>43249</c:v>
                </c:pt>
                <c:pt idx="599">
                  <c:v>43250</c:v>
                </c:pt>
                <c:pt idx="600">
                  <c:v>43251</c:v>
                </c:pt>
                <c:pt idx="601">
                  <c:v>43254</c:v>
                </c:pt>
                <c:pt idx="602">
                  <c:v>43255</c:v>
                </c:pt>
                <c:pt idx="603">
                  <c:v>43256</c:v>
                </c:pt>
                <c:pt idx="604">
                  <c:v>43257</c:v>
                </c:pt>
                <c:pt idx="605">
                  <c:v>43258</c:v>
                </c:pt>
                <c:pt idx="606">
                  <c:v>43261</c:v>
                </c:pt>
                <c:pt idx="607">
                  <c:v>43262</c:v>
                </c:pt>
                <c:pt idx="608">
                  <c:v>43263</c:v>
                </c:pt>
                <c:pt idx="609">
                  <c:v>43264</c:v>
                </c:pt>
                <c:pt idx="610">
                  <c:v>43265</c:v>
                </c:pt>
                <c:pt idx="611">
                  <c:v>43270</c:v>
                </c:pt>
                <c:pt idx="612">
                  <c:v>43271</c:v>
                </c:pt>
                <c:pt idx="613">
                  <c:v>43272</c:v>
                </c:pt>
                <c:pt idx="614">
                  <c:v>43275</c:v>
                </c:pt>
                <c:pt idx="615">
                  <c:v>43276</c:v>
                </c:pt>
                <c:pt idx="616">
                  <c:v>43277</c:v>
                </c:pt>
                <c:pt idx="617">
                  <c:v>43278</c:v>
                </c:pt>
                <c:pt idx="618">
                  <c:v>43279</c:v>
                </c:pt>
                <c:pt idx="619">
                  <c:v>43282</c:v>
                </c:pt>
                <c:pt idx="620">
                  <c:v>43283</c:v>
                </c:pt>
                <c:pt idx="621">
                  <c:v>43284</c:v>
                </c:pt>
                <c:pt idx="622">
                  <c:v>43285</c:v>
                </c:pt>
                <c:pt idx="623">
                  <c:v>43286</c:v>
                </c:pt>
                <c:pt idx="624">
                  <c:v>43289</c:v>
                </c:pt>
                <c:pt idx="625">
                  <c:v>43290</c:v>
                </c:pt>
                <c:pt idx="626">
                  <c:v>43291</c:v>
                </c:pt>
                <c:pt idx="627">
                  <c:v>43292</c:v>
                </c:pt>
                <c:pt idx="628">
                  <c:v>43293</c:v>
                </c:pt>
                <c:pt idx="629">
                  <c:v>43296</c:v>
                </c:pt>
                <c:pt idx="630">
                  <c:v>43297</c:v>
                </c:pt>
                <c:pt idx="631">
                  <c:v>43298</c:v>
                </c:pt>
                <c:pt idx="632">
                  <c:v>43299</c:v>
                </c:pt>
                <c:pt idx="633">
                  <c:v>43300</c:v>
                </c:pt>
                <c:pt idx="634">
                  <c:v>43303</c:v>
                </c:pt>
                <c:pt idx="635">
                  <c:v>43304</c:v>
                </c:pt>
                <c:pt idx="636">
                  <c:v>43305</c:v>
                </c:pt>
                <c:pt idx="637">
                  <c:v>43306</c:v>
                </c:pt>
                <c:pt idx="638">
                  <c:v>43307</c:v>
                </c:pt>
                <c:pt idx="639">
                  <c:v>43310</c:v>
                </c:pt>
                <c:pt idx="640">
                  <c:v>43311</c:v>
                </c:pt>
                <c:pt idx="641">
                  <c:v>43312</c:v>
                </c:pt>
                <c:pt idx="642">
                  <c:v>43313</c:v>
                </c:pt>
                <c:pt idx="643">
                  <c:v>43314</c:v>
                </c:pt>
                <c:pt idx="644">
                  <c:v>43317</c:v>
                </c:pt>
                <c:pt idx="645">
                  <c:v>43318</c:v>
                </c:pt>
                <c:pt idx="646">
                  <c:v>43319</c:v>
                </c:pt>
                <c:pt idx="647">
                  <c:v>43320</c:v>
                </c:pt>
                <c:pt idx="648">
                  <c:v>43321</c:v>
                </c:pt>
                <c:pt idx="649">
                  <c:v>43324</c:v>
                </c:pt>
                <c:pt idx="650">
                  <c:v>43325</c:v>
                </c:pt>
                <c:pt idx="651">
                  <c:v>43326</c:v>
                </c:pt>
                <c:pt idx="652">
                  <c:v>43327</c:v>
                </c:pt>
                <c:pt idx="653">
                  <c:v>43328</c:v>
                </c:pt>
                <c:pt idx="654">
                  <c:v>43338</c:v>
                </c:pt>
                <c:pt idx="655">
                  <c:v>43339</c:v>
                </c:pt>
                <c:pt idx="656">
                  <c:v>43340</c:v>
                </c:pt>
                <c:pt idx="657">
                  <c:v>43341</c:v>
                </c:pt>
                <c:pt idx="658">
                  <c:v>43342</c:v>
                </c:pt>
                <c:pt idx="659">
                  <c:v>43345</c:v>
                </c:pt>
                <c:pt idx="660">
                  <c:v>43346</c:v>
                </c:pt>
                <c:pt idx="661">
                  <c:v>43347</c:v>
                </c:pt>
                <c:pt idx="662">
                  <c:v>43348</c:v>
                </c:pt>
                <c:pt idx="663">
                  <c:v>43349</c:v>
                </c:pt>
                <c:pt idx="664">
                  <c:v>43352</c:v>
                </c:pt>
                <c:pt idx="665">
                  <c:v>43353</c:v>
                </c:pt>
                <c:pt idx="666">
                  <c:v>43355</c:v>
                </c:pt>
                <c:pt idx="667">
                  <c:v>43356</c:v>
                </c:pt>
                <c:pt idx="668">
                  <c:v>43359</c:v>
                </c:pt>
                <c:pt idx="669">
                  <c:v>43360</c:v>
                </c:pt>
                <c:pt idx="670">
                  <c:v>43361</c:v>
                </c:pt>
                <c:pt idx="671">
                  <c:v>43362</c:v>
                </c:pt>
                <c:pt idx="672">
                  <c:v>43363</c:v>
                </c:pt>
                <c:pt idx="673">
                  <c:v>43366</c:v>
                </c:pt>
                <c:pt idx="674">
                  <c:v>43367</c:v>
                </c:pt>
                <c:pt idx="675">
                  <c:v>43368</c:v>
                </c:pt>
                <c:pt idx="676">
                  <c:v>43369</c:v>
                </c:pt>
                <c:pt idx="677">
                  <c:v>43370</c:v>
                </c:pt>
                <c:pt idx="678">
                  <c:v>43373</c:v>
                </c:pt>
                <c:pt idx="679">
                  <c:v>43374</c:v>
                </c:pt>
                <c:pt idx="680">
                  <c:v>43375</c:v>
                </c:pt>
                <c:pt idx="681">
                  <c:v>43376</c:v>
                </c:pt>
                <c:pt idx="682">
                  <c:v>43377</c:v>
                </c:pt>
                <c:pt idx="683">
                  <c:v>43380</c:v>
                </c:pt>
                <c:pt idx="684">
                  <c:v>43381</c:v>
                </c:pt>
                <c:pt idx="685">
                  <c:v>43382</c:v>
                </c:pt>
                <c:pt idx="686">
                  <c:v>43383</c:v>
                </c:pt>
                <c:pt idx="687">
                  <c:v>43384</c:v>
                </c:pt>
                <c:pt idx="688">
                  <c:v>43387</c:v>
                </c:pt>
                <c:pt idx="689">
                  <c:v>43388</c:v>
                </c:pt>
                <c:pt idx="690">
                  <c:v>43389</c:v>
                </c:pt>
                <c:pt idx="691">
                  <c:v>43390</c:v>
                </c:pt>
                <c:pt idx="692">
                  <c:v>43391</c:v>
                </c:pt>
                <c:pt idx="693">
                  <c:v>43394</c:v>
                </c:pt>
                <c:pt idx="694">
                  <c:v>43395</c:v>
                </c:pt>
                <c:pt idx="695">
                  <c:v>43396</c:v>
                </c:pt>
                <c:pt idx="696">
                  <c:v>43397</c:v>
                </c:pt>
                <c:pt idx="697">
                  <c:v>43398</c:v>
                </c:pt>
                <c:pt idx="698">
                  <c:v>43401</c:v>
                </c:pt>
                <c:pt idx="699">
                  <c:v>43402</c:v>
                </c:pt>
                <c:pt idx="700">
                  <c:v>43403</c:v>
                </c:pt>
                <c:pt idx="701">
                  <c:v>43404</c:v>
                </c:pt>
                <c:pt idx="702">
                  <c:v>43405</c:v>
                </c:pt>
                <c:pt idx="703">
                  <c:v>43408</c:v>
                </c:pt>
                <c:pt idx="704">
                  <c:v>43409</c:v>
                </c:pt>
                <c:pt idx="705">
                  <c:v>43411</c:v>
                </c:pt>
                <c:pt idx="706">
                  <c:v>43412</c:v>
                </c:pt>
                <c:pt idx="707">
                  <c:v>43415</c:v>
                </c:pt>
                <c:pt idx="708">
                  <c:v>43416</c:v>
                </c:pt>
                <c:pt idx="709">
                  <c:v>43417</c:v>
                </c:pt>
                <c:pt idx="710">
                  <c:v>43422</c:v>
                </c:pt>
                <c:pt idx="711">
                  <c:v>43423</c:v>
                </c:pt>
                <c:pt idx="712">
                  <c:v>43424</c:v>
                </c:pt>
                <c:pt idx="713">
                  <c:v>43425</c:v>
                </c:pt>
                <c:pt idx="714">
                  <c:v>43429</c:v>
                </c:pt>
                <c:pt idx="715">
                  <c:v>43430</c:v>
                </c:pt>
                <c:pt idx="716">
                  <c:v>43431</c:v>
                </c:pt>
                <c:pt idx="717">
                  <c:v>43432</c:v>
                </c:pt>
                <c:pt idx="718">
                  <c:v>43433</c:v>
                </c:pt>
                <c:pt idx="719">
                  <c:v>43436</c:v>
                </c:pt>
                <c:pt idx="720">
                  <c:v>43437</c:v>
                </c:pt>
                <c:pt idx="721">
                  <c:v>43438</c:v>
                </c:pt>
                <c:pt idx="722">
                  <c:v>43439</c:v>
                </c:pt>
                <c:pt idx="723">
                  <c:v>43440</c:v>
                </c:pt>
                <c:pt idx="724">
                  <c:v>43443</c:v>
                </c:pt>
                <c:pt idx="725">
                  <c:v>43444</c:v>
                </c:pt>
                <c:pt idx="726">
                  <c:v>43445</c:v>
                </c:pt>
                <c:pt idx="727">
                  <c:v>43446</c:v>
                </c:pt>
                <c:pt idx="728">
                  <c:v>43447</c:v>
                </c:pt>
                <c:pt idx="729">
                  <c:v>43450</c:v>
                </c:pt>
                <c:pt idx="730">
                  <c:v>43451</c:v>
                </c:pt>
                <c:pt idx="731">
                  <c:v>43452</c:v>
                </c:pt>
                <c:pt idx="732">
                  <c:v>43453</c:v>
                </c:pt>
                <c:pt idx="733">
                  <c:v>43454</c:v>
                </c:pt>
                <c:pt idx="734">
                  <c:v>43457</c:v>
                </c:pt>
                <c:pt idx="735">
                  <c:v>43458</c:v>
                </c:pt>
                <c:pt idx="736">
                  <c:v>43459</c:v>
                </c:pt>
                <c:pt idx="737">
                  <c:v>43460</c:v>
                </c:pt>
                <c:pt idx="738">
                  <c:v>43461</c:v>
                </c:pt>
                <c:pt idx="739">
                  <c:v>43464</c:v>
                </c:pt>
                <c:pt idx="740">
                  <c:v>43465</c:v>
                </c:pt>
                <c:pt idx="741">
                  <c:v>43467</c:v>
                </c:pt>
                <c:pt idx="742">
                  <c:v>43468</c:v>
                </c:pt>
                <c:pt idx="743">
                  <c:v>43471</c:v>
                </c:pt>
                <c:pt idx="744">
                  <c:v>43472</c:v>
                </c:pt>
                <c:pt idx="745">
                  <c:v>43473</c:v>
                </c:pt>
                <c:pt idx="746">
                  <c:v>43474</c:v>
                </c:pt>
                <c:pt idx="747">
                  <c:v>43475</c:v>
                </c:pt>
                <c:pt idx="748">
                  <c:v>43478</c:v>
                </c:pt>
                <c:pt idx="749">
                  <c:v>43479</c:v>
                </c:pt>
                <c:pt idx="750">
                  <c:v>43480</c:v>
                </c:pt>
                <c:pt idx="751">
                  <c:v>43481</c:v>
                </c:pt>
                <c:pt idx="752">
                  <c:v>43482</c:v>
                </c:pt>
                <c:pt idx="753">
                  <c:v>43485</c:v>
                </c:pt>
                <c:pt idx="754">
                  <c:v>43486</c:v>
                </c:pt>
                <c:pt idx="755">
                  <c:v>43487</c:v>
                </c:pt>
                <c:pt idx="756">
                  <c:v>43488</c:v>
                </c:pt>
                <c:pt idx="757">
                  <c:v>43489</c:v>
                </c:pt>
                <c:pt idx="758">
                  <c:v>43492</c:v>
                </c:pt>
                <c:pt idx="759">
                  <c:v>43493</c:v>
                </c:pt>
                <c:pt idx="760">
                  <c:v>43494</c:v>
                </c:pt>
                <c:pt idx="761">
                  <c:v>43495</c:v>
                </c:pt>
                <c:pt idx="762">
                  <c:v>43496</c:v>
                </c:pt>
                <c:pt idx="763">
                  <c:v>43499</c:v>
                </c:pt>
                <c:pt idx="764">
                  <c:v>43500</c:v>
                </c:pt>
                <c:pt idx="765">
                  <c:v>43501</c:v>
                </c:pt>
                <c:pt idx="766">
                  <c:v>43502</c:v>
                </c:pt>
                <c:pt idx="767">
                  <c:v>43503</c:v>
                </c:pt>
                <c:pt idx="768">
                  <c:v>43506</c:v>
                </c:pt>
                <c:pt idx="769">
                  <c:v>43507</c:v>
                </c:pt>
                <c:pt idx="770">
                  <c:v>43508</c:v>
                </c:pt>
                <c:pt idx="771">
                  <c:v>43509</c:v>
                </c:pt>
                <c:pt idx="772">
                  <c:v>43510</c:v>
                </c:pt>
                <c:pt idx="773">
                  <c:v>43513</c:v>
                </c:pt>
                <c:pt idx="774">
                  <c:v>43514</c:v>
                </c:pt>
                <c:pt idx="775">
                  <c:v>43515</c:v>
                </c:pt>
                <c:pt idx="776">
                  <c:v>43516</c:v>
                </c:pt>
                <c:pt idx="777">
                  <c:v>43517</c:v>
                </c:pt>
                <c:pt idx="778">
                  <c:v>43523</c:v>
                </c:pt>
                <c:pt idx="779">
                  <c:v>43524</c:v>
                </c:pt>
                <c:pt idx="780">
                  <c:v>43527</c:v>
                </c:pt>
                <c:pt idx="781">
                  <c:v>43528</c:v>
                </c:pt>
                <c:pt idx="782">
                  <c:v>43529</c:v>
                </c:pt>
                <c:pt idx="783">
                  <c:v>43530</c:v>
                </c:pt>
                <c:pt idx="784">
                  <c:v>43531</c:v>
                </c:pt>
                <c:pt idx="785">
                  <c:v>43534</c:v>
                </c:pt>
                <c:pt idx="786">
                  <c:v>43535</c:v>
                </c:pt>
                <c:pt idx="787">
                  <c:v>43536</c:v>
                </c:pt>
                <c:pt idx="788">
                  <c:v>43537</c:v>
                </c:pt>
                <c:pt idx="789">
                  <c:v>43538</c:v>
                </c:pt>
                <c:pt idx="790">
                  <c:v>43541</c:v>
                </c:pt>
                <c:pt idx="791">
                  <c:v>43542</c:v>
                </c:pt>
                <c:pt idx="792">
                  <c:v>43543</c:v>
                </c:pt>
                <c:pt idx="793">
                  <c:v>43544</c:v>
                </c:pt>
                <c:pt idx="794">
                  <c:v>43545</c:v>
                </c:pt>
                <c:pt idx="795">
                  <c:v>43548</c:v>
                </c:pt>
                <c:pt idx="796">
                  <c:v>43549</c:v>
                </c:pt>
                <c:pt idx="797">
                  <c:v>43550</c:v>
                </c:pt>
                <c:pt idx="798">
                  <c:v>43551</c:v>
                </c:pt>
                <c:pt idx="799">
                  <c:v>43552</c:v>
                </c:pt>
                <c:pt idx="800">
                  <c:v>43555</c:v>
                </c:pt>
                <c:pt idx="801">
                  <c:v>43556</c:v>
                </c:pt>
                <c:pt idx="802">
                  <c:v>43557</c:v>
                </c:pt>
                <c:pt idx="803">
                  <c:v>43558</c:v>
                </c:pt>
                <c:pt idx="804">
                  <c:v>43562</c:v>
                </c:pt>
                <c:pt idx="805">
                  <c:v>43563</c:v>
                </c:pt>
                <c:pt idx="806">
                  <c:v>43564</c:v>
                </c:pt>
                <c:pt idx="807">
                  <c:v>43565</c:v>
                </c:pt>
                <c:pt idx="808">
                  <c:v>43566</c:v>
                </c:pt>
                <c:pt idx="809">
                  <c:v>43569</c:v>
                </c:pt>
                <c:pt idx="810">
                  <c:v>43570</c:v>
                </c:pt>
                <c:pt idx="811">
                  <c:v>43571</c:v>
                </c:pt>
                <c:pt idx="812">
                  <c:v>43572</c:v>
                </c:pt>
                <c:pt idx="813">
                  <c:v>43573</c:v>
                </c:pt>
                <c:pt idx="814">
                  <c:v>43576</c:v>
                </c:pt>
                <c:pt idx="815">
                  <c:v>43577</c:v>
                </c:pt>
                <c:pt idx="816">
                  <c:v>43578</c:v>
                </c:pt>
                <c:pt idx="817">
                  <c:v>43579</c:v>
                </c:pt>
                <c:pt idx="818">
                  <c:v>43580</c:v>
                </c:pt>
                <c:pt idx="819">
                  <c:v>43583</c:v>
                </c:pt>
                <c:pt idx="820">
                  <c:v>43584</c:v>
                </c:pt>
                <c:pt idx="821">
                  <c:v>43585</c:v>
                </c:pt>
                <c:pt idx="822">
                  <c:v>43586</c:v>
                </c:pt>
                <c:pt idx="823">
                  <c:v>43587</c:v>
                </c:pt>
                <c:pt idx="824">
                  <c:v>43590</c:v>
                </c:pt>
                <c:pt idx="825">
                  <c:v>43591</c:v>
                </c:pt>
                <c:pt idx="826">
                  <c:v>43592</c:v>
                </c:pt>
                <c:pt idx="827">
                  <c:v>43593</c:v>
                </c:pt>
                <c:pt idx="828">
                  <c:v>43594</c:v>
                </c:pt>
                <c:pt idx="829">
                  <c:v>43597</c:v>
                </c:pt>
                <c:pt idx="830">
                  <c:v>43598</c:v>
                </c:pt>
                <c:pt idx="831">
                  <c:v>43599</c:v>
                </c:pt>
                <c:pt idx="832">
                  <c:v>43600</c:v>
                </c:pt>
                <c:pt idx="833">
                  <c:v>43601</c:v>
                </c:pt>
                <c:pt idx="834">
                  <c:v>43604</c:v>
                </c:pt>
                <c:pt idx="835">
                  <c:v>43605</c:v>
                </c:pt>
                <c:pt idx="836">
                  <c:v>43606</c:v>
                </c:pt>
                <c:pt idx="837">
                  <c:v>43607</c:v>
                </c:pt>
                <c:pt idx="838">
                  <c:v>43608</c:v>
                </c:pt>
                <c:pt idx="839">
                  <c:v>43611</c:v>
                </c:pt>
                <c:pt idx="840">
                  <c:v>43612</c:v>
                </c:pt>
                <c:pt idx="841">
                  <c:v>43613</c:v>
                </c:pt>
                <c:pt idx="842">
                  <c:v>43614</c:v>
                </c:pt>
                <c:pt idx="843">
                  <c:v>43615</c:v>
                </c:pt>
                <c:pt idx="844">
                  <c:v>43618</c:v>
                </c:pt>
                <c:pt idx="845">
                  <c:v>43619</c:v>
                </c:pt>
                <c:pt idx="846">
                  <c:v>43625</c:v>
                </c:pt>
                <c:pt idx="847">
                  <c:v>43626</c:v>
                </c:pt>
                <c:pt idx="848">
                  <c:v>43627</c:v>
                </c:pt>
                <c:pt idx="849">
                  <c:v>43628</c:v>
                </c:pt>
                <c:pt idx="850">
                  <c:v>43629</c:v>
                </c:pt>
                <c:pt idx="851">
                  <c:v>43632</c:v>
                </c:pt>
                <c:pt idx="852">
                  <c:v>43633</c:v>
                </c:pt>
                <c:pt idx="853">
                  <c:v>43634</c:v>
                </c:pt>
                <c:pt idx="854">
                  <c:v>43635</c:v>
                </c:pt>
                <c:pt idx="855">
                  <c:v>43636</c:v>
                </c:pt>
                <c:pt idx="856">
                  <c:v>43639</c:v>
                </c:pt>
                <c:pt idx="857">
                  <c:v>43640</c:v>
                </c:pt>
                <c:pt idx="858">
                  <c:v>43641</c:v>
                </c:pt>
                <c:pt idx="859">
                  <c:v>43642</c:v>
                </c:pt>
                <c:pt idx="860">
                  <c:v>43643</c:v>
                </c:pt>
                <c:pt idx="861">
                  <c:v>43646</c:v>
                </c:pt>
                <c:pt idx="862">
                  <c:v>43647</c:v>
                </c:pt>
                <c:pt idx="863">
                  <c:v>43648</c:v>
                </c:pt>
                <c:pt idx="864">
                  <c:v>43649</c:v>
                </c:pt>
                <c:pt idx="865">
                  <c:v>43650</c:v>
                </c:pt>
                <c:pt idx="866">
                  <c:v>43653</c:v>
                </c:pt>
                <c:pt idx="867">
                  <c:v>43654</c:v>
                </c:pt>
                <c:pt idx="868">
                  <c:v>43655</c:v>
                </c:pt>
                <c:pt idx="869">
                  <c:v>43656</c:v>
                </c:pt>
                <c:pt idx="870">
                  <c:v>43657</c:v>
                </c:pt>
                <c:pt idx="871">
                  <c:v>43660</c:v>
                </c:pt>
                <c:pt idx="872">
                  <c:v>43661</c:v>
                </c:pt>
                <c:pt idx="873">
                  <c:v>43662</c:v>
                </c:pt>
                <c:pt idx="874">
                  <c:v>43663</c:v>
                </c:pt>
                <c:pt idx="875">
                  <c:v>43664</c:v>
                </c:pt>
                <c:pt idx="876">
                  <c:v>43667</c:v>
                </c:pt>
                <c:pt idx="877">
                  <c:v>43668</c:v>
                </c:pt>
                <c:pt idx="878">
                  <c:v>43669</c:v>
                </c:pt>
                <c:pt idx="879">
                  <c:v>43670</c:v>
                </c:pt>
                <c:pt idx="880">
                  <c:v>43671</c:v>
                </c:pt>
                <c:pt idx="881">
                  <c:v>43674</c:v>
                </c:pt>
                <c:pt idx="882">
                  <c:v>43675</c:v>
                </c:pt>
                <c:pt idx="883">
                  <c:v>43676</c:v>
                </c:pt>
                <c:pt idx="884">
                  <c:v>43677</c:v>
                </c:pt>
                <c:pt idx="885">
                  <c:v>43678</c:v>
                </c:pt>
                <c:pt idx="886">
                  <c:v>43681</c:v>
                </c:pt>
                <c:pt idx="887">
                  <c:v>43682</c:v>
                </c:pt>
                <c:pt idx="888">
                  <c:v>43683</c:v>
                </c:pt>
                <c:pt idx="889">
                  <c:v>43684</c:v>
                </c:pt>
                <c:pt idx="890">
                  <c:v>43685</c:v>
                </c:pt>
                <c:pt idx="891">
                  <c:v>43691</c:v>
                </c:pt>
                <c:pt idx="892">
                  <c:v>43692</c:v>
                </c:pt>
                <c:pt idx="893">
                  <c:v>43695</c:v>
                </c:pt>
                <c:pt idx="894">
                  <c:v>43696</c:v>
                </c:pt>
                <c:pt idx="895">
                  <c:v>43697</c:v>
                </c:pt>
                <c:pt idx="896">
                  <c:v>43698</c:v>
                </c:pt>
                <c:pt idx="897">
                  <c:v>43699</c:v>
                </c:pt>
                <c:pt idx="898">
                  <c:v>43702</c:v>
                </c:pt>
                <c:pt idx="899">
                  <c:v>43703</c:v>
                </c:pt>
                <c:pt idx="900">
                  <c:v>43704</c:v>
                </c:pt>
                <c:pt idx="901">
                  <c:v>43705</c:v>
                </c:pt>
                <c:pt idx="902">
                  <c:v>43706</c:v>
                </c:pt>
                <c:pt idx="903" formatCode="[$-409]mmmm\ d\,\ yyyy;@">
                  <c:v>43709</c:v>
                </c:pt>
                <c:pt idx="904" formatCode="[$-409]mmmm\ d\,\ yyyy;@">
                  <c:v>43710</c:v>
                </c:pt>
                <c:pt idx="905" formatCode="[$-409]mmmm\ d\,\ yyyy;@">
                  <c:v>43711</c:v>
                </c:pt>
                <c:pt idx="906" formatCode="[$-409]mmmm\ d\,\ yyyy;@">
                  <c:v>43712</c:v>
                </c:pt>
                <c:pt idx="907" formatCode="[$-409]mmmm\ d\,\ yyyy;@">
                  <c:v>43713</c:v>
                </c:pt>
                <c:pt idx="908" formatCode="[$-409]mmmm\ d\,\ yyyy;@">
                  <c:v>43716</c:v>
                </c:pt>
                <c:pt idx="909" formatCode="[$-409]mmmm\ d\,\ yyyy;@">
                  <c:v>43717</c:v>
                </c:pt>
                <c:pt idx="910" formatCode="[$-409]mmmm\ d\,\ yyyy;@">
                  <c:v>43718</c:v>
                </c:pt>
                <c:pt idx="911" formatCode="[$-409]mmmm\ d\,\ yyyy;@">
                  <c:v>43719</c:v>
                </c:pt>
                <c:pt idx="912" formatCode="[$-409]mmmm\ d\,\ yyyy;@">
                  <c:v>43720</c:v>
                </c:pt>
                <c:pt idx="913" formatCode="[$-409]mmmm\ d\,\ yyyy;@">
                  <c:v>43723</c:v>
                </c:pt>
                <c:pt idx="914" formatCode="[$-409]mmmm\ d\,\ yyyy;@">
                  <c:v>43724</c:v>
                </c:pt>
                <c:pt idx="915" formatCode="[$-409]mmmm\ d\,\ yyyy;@">
                  <c:v>43725</c:v>
                </c:pt>
                <c:pt idx="916" formatCode="[$-409]mmmm\ d\,\ yyyy;@">
                  <c:v>43726</c:v>
                </c:pt>
                <c:pt idx="917" formatCode="[$-409]mmmm\ d\,\ yyyy;@">
                  <c:v>43727</c:v>
                </c:pt>
                <c:pt idx="918" formatCode="[$-409]mmmm\ d\,\ yyyy;@">
                  <c:v>43730</c:v>
                </c:pt>
                <c:pt idx="919" formatCode="[$-409]mmmm\ d\,\ yyyy;@">
                  <c:v>43731</c:v>
                </c:pt>
                <c:pt idx="920" formatCode="[$-409]mmmm\ d\,\ yyyy;@">
                  <c:v>43732</c:v>
                </c:pt>
                <c:pt idx="921" formatCode="[$-409]mmmm\ d\,\ yyyy;@">
                  <c:v>43733</c:v>
                </c:pt>
                <c:pt idx="922" formatCode="[$-409]mmmm\ d\,\ yyyy;@">
                  <c:v>43734</c:v>
                </c:pt>
                <c:pt idx="923" formatCode="[$-409]mmmm\ d\,\ yyyy;@">
                  <c:v>43737</c:v>
                </c:pt>
                <c:pt idx="924" formatCode="[$-409]mmmm\ d\,\ yyyy;@">
                  <c:v>43738</c:v>
                </c:pt>
                <c:pt idx="925" formatCode="[$-409]mmmm\ d\,\ yyyy;@">
                  <c:v>43739</c:v>
                </c:pt>
                <c:pt idx="926" formatCode="[$-409]mmmm\ d\,\ yyyy;@">
                  <c:v>43740</c:v>
                </c:pt>
                <c:pt idx="927" formatCode="[$-409]mmmm\ d\,\ yyyy;@">
                  <c:v>43741</c:v>
                </c:pt>
                <c:pt idx="928" formatCode="[$-409]mmmm\ d\,\ yyyy;@">
                  <c:v>43744</c:v>
                </c:pt>
                <c:pt idx="929" formatCode="[$-409]mmmm\ d\,\ yyyy;@">
                  <c:v>43745</c:v>
                </c:pt>
                <c:pt idx="930" formatCode="[$-409]mmmm\ d\,\ yyyy;@">
                  <c:v>43746</c:v>
                </c:pt>
                <c:pt idx="931" formatCode="[$-409]mmmm\ d\,\ yyyy;@">
                  <c:v>43747</c:v>
                </c:pt>
                <c:pt idx="932" formatCode="[$-409]mmmm\ d\,\ yyyy;@">
                  <c:v>43748</c:v>
                </c:pt>
                <c:pt idx="933" formatCode="[$-409]mmmm\ d\,\ yyyy;@">
                  <c:v>43751</c:v>
                </c:pt>
                <c:pt idx="934" formatCode="[$-409]mmmm\ d\,\ yyyy;@">
                  <c:v>43752</c:v>
                </c:pt>
                <c:pt idx="935" formatCode="[$-409]mmmm\ d\,\ yyyy;@">
                  <c:v>43753</c:v>
                </c:pt>
                <c:pt idx="936" formatCode="[$-409]mmmm\ d\,\ yyyy;@">
                  <c:v>43754</c:v>
                </c:pt>
                <c:pt idx="937" formatCode="[$-409]mmmm\ d\,\ yyyy;@">
                  <c:v>43755</c:v>
                </c:pt>
                <c:pt idx="938" formatCode="[$-409]mmmm\ d\,\ yyyy;@">
                  <c:v>43758</c:v>
                </c:pt>
                <c:pt idx="939" formatCode="[$-409]mmmm\ d\,\ yyyy;@">
                  <c:v>43759</c:v>
                </c:pt>
                <c:pt idx="940" formatCode="[$-409]mmmm\ d\,\ yyyy;@">
                  <c:v>43760</c:v>
                </c:pt>
                <c:pt idx="941" formatCode="[$-409]mmmm\ d\,\ yyyy;@">
                  <c:v>43761</c:v>
                </c:pt>
                <c:pt idx="942" formatCode="[$-409]mmmm\ d\,\ yyyy;@">
                  <c:v>43762</c:v>
                </c:pt>
                <c:pt idx="943" formatCode="[$-409]mmmm\ d\,\ yyyy;@">
                  <c:v>43765</c:v>
                </c:pt>
                <c:pt idx="944" formatCode="[$-409]mmmm\ d\,\ yyyy;@">
                  <c:v>43766</c:v>
                </c:pt>
                <c:pt idx="945" formatCode="[$-409]mmmm\ d\,\ yyyy;@">
                  <c:v>43767</c:v>
                </c:pt>
                <c:pt idx="946" formatCode="[$-409]mmmm\ d\,\ yyyy;@">
                  <c:v>43768</c:v>
                </c:pt>
                <c:pt idx="947" formatCode="[$-409]mmmm\ d\,\ yyyy;@">
                  <c:v>43769</c:v>
                </c:pt>
                <c:pt idx="948" formatCode="[$-409]mmmm\ d\,\ yyyy;@">
                  <c:v>43772</c:v>
                </c:pt>
                <c:pt idx="949" formatCode="[$-409]mmmm\ d\,\ yyyy;@">
                  <c:v>43773</c:v>
                </c:pt>
                <c:pt idx="950" formatCode="[$-409]mmmm\ d\,\ yyyy;@">
                  <c:v>43774</c:v>
                </c:pt>
                <c:pt idx="951" formatCode="[$-409]mmmm\ d\,\ yyyy;@">
                  <c:v>43775</c:v>
                </c:pt>
                <c:pt idx="952" formatCode="[$-409]mmmm\ d\,\ yyyy;@">
                  <c:v>43776</c:v>
                </c:pt>
                <c:pt idx="953" formatCode="[$-409]mmmm\ d\,\ yyyy;@">
                  <c:v>43779</c:v>
                </c:pt>
                <c:pt idx="954" formatCode="[$-409]mmmm\ d\,\ yyyy;@">
                  <c:v>43780</c:v>
                </c:pt>
                <c:pt idx="955" formatCode="[$-409]mmmm\ d\,\ yyyy;@">
                  <c:v>43781</c:v>
                </c:pt>
                <c:pt idx="956" formatCode="[$-409]mmmm\ d\,\ yyyy;@">
                  <c:v>43782</c:v>
                </c:pt>
                <c:pt idx="957" formatCode="[$-409]mmmm\ d\,\ yyyy;@">
                  <c:v>43783</c:v>
                </c:pt>
                <c:pt idx="958" formatCode="[$-409]mmmm\ d\,\ yyyy;@">
                  <c:v>43786</c:v>
                </c:pt>
                <c:pt idx="959" formatCode="[$-409]mmmm\ d\,\ yyyy;@">
                  <c:v>43787</c:v>
                </c:pt>
                <c:pt idx="960" formatCode="[$-409]mmmm\ d\,\ yyyy;@">
                  <c:v>43788</c:v>
                </c:pt>
                <c:pt idx="961" formatCode="[$-409]mmmm\ d\,\ yyyy;@">
                  <c:v>43789</c:v>
                </c:pt>
                <c:pt idx="962" formatCode="[$-409]mmmm\ d\,\ yyyy;@">
                  <c:v>43790</c:v>
                </c:pt>
                <c:pt idx="963" formatCode="[$-409]mmmm\ d\,\ yyyy;@">
                  <c:v>43793</c:v>
                </c:pt>
                <c:pt idx="964" formatCode="[$-409]mmmm\ d\,\ yyyy;@">
                  <c:v>43794</c:v>
                </c:pt>
                <c:pt idx="965" formatCode="[$-409]mmmm\ d\,\ yyyy;@">
                  <c:v>43795</c:v>
                </c:pt>
                <c:pt idx="966" formatCode="[$-409]mmmm\ d\,\ yyyy;@">
                  <c:v>43796</c:v>
                </c:pt>
                <c:pt idx="967" formatCode="[$-409]mmmm\ d\,\ yyyy;@">
                  <c:v>43797</c:v>
                </c:pt>
                <c:pt idx="968" formatCode="[$-409]mmmm\ d\,\ yyyy;@">
                  <c:v>43800</c:v>
                </c:pt>
                <c:pt idx="969" formatCode="[$-409]mmmm\ d\,\ yyyy;@">
                  <c:v>43801</c:v>
                </c:pt>
                <c:pt idx="970" formatCode="[$-409]mmmm\ d\,\ yyyy;@">
                  <c:v>43802</c:v>
                </c:pt>
                <c:pt idx="971" formatCode="[$-409]mmmm\ d\,\ yyyy;@">
                  <c:v>43803</c:v>
                </c:pt>
                <c:pt idx="972" formatCode="[$-409]mmmm\ d\,\ yyyy;@">
                  <c:v>43804</c:v>
                </c:pt>
                <c:pt idx="973" formatCode="[$-409]mmmm\ d\,\ yyyy;@">
                  <c:v>43807</c:v>
                </c:pt>
                <c:pt idx="974" formatCode="[$-409]mmmm\ d\,\ yyyy;@">
                  <c:v>43808</c:v>
                </c:pt>
                <c:pt idx="975" formatCode="[$-409]mmmm\ d\,\ yyyy;@">
                  <c:v>43809</c:v>
                </c:pt>
                <c:pt idx="976" formatCode="[$-409]mmmm\ d\,\ yyyy;@">
                  <c:v>43810</c:v>
                </c:pt>
                <c:pt idx="977" formatCode="[$-409]mmmm\ d\,\ yyyy;@">
                  <c:v>43811</c:v>
                </c:pt>
                <c:pt idx="978" formatCode="[$-409]mmmm\ d\,\ yyyy;@">
                  <c:v>43814</c:v>
                </c:pt>
                <c:pt idx="979" formatCode="[$-409]mmmm\ d\,\ yyyy;@">
                  <c:v>43815</c:v>
                </c:pt>
                <c:pt idx="980" formatCode="[$-409]mmmm\ d\,\ yyyy;@">
                  <c:v>43816</c:v>
                </c:pt>
                <c:pt idx="981" formatCode="[$-409]mmmm\ d\,\ yyyy;@">
                  <c:v>43817</c:v>
                </c:pt>
                <c:pt idx="982" formatCode="[$-409]mmmm\ d\,\ yyyy;@">
                  <c:v>43818</c:v>
                </c:pt>
                <c:pt idx="983" formatCode="[$-409]mmmm\ d\,\ yyyy;@">
                  <c:v>43821</c:v>
                </c:pt>
                <c:pt idx="984" formatCode="[$-409]mmmm\ d\,\ yyyy;@">
                  <c:v>43822</c:v>
                </c:pt>
                <c:pt idx="985" formatCode="[$-409]mmmm\ d\,\ yyyy;@">
                  <c:v>43823</c:v>
                </c:pt>
                <c:pt idx="986" formatCode="[$-409]mmmm\ d\,\ yyyy;@">
                  <c:v>43824</c:v>
                </c:pt>
                <c:pt idx="987" formatCode="[$-409]mmmm\ d\,\ yyyy;@">
                  <c:v>43825</c:v>
                </c:pt>
                <c:pt idx="988" formatCode="[$-409]mmmm\ d\,\ yyyy;@">
                  <c:v>43828</c:v>
                </c:pt>
                <c:pt idx="989" formatCode="[$-409]mmmm\ d\,\ yyyy;@">
                  <c:v>43829</c:v>
                </c:pt>
                <c:pt idx="990" formatCode="[$-409]mmmm\ d\,\ yyyy;@">
                  <c:v>43830</c:v>
                </c:pt>
                <c:pt idx="991" formatCode="[$-409]mmmm\ d\,\ yyyy;@">
                  <c:v>43835</c:v>
                </c:pt>
                <c:pt idx="992" formatCode="[$-409]mmmm\ d\,\ yyyy;@">
                  <c:v>43836</c:v>
                </c:pt>
                <c:pt idx="993" formatCode="[$-409]mmmm\ d\,\ yyyy;@">
                  <c:v>43837</c:v>
                </c:pt>
                <c:pt idx="994" formatCode="[$-409]mmmm\ d\,\ yyyy;@">
                  <c:v>43838</c:v>
                </c:pt>
                <c:pt idx="995" formatCode="[$-409]mmmm\ d\,\ yyyy;@">
                  <c:v>43839</c:v>
                </c:pt>
                <c:pt idx="996" formatCode="[$-409]mmmm\ d\,\ yyyy;@">
                  <c:v>43844</c:v>
                </c:pt>
                <c:pt idx="997" formatCode="[$-409]mmmm\ d\,\ yyyy;@">
                  <c:v>43845</c:v>
                </c:pt>
                <c:pt idx="998" formatCode="[$-409]mmmm\ d\,\ yyyy;@">
                  <c:v>43846</c:v>
                </c:pt>
                <c:pt idx="999" formatCode="[$-409]mmmm\ d\,\ yyyy;@">
                  <c:v>43849</c:v>
                </c:pt>
                <c:pt idx="1000" formatCode="[$-409]mmmm\ d\,\ yyyy;@">
                  <c:v>43850</c:v>
                </c:pt>
                <c:pt idx="1001" formatCode="[$-409]mmmm\ d\,\ yyyy;@">
                  <c:v>43851</c:v>
                </c:pt>
                <c:pt idx="1002" formatCode="[$-409]mmmm\ d\,\ yyyy;@">
                  <c:v>43852</c:v>
                </c:pt>
                <c:pt idx="1003" formatCode="[$-409]mmmm\ d\,\ yyyy;@">
                  <c:v>43853</c:v>
                </c:pt>
                <c:pt idx="1004" formatCode="[$-409]mmmm\ d\,\ yyyy;@">
                  <c:v>43856</c:v>
                </c:pt>
                <c:pt idx="1005" formatCode="[$-409]mmmm\ d\,\ yyyy;@">
                  <c:v>43857</c:v>
                </c:pt>
                <c:pt idx="1006" formatCode="[$-409]mmmm\ d\,\ yyyy;@">
                  <c:v>43858</c:v>
                </c:pt>
                <c:pt idx="1007" formatCode="[$-409]mmmm\ d\,\ yyyy;@">
                  <c:v>43859</c:v>
                </c:pt>
                <c:pt idx="1008" formatCode="[$-409]mmmm\ d\,\ yyyy;@">
                  <c:v>43860</c:v>
                </c:pt>
                <c:pt idx="1009" formatCode="[$-409]mmmm\ d\,\ yyyy;@">
                  <c:v>43863</c:v>
                </c:pt>
                <c:pt idx="1010" formatCode="[$-409]mmmm\ d\,\ yyyy;@">
                  <c:v>43864</c:v>
                </c:pt>
                <c:pt idx="1011" formatCode="[$-409]mmmm\ d\,\ yyyy;@">
                  <c:v>43865</c:v>
                </c:pt>
                <c:pt idx="1012" formatCode="[$-409]mmmm\ d\,\ yyyy;@">
                  <c:v>43866</c:v>
                </c:pt>
                <c:pt idx="1013" formatCode="[$-409]mmmm\ d\,\ yyyy;@">
                  <c:v>43867</c:v>
                </c:pt>
                <c:pt idx="1014" formatCode="[$-409]mmmm\ d\,\ yyyy;@">
                  <c:v>43870</c:v>
                </c:pt>
                <c:pt idx="1015" formatCode="[$-409]mmmm\ d\,\ yyyy;@">
                  <c:v>43871</c:v>
                </c:pt>
                <c:pt idx="1016" formatCode="[$-409]mmmm\ d\,\ yyyy;@">
                  <c:v>43872</c:v>
                </c:pt>
                <c:pt idx="1017" formatCode="[$-409]mmmm\ d\,\ yyyy;@">
                  <c:v>43873</c:v>
                </c:pt>
                <c:pt idx="1018" formatCode="[$-409]mmmm\ d\,\ yyyy;@">
                  <c:v>43874</c:v>
                </c:pt>
                <c:pt idx="1019" formatCode="[$-409]mmmm\ d\,\ yyyy;@">
                  <c:v>43877</c:v>
                </c:pt>
                <c:pt idx="1020" formatCode="[$-409]mmmm\ d\,\ yyyy;@">
                  <c:v>43878</c:v>
                </c:pt>
                <c:pt idx="1021" formatCode="[$-409]mmmm\ d\,\ yyyy;@">
                  <c:v>43879</c:v>
                </c:pt>
                <c:pt idx="1022" formatCode="[$-409]mmmm\ d\,\ yyyy;@">
                  <c:v>43880</c:v>
                </c:pt>
                <c:pt idx="1023" formatCode="[$-409]mmmm\ d\,\ yyyy;@">
                  <c:v>43881</c:v>
                </c:pt>
                <c:pt idx="1024" formatCode="[$-409]mmmm\ d\,\ yyyy;@">
                  <c:v>43884</c:v>
                </c:pt>
                <c:pt idx="1025" formatCode="[$-409]mmmm\ d\,\ yyyy;@">
                  <c:v>43885</c:v>
                </c:pt>
                <c:pt idx="1026" formatCode="[$-409]mmmm\ d\,\ yyyy;@">
                  <c:v>43891</c:v>
                </c:pt>
                <c:pt idx="1027" formatCode="[$-409]mmmm\ d\,\ yyyy;@">
                  <c:v>43892</c:v>
                </c:pt>
                <c:pt idx="1028" formatCode="[$-409]mmmm\ d\,\ yyyy;@">
                  <c:v>43893</c:v>
                </c:pt>
                <c:pt idx="1029" formatCode="[$-409]mmmm\ d\,\ yyyy;@">
                  <c:v>43894</c:v>
                </c:pt>
                <c:pt idx="1030" formatCode="[$-409]mmmm\ d\,\ yyyy;@">
                  <c:v>43895</c:v>
                </c:pt>
                <c:pt idx="1031" formatCode="[$-409]mmmm\ d\,\ yyyy;@">
                  <c:v>43898</c:v>
                </c:pt>
                <c:pt idx="1032" formatCode="[$-409]mmmm\ d\,\ yyyy;@">
                  <c:v>43899</c:v>
                </c:pt>
                <c:pt idx="1033" formatCode="[$-409]mmmm\ d\,\ yyyy;@">
                  <c:v>43900</c:v>
                </c:pt>
                <c:pt idx="1034" formatCode="[$-409]mmmm\ d\,\ yyyy;@">
                  <c:v>43901</c:v>
                </c:pt>
                <c:pt idx="1035" formatCode="[$-409]mmmm\ d\,\ yyyy;@">
                  <c:v>43905</c:v>
                </c:pt>
                <c:pt idx="1036" formatCode="[$-409]mmmm\ d\,\ yyyy;@">
                  <c:v>43906</c:v>
                </c:pt>
                <c:pt idx="1037" formatCode="[$-409]mmmm\ d\,\ yyyy;@">
                  <c:v>43907</c:v>
                </c:pt>
                <c:pt idx="1038" formatCode="[$-409]mmmm\ d\,\ yyyy;@">
                  <c:v>43908</c:v>
                </c:pt>
                <c:pt idx="1039" formatCode="[$-409]mmmm\ d\,\ yyyy;@">
                  <c:v>43909</c:v>
                </c:pt>
                <c:pt idx="1040" formatCode="[$-409]mmmm\ d\,\ yyyy;@">
                  <c:v>43913</c:v>
                </c:pt>
                <c:pt idx="1041" formatCode="[$-409]mmmm\ d\,\ yyyy;@">
                  <c:v>43914</c:v>
                </c:pt>
                <c:pt idx="1042" formatCode="[$-409]mmmm\ d\,\ yyyy;@">
                  <c:v>43915</c:v>
                </c:pt>
                <c:pt idx="1043" formatCode="[$-409]mmmm\ d\,\ yyyy;@">
                  <c:v>43916</c:v>
                </c:pt>
                <c:pt idx="1044" formatCode="[$-409]mmmm\ d\,\ yyyy;@">
                  <c:v>43919</c:v>
                </c:pt>
                <c:pt idx="1045" formatCode="[$-409]mmmm\ d\,\ yyyy;@">
                  <c:v>43920</c:v>
                </c:pt>
                <c:pt idx="1046" formatCode="[$-409]mmmm\ d\,\ yyyy;@">
                  <c:v>43921</c:v>
                </c:pt>
                <c:pt idx="1047" formatCode="[$-409]mmmm\ d\,\ yyyy;@">
                  <c:v>43922</c:v>
                </c:pt>
                <c:pt idx="1048" formatCode="[$-409]mmmm\ d\,\ yyyy;@">
                  <c:v>43923</c:v>
                </c:pt>
                <c:pt idx="1049" formatCode="[$-409]mmmm\ d\,\ yyyy;@">
                  <c:v>43926</c:v>
                </c:pt>
                <c:pt idx="1050" formatCode="[$-409]mmmm\ d\,\ yyyy;@">
                  <c:v>43927</c:v>
                </c:pt>
                <c:pt idx="1051" formatCode="[$-409]mmmm\ d\,\ yyyy;@">
                  <c:v>43928</c:v>
                </c:pt>
                <c:pt idx="1052" formatCode="[$-409]mmmm\ d\,\ yyyy;@">
                  <c:v>43929</c:v>
                </c:pt>
                <c:pt idx="1053" formatCode="[$-409]mmmm\ d\,\ yyyy;@">
                  <c:v>43930</c:v>
                </c:pt>
                <c:pt idx="1054" formatCode="[$-409]mmmm\ d\,\ yyyy;@">
                  <c:v>43933</c:v>
                </c:pt>
                <c:pt idx="1055" formatCode="[$-409]mmmm\ d\,\ yyyy;@">
                  <c:v>43934</c:v>
                </c:pt>
                <c:pt idx="1056" formatCode="[$-409]mmmm\ d\,\ yyyy;@">
                  <c:v>43935</c:v>
                </c:pt>
                <c:pt idx="1057" formatCode="[$-409]mmmm\ d\,\ yyyy;@">
                  <c:v>43936</c:v>
                </c:pt>
                <c:pt idx="1058" formatCode="[$-409]mmmm\ d\,\ yyyy;@">
                  <c:v>43937</c:v>
                </c:pt>
                <c:pt idx="1059" formatCode="[$-409]mmmm\ d\,\ yyyy;@">
                  <c:v>43940</c:v>
                </c:pt>
                <c:pt idx="1060" formatCode="[$-409]mmmm\ d\,\ yyyy;@">
                  <c:v>43941</c:v>
                </c:pt>
                <c:pt idx="1061" formatCode="[$-409]mmmm\ d\,\ yyyy;@">
                  <c:v>43942</c:v>
                </c:pt>
                <c:pt idx="1062" formatCode="[$-409]mmmm\ d\,\ yyyy;@">
                  <c:v>43943</c:v>
                </c:pt>
                <c:pt idx="1063" formatCode="[$-409]mmmm\ d\,\ yyyy;@">
                  <c:v>43944</c:v>
                </c:pt>
                <c:pt idx="1064" formatCode="[$-409]mmmm\ d\,\ yyyy;@">
                  <c:v>43947</c:v>
                </c:pt>
                <c:pt idx="1065" formatCode="[$-409]mmmm\ d\,\ yyyy;@">
                  <c:v>43948</c:v>
                </c:pt>
                <c:pt idx="1066" formatCode="[$-409]mmmm\ d\,\ yyyy;@">
                  <c:v>43949</c:v>
                </c:pt>
                <c:pt idx="1067" formatCode="[$-409]mmmm\ d\,\ yyyy;@">
                  <c:v>43950</c:v>
                </c:pt>
                <c:pt idx="1068" formatCode="[$-409]mmmm\ d\,\ yyyy;@">
                  <c:v>43951</c:v>
                </c:pt>
                <c:pt idx="1069" formatCode="[$-409]mmmm\ d\,\ yyyy;@">
                  <c:v>43954</c:v>
                </c:pt>
                <c:pt idx="1070" formatCode="[$-409]mmmm\ d\,\ yyyy;@">
                  <c:v>43955</c:v>
                </c:pt>
                <c:pt idx="1071" formatCode="[$-409]mmmm\ d\,\ yyyy;@">
                  <c:v>43956</c:v>
                </c:pt>
                <c:pt idx="1072" formatCode="[$-409]mmmm\ d\,\ yyyy;@">
                  <c:v>43957</c:v>
                </c:pt>
                <c:pt idx="1073" formatCode="[$-409]mmmm\ d\,\ yyyy;@">
                  <c:v>43958</c:v>
                </c:pt>
                <c:pt idx="1074" formatCode="[$-409]mmmm\ d\,\ yyyy;@">
                  <c:v>43961</c:v>
                </c:pt>
                <c:pt idx="1075" formatCode="[$-409]mmmm\ d\,\ yyyy;@">
                  <c:v>43962</c:v>
                </c:pt>
                <c:pt idx="1076" formatCode="[$-409]mmmm\ d\,\ yyyy;@">
                  <c:v>43963</c:v>
                </c:pt>
                <c:pt idx="1077" formatCode="[$-409]mmmm\ d\,\ yyyy;@">
                  <c:v>43964</c:v>
                </c:pt>
                <c:pt idx="1078" formatCode="[$-409]mmmm\ d\,\ yyyy;@">
                  <c:v>43965</c:v>
                </c:pt>
                <c:pt idx="1079" formatCode="[$-409]mmmm\ d\,\ yyyy;@">
                  <c:v>43968</c:v>
                </c:pt>
                <c:pt idx="1080" formatCode="[$-409]mmmm\ d\,\ yyyy;@">
                  <c:v>43969</c:v>
                </c:pt>
                <c:pt idx="1081" formatCode="[$-409]mmmm\ d\,\ yyyy;@">
                  <c:v>43970</c:v>
                </c:pt>
                <c:pt idx="1082" formatCode="[$-409]mmmm\ d\,\ yyyy;@">
                  <c:v>43971</c:v>
                </c:pt>
                <c:pt idx="1083" formatCode="[$-409]mmmm\ d\,\ yyyy;@">
                  <c:v>43972</c:v>
                </c:pt>
                <c:pt idx="1084" formatCode="[$-409]mmmm\ d\,\ yyyy;@">
                  <c:v>43978</c:v>
                </c:pt>
                <c:pt idx="1085" formatCode="[$-409]mmmm\ d\,\ yyyy;@">
                  <c:v>43979</c:v>
                </c:pt>
                <c:pt idx="1086" formatCode="[$-409]mmmm\ d\,\ yyyy;@">
                  <c:v>43982</c:v>
                </c:pt>
                <c:pt idx="1087" formatCode="[$-409]mmmm\ d\,\ yyyy;@">
                  <c:v>43983</c:v>
                </c:pt>
                <c:pt idx="1088" formatCode="[$-409]mmmm\ d\,\ yyyy;@">
                  <c:v>43984</c:v>
                </c:pt>
                <c:pt idx="1089" formatCode="[$-409]mmmm\ d\,\ yyyy;@">
                  <c:v>43985</c:v>
                </c:pt>
                <c:pt idx="1090" formatCode="[$-409]mmmm\ d\,\ yyyy;@">
                  <c:v>43986</c:v>
                </c:pt>
                <c:pt idx="1091" formatCode="[$-409]mmmm\ d\,\ yyyy;@">
                  <c:v>43989</c:v>
                </c:pt>
                <c:pt idx="1092" formatCode="[$-409]mmmm\ d\,\ yyyy;@">
                  <c:v>43990</c:v>
                </c:pt>
                <c:pt idx="1093" formatCode="[$-409]mmmm\ d\,\ yyyy;@">
                  <c:v>43991</c:v>
                </c:pt>
                <c:pt idx="1094" formatCode="[$-409]mmmm\ d\,\ yyyy;@">
                  <c:v>43993</c:v>
                </c:pt>
                <c:pt idx="1095" formatCode="[$-409]mmmm\ d\,\ yyyy;@">
                  <c:v>43996</c:v>
                </c:pt>
                <c:pt idx="1096" formatCode="[$-409]mmmm\ d\,\ yyyy;@">
                  <c:v>43997</c:v>
                </c:pt>
                <c:pt idx="1097" formatCode="[$-409]mmmm\ d\,\ yyyy;@">
                  <c:v>43998</c:v>
                </c:pt>
                <c:pt idx="1098" formatCode="[$-409]mmmm\ d\,\ yyyy;@">
                  <c:v>43999</c:v>
                </c:pt>
                <c:pt idx="1099" formatCode="[$-409]mmmm\ d\,\ yyyy;@">
                  <c:v>44000</c:v>
                </c:pt>
                <c:pt idx="1100" formatCode="[$-409]mmmm\ d\,\ yyyy;@">
                  <c:v>44003</c:v>
                </c:pt>
                <c:pt idx="1101" formatCode="[$-409]mmmm\ d\,\ yyyy;@">
                  <c:v>44004</c:v>
                </c:pt>
                <c:pt idx="1102" formatCode="[$-409]mmmm\ d\,\ yyyy;@">
                  <c:v>44005</c:v>
                </c:pt>
                <c:pt idx="1103" formatCode="[$-409]mmmm\ d\,\ yyyy;@">
                  <c:v>44006</c:v>
                </c:pt>
                <c:pt idx="1104" formatCode="[$-409]mmmm\ d\,\ yyyy;@">
                  <c:v>44007</c:v>
                </c:pt>
                <c:pt idx="1105" formatCode="[$-409]mmmm\ d\,\ yyyy;@">
                  <c:v>44010</c:v>
                </c:pt>
                <c:pt idx="1106" formatCode="[$-409]mmmm\ d\,\ yyyy;@">
                  <c:v>44011</c:v>
                </c:pt>
                <c:pt idx="1107" formatCode="[$-409]mmmm\ d\,\ yyyy;@">
                  <c:v>44012</c:v>
                </c:pt>
                <c:pt idx="1108" formatCode="[$-409]mmmm\ d\,\ yyyy;@">
                  <c:v>44013</c:v>
                </c:pt>
                <c:pt idx="1109" formatCode="[$-409]mmmm\ d\,\ yyyy;@">
                  <c:v>44014</c:v>
                </c:pt>
                <c:pt idx="1110" formatCode="[$-409]mmmm\ d\,\ yyyy;@">
                  <c:v>44017</c:v>
                </c:pt>
                <c:pt idx="1111" formatCode="[$-409]mmmm\ d\,\ yyyy;@">
                  <c:v>44018</c:v>
                </c:pt>
                <c:pt idx="1112" formatCode="[$-409]mmmm\ d\,\ yyyy;@">
                  <c:v>44019</c:v>
                </c:pt>
                <c:pt idx="1113" formatCode="[$-409]mmmm\ d\,\ yyyy;@">
                  <c:v>44020</c:v>
                </c:pt>
                <c:pt idx="1114" formatCode="[$-409]mmmm\ d\,\ yyyy;@">
                  <c:v>44021</c:v>
                </c:pt>
                <c:pt idx="1115" formatCode="[$-409]mmmm\ d\,\ yyyy;@">
                  <c:v>44024</c:v>
                </c:pt>
                <c:pt idx="1116" formatCode="[$-409]mmmm\ d\,\ yyyy;@">
                  <c:v>44025</c:v>
                </c:pt>
                <c:pt idx="1117" formatCode="[$-409]mmmm\ d\,\ yyyy;@">
                  <c:v>44026</c:v>
                </c:pt>
                <c:pt idx="1118" formatCode="[$-409]mmmm\ d\,\ yyyy;@">
                  <c:v>44027</c:v>
                </c:pt>
                <c:pt idx="1119" formatCode="[$-409]mmmm\ d\,\ yyyy;@">
                  <c:v>44028</c:v>
                </c:pt>
                <c:pt idx="1120" formatCode="[$-409]mmmm\ d\,\ yyyy;@">
                  <c:v>44031</c:v>
                </c:pt>
                <c:pt idx="1121" formatCode="[$-409]mmmm\ d\,\ yyyy;@">
                  <c:v>44032</c:v>
                </c:pt>
                <c:pt idx="1122" formatCode="[$-409]mmmm\ d\,\ yyyy;@">
                  <c:v>44033</c:v>
                </c:pt>
                <c:pt idx="1123" formatCode="[$-409]mmmm\ d\,\ yyyy;@">
                  <c:v>44034</c:v>
                </c:pt>
                <c:pt idx="1124" formatCode="[$-409]mmmm\ d\,\ yyyy;@">
                  <c:v>44035</c:v>
                </c:pt>
                <c:pt idx="1125" formatCode="[$-409]mmmm\ d\,\ yyyy;@">
                  <c:v>44038</c:v>
                </c:pt>
                <c:pt idx="1126" formatCode="[$-409]mmmm\ d\,\ yyyy;@">
                  <c:v>44039</c:v>
                </c:pt>
                <c:pt idx="1127" formatCode="[$-409]mmmm\ d\,\ yyyy;@">
                  <c:v>44040</c:v>
                </c:pt>
                <c:pt idx="1128" formatCode="[$-409]mmmm\ d\,\ yyyy;@">
                  <c:v>44041</c:v>
                </c:pt>
                <c:pt idx="1129" formatCode="[$-409]mmmm\ d\,\ yyyy;@">
                  <c:v>44047</c:v>
                </c:pt>
                <c:pt idx="1130" formatCode="[$-409]mmmm\ d\,\ yyyy;@">
                  <c:v>44048</c:v>
                </c:pt>
                <c:pt idx="1131" formatCode="[$-409]mmmm\ d\,\ yyyy;@">
                  <c:v>44049</c:v>
                </c:pt>
                <c:pt idx="1132" formatCode="[$-409]mmmm\ d\,\ yyyy;@">
                  <c:v>44052</c:v>
                </c:pt>
                <c:pt idx="1133" formatCode="[$-409]mmmm\ d\,\ yyyy;@">
                  <c:v>44053</c:v>
                </c:pt>
                <c:pt idx="1134" formatCode="[$-409]mmmm\ d\,\ yyyy;@">
                  <c:v>44054</c:v>
                </c:pt>
                <c:pt idx="1135" formatCode="[$-409]mmmm\ d\,\ yyyy;@">
                  <c:v>44055</c:v>
                </c:pt>
                <c:pt idx="1136" formatCode="[$-409]mmmm\ d\,\ yyyy;@">
                  <c:v>44056</c:v>
                </c:pt>
                <c:pt idx="1137" formatCode="[$-409]mmmm\ d\,\ yyyy;@">
                  <c:v>44059</c:v>
                </c:pt>
                <c:pt idx="1138" formatCode="[$-409]mmmm\ d\,\ yyyy;@">
                  <c:v>44060</c:v>
                </c:pt>
                <c:pt idx="1139" formatCode="[$-409]mmmm\ d\,\ yyyy;@">
                  <c:v>44061</c:v>
                </c:pt>
                <c:pt idx="1140" formatCode="[$-409]mmmm\ d\,\ yyyy;@">
                  <c:v>44062</c:v>
                </c:pt>
                <c:pt idx="1141" formatCode="[$-409]mmmm\ d\,\ yyyy;@">
                  <c:v>44066</c:v>
                </c:pt>
                <c:pt idx="1142" formatCode="[$-409]mmmm\ d\,\ yyyy;@">
                  <c:v>44067</c:v>
                </c:pt>
                <c:pt idx="1143" formatCode="[$-409]mmmm\ d\,\ yyyy;@">
                  <c:v>44068</c:v>
                </c:pt>
                <c:pt idx="1144" formatCode="[$-409]mmmm\ d\,\ yyyy;@">
                  <c:v>44069</c:v>
                </c:pt>
                <c:pt idx="1145" formatCode="[$-409]mmmm\ d\,\ yyyy;@">
                  <c:v>44070</c:v>
                </c:pt>
                <c:pt idx="1146" formatCode="[$-409]mmmm\ d\,\ yyyy;@">
                  <c:v>44073</c:v>
                </c:pt>
                <c:pt idx="1147" formatCode="[$-409]mmmm\ d\,\ yyyy;@">
                  <c:v>44074</c:v>
                </c:pt>
                <c:pt idx="1148" formatCode="[$-409]mmmm\ d\,\ yyyy;@">
                  <c:v>44075</c:v>
                </c:pt>
                <c:pt idx="1149" formatCode="[$-409]mmmm\ d\,\ yyyy;@">
                  <c:v>44076</c:v>
                </c:pt>
                <c:pt idx="1150" formatCode="[$-409]mmmm\ d\,\ yyyy;@">
                  <c:v>44077</c:v>
                </c:pt>
                <c:pt idx="1151" formatCode="[$-409]mmmm\ d\,\ yyyy;@">
                  <c:v>44080</c:v>
                </c:pt>
                <c:pt idx="1152" formatCode="[$-409]mmmm\ d\,\ yyyy;@">
                  <c:v>44081</c:v>
                </c:pt>
                <c:pt idx="1153" formatCode="[$-409]mmmm\ d\,\ yyyy;@">
                  <c:v>44082</c:v>
                </c:pt>
                <c:pt idx="1154" formatCode="[$-409]mmmm\ d\,\ yyyy;@">
                  <c:v>44083</c:v>
                </c:pt>
                <c:pt idx="1155" formatCode="[$-409]mmmm\ d\,\ yyyy;@">
                  <c:v>44084</c:v>
                </c:pt>
                <c:pt idx="1156" formatCode="[$-409]mmmm\ d\,\ yyyy;@">
                  <c:v>44087</c:v>
                </c:pt>
                <c:pt idx="1157" formatCode="[$-409]mmmm\ d\,\ yyyy;@">
                  <c:v>44088</c:v>
                </c:pt>
                <c:pt idx="1158" formatCode="[$-409]mmmm\ d\,\ yyyy;@">
                  <c:v>44089</c:v>
                </c:pt>
                <c:pt idx="1159" formatCode="[$-409]mmmm\ d\,\ yyyy;@">
                  <c:v>44090</c:v>
                </c:pt>
                <c:pt idx="1160" formatCode="[$-409]mmmm\ d\,\ yyyy;@">
                  <c:v>44091</c:v>
                </c:pt>
                <c:pt idx="1161" formatCode="[$-409]mmmm\ d\,\ yyyy;@">
                  <c:v>44094</c:v>
                </c:pt>
                <c:pt idx="1162" formatCode="[$-409]mmmm\ d\,\ yyyy;@">
                  <c:v>44095</c:v>
                </c:pt>
                <c:pt idx="1163" formatCode="[$-409]mmmm\ d\,\ yyyy;@">
                  <c:v>44096</c:v>
                </c:pt>
                <c:pt idx="1164" formatCode="[$-409]mmmm\ d\,\ yyyy;@">
                  <c:v>44097</c:v>
                </c:pt>
                <c:pt idx="1165" formatCode="[$-409]mmmm\ d\,\ yyyy;@">
                  <c:v>44098</c:v>
                </c:pt>
                <c:pt idx="1166" formatCode="[$-409]mmmm\ d\,\ yyyy;@">
                  <c:v>44101</c:v>
                </c:pt>
                <c:pt idx="1167" formatCode="[$-409]mmmm\ d\,\ yyyy;@">
                  <c:v>44102</c:v>
                </c:pt>
                <c:pt idx="1168" formatCode="[$-409]mmmm\ d\,\ yyyy;@">
                  <c:v>44103</c:v>
                </c:pt>
                <c:pt idx="1169" formatCode="[$-409]mmmm\ d\,\ yyyy;@">
                  <c:v>44108</c:v>
                </c:pt>
                <c:pt idx="1170" formatCode="[$-409]mmmm\ d\,\ yyyy;@">
                  <c:v>44109</c:v>
                </c:pt>
                <c:pt idx="1171" formatCode="[$-409]mmmm\ d\,\ yyyy;@">
                  <c:v>44110</c:v>
                </c:pt>
                <c:pt idx="1172" formatCode="[$-409]mmmm\ d\,\ yyyy;@">
                  <c:v>44111</c:v>
                </c:pt>
                <c:pt idx="1173" formatCode="[$-409]mmmm\ d\,\ yyyy;@">
                  <c:v>44112</c:v>
                </c:pt>
                <c:pt idx="1174" formatCode="[$-409]mmmm\ d\,\ yyyy;@">
                  <c:v>44115</c:v>
                </c:pt>
                <c:pt idx="1175" formatCode="[$-409]mmmm\ d\,\ yyyy;@">
                  <c:v>44116</c:v>
                </c:pt>
                <c:pt idx="1176" formatCode="[$-409]mmmm\ d\,\ yyyy;@">
                  <c:v>44117</c:v>
                </c:pt>
                <c:pt idx="1177" formatCode="[$-409]mmmm\ d\,\ yyyy;@">
                  <c:v>44118</c:v>
                </c:pt>
                <c:pt idx="1178" formatCode="[$-409]mmmm\ d\,\ yyyy;@">
                  <c:v>44119</c:v>
                </c:pt>
                <c:pt idx="1179" formatCode="[$-409]mmmm\ d\,\ yyyy;@">
                  <c:v>44122</c:v>
                </c:pt>
                <c:pt idx="1180" formatCode="[$-409]mmmm\ d\,\ yyyy;@">
                  <c:v>44123</c:v>
                </c:pt>
                <c:pt idx="1181" formatCode="[$-409]mmmm\ d\,\ yyyy;@">
                  <c:v>44124</c:v>
                </c:pt>
                <c:pt idx="1182" formatCode="[$-409]mmmm\ d\,\ yyyy;@">
                  <c:v>44125</c:v>
                </c:pt>
                <c:pt idx="1183" formatCode="[$-409]mmmm\ d\,\ yyyy;@">
                  <c:v>44126</c:v>
                </c:pt>
                <c:pt idx="1184" formatCode="[$-409]mmmm\ d\,\ yyyy;@">
                  <c:v>44129</c:v>
                </c:pt>
                <c:pt idx="1185" formatCode="[$-409]mmmm\ d\,\ yyyy;@">
                  <c:v>44130</c:v>
                </c:pt>
                <c:pt idx="1186" formatCode="[$-409]mmmm\ d\,\ yyyy;@">
                  <c:v>44131</c:v>
                </c:pt>
                <c:pt idx="1187" formatCode="[$-409]mmmm\ d\,\ yyyy;@">
                  <c:v>44132</c:v>
                </c:pt>
                <c:pt idx="1188" formatCode="[$-409]mmmm\ d\,\ yyyy;@">
                  <c:v>44136</c:v>
                </c:pt>
                <c:pt idx="1189" formatCode="[$-409]mmmm\ d\,\ yyyy;@">
                  <c:v>44137</c:v>
                </c:pt>
                <c:pt idx="1190" formatCode="[$-409]mmmm\ d\,\ yyyy;@">
                  <c:v>44138</c:v>
                </c:pt>
                <c:pt idx="1191" formatCode="[$-409]mmmm\ d\,\ yyyy;@">
                  <c:v>44139</c:v>
                </c:pt>
                <c:pt idx="1192" formatCode="[$-409]mmmm\ d\,\ yyyy;@">
                  <c:v>44140</c:v>
                </c:pt>
                <c:pt idx="1193" formatCode="[$-409]mmmm\ d\,\ yyyy;@">
                  <c:v>44143</c:v>
                </c:pt>
                <c:pt idx="1194" formatCode="[$-409]mmmm\ d\,\ yyyy;@">
                  <c:v>44144</c:v>
                </c:pt>
                <c:pt idx="1195" formatCode="[$-409]mmmm\ d\,\ yyyy;@">
                  <c:v>44145</c:v>
                </c:pt>
                <c:pt idx="1196" formatCode="[$-409]mmmm\ d\,\ yyyy;@">
                  <c:v>44146</c:v>
                </c:pt>
                <c:pt idx="1197" formatCode="[$-409]mmmm\ d\,\ yyyy;@">
                  <c:v>44147</c:v>
                </c:pt>
                <c:pt idx="1198" formatCode="[$-409]mmmm\ d\,\ yyyy;@">
                  <c:v>44150</c:v>
                </c:pt>
                <c:pt idx="1199" formatCode="[$-409]mmmm\ d\,\ yyyy;@">
                  <c:v>44151</c:v>
                </c:pt>
                <c:pt idx="1200" formatCode="[$-409]mmmm\ d\,\ yyyy;@">
                  <c:v>44152</c:v>
                </c:pt>
                <c:pt idx="1201" formatCode="[$-409]mmmm\ d\,\ yyyy;@">
                  <c:v>44153</c:v>
                </c:pt>
                <c:pt idx="1202" formatCode="[$-409]mmmm\ d\,\ yyyy;@">
                  <c:v>44154</c:v>
                </c:pt>
                <c:pt idx="1203" formatCode="[$-409]mmmm\ d\,\ yyyy;@">
                  <c:v>44157</c:v>
                </c:pt>
                <c:pt idx="1204" formatCode="[$-409]mmmm\ d\,\ yyyy;@">
                  <c:v>44158</c:v>
                </c:pt>
                <c:pt idx="1205" formatCode="[$-409]mmmm\ d\,\ yyyy;@">
                  <c:v>44159</c:v>
                </c:pt>
                <c:pt idx="1206" formatCode="[$-409]mmmm\ d\,\ yyyy;@">
                  <c:v>44160</c:v>
                </c:pt>
                <c:pt idx="1207" formatCode="[$-409]mmmm\ d\,\ yyyy;@">
                  <c:v>44161</c:v>
                </c:pt>
                <c:pt idx="1208" formatCode="[$-409]mmmm\ d\,\ yyyy;@">
                  <c:v>44164</c:v>
                </c:pt>
                <c:pt idx="1209" formatCode="[$-409]mmmm\ d\,\ yyyy;@">
                  <c:v>44165</c:v>
                </c:pt>
                <c:pt idx="1210" formatCode="[$-409]mmmm\ d\,\ yyyy;@">
                  <c:v>44166</c:v>
                </c:pt>
                <c:pt idx="1211" formatCode="[$-409]mmmm\ d\,\ yyyy;@">
                  <c:v>44167</c:v>
                </c:pt>
                <c:pt idx="1212" formatCode="[$-409]mmmm\ d\,\ yyyy;@">
                  <c:v>44168</c:v>
                </c:pt>
                <c:pt idx="1213" formatCode="[$-409]mmmm\ d\,\ yyyy;@">
                  <c:v>44171</c:v>
                </c:pt>
                <c:pt idx="1214" formatCode="[$-409]mmmm\ d\,\ yyyy;@">
                  <c:v>44172</c:v>
                </c:pt>
                <c:pt idx="1215" formatCode="[$-409]mmmm\ d\,\ yyyy;@">
                  <c:v>44173</c:v>
                </c:pt>
                <c:pt idx="1216" formatCode="[$-409]mmmm\ d\,\ yyyy;@">
                  <c:v>44174</c:v>
                </c:pt>
                <c:pt idx="1217" formatCode="[$-409]mmmm\ d\,\ yyyy;@">
                  <c:v>44175</c:v>
                </c:pt>
                <c:pt idx="1218" formatCode="[$-409]mmmm\ d\,\ yyyy;@">
                  <c:v>44178</c:v>
                </c:pt>
                <c:pt idx="1219" formatCode="[$-409]mmmm\ d\,\ yyyy;@">
                  <c:v>44179</c:v>
                </c:pt>
                <c:pt idx="1220" formatCode="[$-409]mmmm\ d\,\ yyyy;@">
                  <c:v>44180</c:v>
                </c:pt>
                <c:pt idx="1221" formatCode="[$-409]mmmm\ d\,\ yyyy;@">
                  <c:v>44181</c:v>
                </c:pt>
                <c:pt idx="1222" formatCode="[$-409]mmmm\ d\,\ yyyy;@">
                  <c:v>44182</c:v>
                </c:pt>
                <c:pt idx="1223" formatCode="[$-409]mmmm\ d\,\ yyyy;@">
                  <c:v>44185</c:v>
                </c:pt>
                <c:pt idx="1224" formatCode="[$-409]mmmm\ d\,\ yyyy;@">
                  <c:v>44186</c:v>
                </c:pt>
                <c:pt idx="1225" formatCode="[$-409]mmmm\ d\,\ yyyy;@">
                  <c:v>44187</c:v>
                </c:pt>
                <c:pt idx="1226" formatCode="[$-409]mmmm\ d\,\ yyyy;@">
                  <c:v>44188</c:v>
                </c:pt>
                <c:pt idx="1227" formatCode="[$-409]mmmm\ d\,\ yyyy;@">
                  <c:v>44189</c:v>
                </c:pt>
                <c:pt idx="1228" formatCode="[$-409]mmmm\ d\,\ yyyy;@">
                  <c:v>44192</c:v>
                </c:pt>
                <c:pt idx="1229" formatCode="[$-409]mmmm\ d\,\ yyyy;@">
                  <c:v>44193</c:v>
                </c:pt>
                <c:pt idx="1230" formatCode="[$-409]mmmm\ d\,\ yyyy;@">
                  <c:v>44194</c:v>
                </c:pt>
                <c:pt idx="1231" formatCode="[$-409]mmmm\ d\,\ yyyy;@">
                  <c:v>44195</c:v>
                </c:pt>
                <c:pt idx="1232" formatCode="[$-409]mmmm\ d\,\ yyyy;@">
                  <c:v>44196</c:v>
                </c:pt>
                <c:pt idx="1233" formatCode="[$-409]mmmm\ d\,\ yyyy;@">
                  <c:v>44200</c:v>
                </c:pt>
                <c:pt idx="1234" formatCode="[$-409]mmmm\ d\,\ yyyy;@">
                  <c:v>44201</c:v>
                </c:pt>
                <c:pt idx="1235" formatCode="[$-409]mmmm\ d\,\ yyyy;@">
                  <c:v>44202</c:v>
                </c:pt>
                <c:pt idx="1236" formatCode="[$-409]mmmm\ d\,\ yyyy;@">
                  <c:v>44203</c:v>
                </c:pt>
                <c:pt idx="1237" formatCode="[$-409]mmmm\ d\,\ yyyy;@">
                  <c:v>44206</c:v>
                </c:pt>
                <c:pt idx="1238" formatCode="[$-409]mmmm\ d\,\ yyyy;@">
                  <c:v>44207</c:v>
                </c:pt>
                <c:pt idx="1239" formatCode="[$-409]mmmm\ d\,\ yyyy;@">
                  <c:v>44208</c:v>
                </c:pt>
                <c:pt idx="1240" formatCode="[$-409]mmmm\ d\,\ yyyy;@">
                  <c:v>44209</c:v>
                </c:pt>
                <c:pt idx="1241" formatCode="[$-409]mmmm\ d\,\ yyyy;@">
                  <c:v>44210</c:v>
                </c:pt>
                <c:pt idx="1242" formatCode="[$-409]mmmm\ d\,\ yyyy;@">
                  <c:v>44213</c:v>
                </c:pt>
                <c:pt idx="1243" formatCode="[$-409]mmmm\ d\,\ yyyy;@">
                  <c:v>44214</c:v>
                </c:pt>
                <c:pt idx="1244" formatCode="[$-409]mmmm\ d\,\ yyyy;@">
                  <c:v>44215</c:v>
                </c:pt>
                <c:pt idx="1245" formatCode="[$-409]mmmm\ d\,\ yyyy;@">
                  <c:v>44216</c:v>
                </c:pt>
                <c:pt idx="1246" formatCode="[$-409]mmmm\ d\,\ yyyy;@">
                  <c:v>44217</c:v>
                </c:pt>
                <c:pt idx="1247" formatCode="[$-409]mmmm\ d\,\ yyyy;@">
                  <c:v>44220</c:v>
                </c:pt>
                <c:pt idx="1248" formatCode="[$-409]mmmm\ d\,\ yyyy;@">
                  <c:v>44221</c:v>
                </c:pt>
                <c:pt idx="1249" formatCode="[$-409]mmmm\ d\,\ yyyy;@">
                  <c:v>44222</c:v>
                </c:pt>
                <c:pt idx="1250" formatCode="[$-409]mmmm\ d\,\ yyyy;@">
                  <c:v>44223</c:v>
                </c:pt>
                <c:pt idx="1251" formatCode="[$-409]mmmm\ d\,\ yyyy;@">
                  <c:v>44224</c:v>
                </c:pt>
                <c:pt idx="1252" formatCode="[$-409]mmmm\ d\,\ yyyy;@">
                  <c:v>44227</c:v>
                </c:pt>
                <c:pt idx="1253" formatCode="[$-409]mmmm\ d\,\ yyyy;@">
                  <c:v>44228</c:v>
                </c:pt>
                <c:pt idx="1254" formatCode="[$-409]mmmm\ d\,\ yyyy;@">
                  <c:v>44229</c:v>
                </c:pt>
                <c:pt idx="1255" formatCode="[$-409]mmmm\ d\,\ yyyy;@">
                  <c:v>44230</c:v>
                </c:pt>
                <c:pt idx="1256" formatCode="[$-409]mmmm\ d\,\ yyyy;@">
                  <c:v>44231</c:v>
                </c:pt>
                <c:pt idx="1257" formatCode="[$-409]mmmm\ d\,\ yyyy;@">
                  <c:v>44234</c:v>
                </c:pt>
                <c:pt idx="1258" formatCode="[$-409]mmmm\ d\,\ yyyy;@">
                  <c:v>44235</c:v>
                </c:pt>
                <c:pt idx="1259" formatCode="[$-409]mmmm\ d\,\ yyyy;@">
                  <c:v>44236</c:v>
                </c:pt>
                <c:pt idx="1260" formatCode="[$-409]mmmm\ d\,\ yyyy;@">
                  <c:v>44237</c:v>
                </c:pt>
                <c:pt idx="1261" formatCode="[$-409]mmmm\ d\,\ yyyy;@">
                  <c:v>44238</c:v>
                </c:pt>
                <c:pt idx="1262" formatCode="[$-409]mmmm\ d\,\ yyyy;@">
                  <c:v>44241</c:v>
                </c:pt>
                <c:pt idx="1263" formatCode="[$-409]mmmm\ d\,\ yyyy;@">
                  <c:v>44242</c:v>
                </c:pt>
                <c:pt idx="1264" formatCode="[$-409]mmmm\ d\,\ yyyy;@">
                  <c:v>44243</c:v>
                </c:pt>
                <c:pt idx="1265" formatCode="[$-409]mmmm\ d\,\ yyyy;@">
                  <c:v>44244</c:v>
                </c:pt>
                <c:pt idx="1266" formatCode="[$-409]mmmm\ d\,\ yyyy;@">
                  <c:v>44245</c:v>
                </c:pt>
                <c:pt idx="1267" formatCode="[$-409]mmmm\ d\,\ yyyy;@">
                  <c:v>44248</c:v>
                </c:pt>
                <c:pt idx="1268" formatCode="[$-409]mmmm\ d\,\ yyyy;@">
                  <c:v>44249</c:v>
                </c:pt>
                <c:pt idx="1269" formatCode="[$-409]mmmm\ d\,\ yyyy;@">
                  <c:v>44250</c:v>
                </c:pt>
                <c:pt idx="1270" formatCode="[$-409]mmmm\ d\,\ yyyy;@">
                  <c:v>44251</c:v>
                </c:pt>
                <c:pt idx="1271" formatCode="[$-409]mmmm\ d\,\ yyyy;@">
                  <c:v>44256</c:v>
                </c:pt>
                <c:pt idx="1272" formatCode="[$-409]mmmm\ d\,\ yyyy;@">
                  <c:v>44257</c:v>
                </c:pt>
                <c:pt idx="1273" formatCode="[$-409]mmmm\ d\,\ yyyy;@">
                  <c:v>44258</c:v>
                </c:pt>
                <c:pt idx="1274" formatCode="[$-409]mmmm\ d\,\ yyyy;@">
                  <c:v>44259</c:v>
                </c:pt>
                <c:pt idx="1275" formatCode="[$-409]mmmm\ d\,\ yyyy;@">
                  <c:v>44262</c:v>
                </c:pt>
                <c:pt idx="1276" formatCode="[$-409]mmmm\ d\,\ yyyy;@">
                  <c:v>44263</c:v>
                </c:pt>
                <c:pt idx="1277" formatCode="[$-409]mmmm\ d\,\ yyyy;@">
                  <c:v>44264</c:v>
                </c:pt>
                <c:pt idx="1278" formatCode="[$-409]mmmm\ d\,\ yyyy;@">
                  <c:v>44265</c:v>
                </c:pt>
                <c:pt idx="1279" formatCode="[$-409]mmmm\ d\,\ yyyy;@">
                  <c:v>44269</c:v>
                </c:pt>
                <c:pt idx="1280" formatCode="[$-409]mmmm\ d\,\ yyyy;@">
                  <c:v>44270</c:v>
                </c:pt>
                <c:pt idx="1281" formatCode="[$-409]mmmm\ d\,\ yyyy;@">
                  <c:v>44271</c:v>
                </c:pt>
                <c:pt idx="1282" formatCode="[$-409]mmmm\ d\,\ yyyy;@">
                  <c:v>44272</c:v>
                </c:pt>
                <c:pt idx="1283" formatCode="[$-409]mmmm\ d\,\ yyyy;@">
                  <c:v>44273</c:v>
                </c:pt>
                <c:pt idx="1284" formatCode="[$-409]mmmm\ d\,\ yyyy;@">
                  <c:v>44276</c:v>
                </c:pt>
                <c:pt idx="1285" formatCode="[$-409]mmmm\ d\,\ yyyy;@">
                  <c:v>44277</c:v>
                </c:pt>
                <c:pt idx="1286" formatCode="[$-409]mmmm\ d\,\ yyyy;@">
                  <c:v>44278</c:v>
                </c:pt>
                <c:pt idx="1287" formatCode="[$-409]mmmm\ d\,\ yyyy;@">
                  <c:v>44279</c:v>
                </c:pt>
                <c:pt idx="1288" formatCode="[$-409]mmmm\ d\,\ yyyy;@">
                  <c:v>44280</c:v>
                </c:pt>
                <c:pt idx="1289" formatCode="[$-409]mmmm\ d\,\ yyyy;@">
                  <c:v>44283</c:v>
                </c:pt>
                <c:pt idx="1290" formatCode="[$-409]mmmm\ d\,\ yyyy;@">
                  <c:v>44284</c:v>
                </c:pt>
                <c:pt idx="1291" formatCode="[$-409]mmmm\ d\,\ yyyy;@">
                  <c:v>44285</c:v>
                </c:pt>
                <c:pt idx="1292" formatCode="[$-409]mmmm\ d\,\ yyyy;@">
                  <c:v>44286</c:v>
                </c:pt>
                <c:pt idx="1293" formatCode="[$-409]mmmm\ d\,\ yyyy;@">
                  <c:v>44287</c:v>
                </c:pt>
                <c:pt idx="1294" formatCode="[$-409]mmmm\ d\,\ yyyy;@">
                  <c:v>44290</c:v>
                </c:pt>
                <c:pt idx="1295" formatCode="[$-409]mmmm\ d\,\ yyyy;@">
                  <c:v>44291</c:v>
                </c:pt>
                <c:pt idx="1296" formatCode="[$-409]mmmm\ d\,\ yyyy;@">
                  <c:v>44292</c:v>
                </c:pt>
                <c:pt idx="1297" formatCode="[$-409]mmmm\ d\,\ yyyy;@">
                  <c:v>44293</c:v>
                </c:pt>
                <c:pt idx="1298" formatCode="[$-409]mmmm\ d\,\ yyyy;@">
                  <c:v>44294</c:v>
                </c:pt>
                <c:pt idx="1299" formatCode="[$-409]mmmm\ d\,\ yyyy;@">
                  <c:v>44297</c:v>
                </c:pt>
                <c:pt idx="1300" formatCode="[$-409]mmmm\ d\,\ yyyy;@">
                  <c:v>44298</c:v>
                </c:pt>
                <c:pt idx="1301" formatCode="[$-409]mmmm\ d\,\ yyyy;@">
                  <c:v>44299</c:v>
                </c:pt>
                <c:pt idx="1302" formatCode="[$-409]mmmm\ d\,\ yyyy;@">
                  <c:v>44300</c:v>
                </c:pt>
                <c:pt idx="1303" formatCode="[$-409]mmmm\ d\,\ yyyy;@">
                  <c:v>44301</c:v>
                </c:pt>
                <c:pt idx="1304" formatCode="[$-409]mmmm\ d\,\ yyyy;@">
                  <c:v>44304</c:v>
                </c:pt>
                <c:pt idx="1305" formatCode="[$-409]mmmm\ d\,\ yyyy;@">
                  <c:v>44305</c:v>
                </c:pt>
                <c:pt idx="1306" formatCode="[$-409]mmmm\ d\,\ yyyy;@">
                  <c:v>44306</c:v>
                </c:pt>
                <c:pt idx="1307" formatCode="[$-409]mmmm\ d\,\ yyyy;@">
                  <c:v>44307</c:v>
                </c:pt>
                <c:pt idx="1308" formatCode="[$-409]mmmm\ d\,\ yyyy;@">
                  <c:v>44308</c:v>
                </c:pt>
                <c:pt idx="1309" formatCode="[$-409]mmmm\ d\,\ yyyy;@">
                  <c:v>44311</c:v>
                </c:pt>
                <c:pt idx="1310" formatCode="[$-409]mmmm\ d\,\ yyyy;@">
                  <c:v>44312</c:v>
                </c:pt>
                <c:pt idx="1311" formatCode="[$-409]mmmm\ d\,\ yyyy;@">
                  <c:v>44313</c:v>
                </c:pt>
                <c:pt idx="1312" formatCode="[$-409]mmmm\ d\,\ yyyy;@">
                  <c:v>44314</c:v>
                </c:pt>
                <c:pt idx="1313" formatCode="[$-409]mmmm\ d\,\ yyyy;@">
                  <c:v>44315</c:v>
                </c:pt>
                <c:pt idx="1314" formatCode="[$-409]mmmm\ d\,\ yyyy;@">
                  <c:v>44318</c:v>
                </c:pt>
                <c:pt idx="1315" formatCode="[$-409]mmmm\ d\,\ yyyy;@">
                  <c:v>44319</c:v>
                </c:pt>
                <c:pt idx="1316" formatCode="[$-409]mmmm\ d\,\ yyyy;@">
                  <c:v>44320</c:v>
                </c:pt>
                <c:pt idx="1317" formatCode="[$-409]mmmm\ d\,\ yyyy;@">
                  <c:v>44321</c:v>
                </c:pt>
                <c:pt idx="1318" formatCode="[$-409]mmmm\ d\,\ yyyy;@">
                  <c:v>44322</c:v>
                </c:pt>
                <c:pt idx="1319" formatCode="[$-409]mmmm\ d\,\ yyyy;@">
                  <c:v>44325</c:v>
                </c:pt>
                <c:pt idx="1320" formatCode="[$-409]mmmm\ d\,\ yyyy;@">
                  <c:v>44326</c:v>
                </c:pt>
                <c:pt idx="1321" formatCode="[$-409]mmmm\ d\,\ yyyy;@">
                  <c:v>44327</c:v>
                </c:pt>
                <c:pt idx="1322" formatCode="[$-409]mmmm\ d\,\ yyyy;@">
                  <c:v>44333</c:v>
                </c:pt>
                <c:pt idx="1323" formatCode="[$-409]mmmm\ d\,\ yyyy;@">
                  <c:v>44334</c:v>
                </c:pt>
                <c:pt idx="1324" formatCode="[$-409]mmmm\ d\,\ yyyy;@">
                  <c:v>44335</c:v>
                </c:pt>
                <c:pt idx="1325" formatCode="[$-409]mmmm\ d\,\ yyyy;@">
                  <c:v>44336</c:v>
                </c:pt>
                <c:pt idx="1326" formatCode="[$-409]mmmm\ d\,\ yyyy;@">
                  <c:v>44339</c:v>
                </c:pt>
                <c:pt idx="1327" formatCode="[$-409]mmmm\ d\,\ yyyy;@">
                  <c:v>44340</c:v>
                </c:pt>
                <c:pt idx="1328" formatCode="[$-409]mmmm\ d\,\ yyyy;@">
                  <c:v>44341</c:v>
                </c:pt>
                <c:pt idx="1329" formatCode="[$-409]mmmm\ d\,\ yyyy;@">
                  <c:v>44342</c:v>
                </c:pt>
                <c:pt idx="1330" formatCode="[$-409]mmmm\ d\,\ yyyy;@">
                  <c:v>44343</c:v>
                </c:pt>
                <c:pt idx="1331" formatCode="[$-409]mmmm\ d\,\ yyyy;@">
                  <c:v>44346</c:v>
                </c:pt>
                <c:pt idx="1332" formatCode="[$-409]mmmm\ d\,\ yyyy;@">
                  <c:v>44347</c:v>
                </c:pt>
                <c:pt idx="1333" formatCode="[$-409]mmmm\ d\,\ yyyy;@">
                  <c:v>44348</c:v>
                </c:pt>
                <c:pt idx="1334" formatCode="[$-409]mmmm\ d\,\ yyyy;@">
                  <c:v>44349</c:v>
                </c:pt>
                <c:pt idx="1335" formatCode="[$-409]mmmm\ d\,\ yyyy;@">
                  <c:v>44350</c:v>
                </c:pt>
                <c:pt idx="1336" formatCode="[$-409]mmmm\ d\,\ yyyy;@">
                  <c:v>44353</c:v>
                </c:pt>
                <c:pt idx="1337" formatCode="[$-409]mmmm\ d\,\ yyyy;@">
                  <c:v>44354</c:v>
                </c:pt>
                <c:pt idx="1338" formatCode="[$-409]mmmm\ d\,\ yyyy;@">
                  <c:v>44355</c:v>
                </c:pt>
                <c:pt idx="1339" formatCode="[$-409]mmmm\ d\,\ yyyy;@">
                  <c:v>44356</c:v>
                </c:pt>
                <c:pt idx="1340" formatCode="[$-409]mmmm\ d\,\ yyyy;@">
                  <c:v>44357</c:v>
                </c:pt>
                <c:pt idx="1341" formatCode="[$-409]mmmm\ d\,\ yyyy;@">
                  <c:v>44360</c:v>
                </c:pt>
                <c:pt idx="1342" formatCode="[$-409]mmmm\ d\,\ yyyy;@">
                  <c:v>44361</c:v>
                </c:pt>
                <c:pt idx="1343" formatCode="[$-409]mmmm\ d\,\ yyyy;@">
                  <c:v>44362</c:v>
                </c:pt>
                <c:pt idx="1344" formatCode="[$-409]mmmm\ d\,\ yyyy;@">
                  <c:v>44363</c:v>
                </c:pt>
                <c:pt idx="1345" formatCode="[$-409]mmmm\ d\,\ yyyy;@">
                  <c:v>44364</c:v>
                </c:pt>
                <c:pt idx="1346" formatCode="[$-409]mmmm\ d\,\ yyyy;@">
                  <c:v>44367</c:v>
                </c:pt>
                <c:pt idx="1347" formatCode="[$-409]mmmm\ d\,\ yyyy;@">
                  <c:v>44368</c:v>
                </c:pt>
                <c:pt idx="1348" formatCode="[$-409]mmmm\ d\,\ yyyy;@">
                  <c:v>44369</c:v>
                </c:pt>
                <c:pt idx="1349" formatCode="[$-409]mmmm\ d\,\ yyyy;@">
                  <c:v>44370</c:v>
                </c:pt>
                <c:pt idx="1350" formatCode="[$-409]mmmm\ d\,\ yyyy;@">
                  <c:v>44371</c:v>
                </c:pt>
                <c:pt idx="1351" formatCode="[$-409]mmmm\ d\,\ yyyy;@">
                  <c:v>44374</c:v>
                </c:pt>
                <c:pt idx="1352" formatCode="[$-409]mmmm\ d\,\ yyyy;@">
                  <c:v>44375</c:v>
                </c:pt>
                <c:pt idx="1353" formatCode="[$-409]mmmm\ d\,\ yyyy;@">
                  <c:v>44376</c:v>
                </c:pt>
                <c:pt idx="1354" formatCode="[$-409]mmmm\ d\,\ yyyy;@">
                  <c:v>44377</c:v>
                </c:pt>
                <c:pt idx="1355" formatCode="[$-409]mmmm\ d\,\ yyyy;@">
                  <c:v>44378</c:v>
                </c:pt>
                <c:pt idx="1356" formatCode="[$-409]mmmm\ d\,\ yyyy;@">
                  <c:v>44381</c:v>
                </c:pt>
                <c:pt idx="1357" formatCode="[$-409]mmmm\ d\,\ yyyy;@">
                  <c:v>44382</c:v>
                </c:pt>
                <c:pt idx="1358" formatCode="[$-409]mmmm\ d\,\ yyyy;@">
                  <c:v>44383</c:v>
                </c:pt>
                <c:pt idx="1359" formatCode="[$-409]mmmm\ d\,\ yyyy;@">
                  <c:v>44384</c:v>
                </c:pt>
                <c:pt idx="1360" formatCode="[$-409]mmmm\ d\,\ yyyy;@">
                  <c:v>44385</c:v>
                </c:pt>
                <c:pt idx="1361" formatCode="[$-409]mmmm\ d\,\ yyyy;@">
                  <c:v>44388</c:v>
                </c:pt>
                <c:pt idx="1362" formatCode="[$-409]mmmm\ d\,\ yyyy;@">
                  <c:v>44389</c:v>
                </c:pt>
                <c:pt idx="1363" formatCode="[$-409]mmmm\ d\,\ yyyy;@">
                  <c:v>44390</c:v>
                </c:pt>
                <c:pt idx="1364" formatCode="[$-409]mmmm\ d\,\ yyyy;@">
                  <c:v>44391</c:v>
                </c:pt>
                <c:pt idx="1365" formatCode="[$-409]mmmm\ d\,\ yyyy;@">
                  <c:v>44392</c:v>
                </c:pt>
                <c:pt idx="1366" formatCode="[$-409]mmmm\ d\,\ yyyy;@">
                  <c:v>44402</c:v>
                </c:pt>
                <c:pt idx="1367" formatCode="[$-409]mmmm\ d\,\ yyyy;@">
                  <c:v>44403</c:v>
                </c:pt>
                <c:pt idx="1368" formatCode="[$-409]mmmm\ d\,\ yyyy;@">
                  <c:v>44404</c:v>
                </c:pt>
                <c:pt idx="1369" formatCode="[$-409]mmmm\ d\,\ yyyy;@">
                  <c:v>44405</c:v>
                </c:pt>
                <c:pt idx="1370" formatCode="[$-409]mmmm\ d\,\ yyyy;@">
                  <c:v>44406</c:v>
                </c:pt>
                <c:pt idx="1371" formatCode="[$-409]mmmm\ d\,\ yyyy;@">
                  <c:v>44409</c:v>
                </c:pt>
                <c:pt idx="1372" formatCode="[$-409]mmmm\ d\,\ yyyy;@">
                  <c:v>44410</c:v>
                </c:pt>
                <c:pt idx="1373" formatCode="[$-409]mmmm\ d\,\ yyyy;@">
                  <c:v>44411</c:v>
                </c:pt>
                <c:pt idx="1374" formatCode="[$-409]mmmm\ d\,\ yyyy;@">
                  <c:v>44412</c:v>
                </c:pt>
                <c:pt idx="1375" formatCode="[$-409]mmmm\ d\,\ yyyy;@">
                  <c:v>44413</c:v>
                </c:pt>
                <c:pt idx="1376" formatCode="[$-409]mmmm\ d\,\ yyyy;@">
                  <c:v>44418</c:v>
                </c:pt>
                <c:pt idx="1377" formatCode="[$-409]mmmm\ d\,\ yyyy;@">
                  <c:v>44419</c:v>
                </c:pt>
                <c:pt idx="1378" formatCode="[$-409]mmmm\ d\,\ yyyy;@">
                  <c:v>44420</c:v>
                </c:pt>
                <c:pt idx="1379" formatCode="[$-409]mmmm\ d\,\ yyyy;@">
                  <c:v>44423</c:v>
                </c:pt>
                <c:pt idx="1380" formatCode="[$-409]mmmm\ d\,\ yyyy;@">
                  <c:v>44424</c:v>
                </c:pt>
                <c:pt idx="1381" formatCode="[$-409]mmmm\ d\,\ yyyy;@">
                  <c:v>44425</c:v>
                </c:pt>
                <c:pt idx="1382" formatCode="[$-409]mmmm\ d\,\ yyyy;@">
                  <c:v>44426</c:v>
                </c:pt>
                <c:pt idx="1383" formatCode="[$-409]mmmm\ d\,\ yyyy;@">
                  <c:v>44427</c:v>
                </c:pt>
                <c:pt idx="1384" formatCode="[$-409]mmmm\ d\,\ yyyy;@">
                  <c:v>44430</c:v>
                </c:pt>
                <c:pt idx="1385" formatCode="[$-409]mmmm\ d\,\ yyyy;@">
                  <c:v>44431</c:v>
                </c:pt>
                <c:pt idx="1386" formatCode="[$-409]mmmm\ d\,\ yyyy;@">
                  <c:v>44432</c:v>
                </c:pt>
                <c:pt idx="1387" formatCode="[$-409]mmmm\ d\,\ yyyy;@">
                  <c:v>44433</c:v>
                </c:pt>
                <c:pt idx="1388" formatCode="[$-409]mmmm\ d\,\ yyyy;@">
                  <c:v>44434</c:v>
                </c:pt>
                <c:pt idx="1389" formatCode="[$-409]mmmm\ d\,\ yyyy;@">
                  <c:v>44437</c:v>
                </c:pt>
                <c:pt idx="1390" formatCode="[$-409]mmmm\ d\,\ yyyy;@">
                  <c:v>44438</c:v>
                </c:pt>
                <c:pt idx="1391" formatCode="[$-409]mmmm\ d\,\ yyyy;@">
                  <c:v>44439</c:v>
                </c:pt>
                <c:pt idx="1392" formatCode="[$-409]mmmm\ d\,\ yyyy;@">
                  <c:v>44440</c:v>
                </c:pt>
                <c:pt idx="1393" formatCode="[$-409]mmmm\ d\,\ yyyy;@">
                  <c:v>44441</c:v>
                </c:pt>
                <c:pt idx="1394" formatCode="[$-409]mmmm\ d\,\ yyyy;@">
                  <c:v>44444</c:v>
                </c:pt>
                <c:pt idx="1395" formatCode="[$-409]mmmm\ d\,\ yyyy;@">
                  <c:v>44445</c:v>
                </c:pt>
                <c:pt idx="1396" formatCode="[$-409]mmmm\ d\,\ yyyy;@">
                  <c:v>44446</c:v>
                </c:pt>
                <c:pt idx="1397" formatCode="[$-409]mmmm\ d\,\ yyyy;@">
                  <c:v>44447</c:v>
                </c:pt>
                <c:pt idx="1398" formatCode="[$-409]mmmm\ d\,\ yyyy;@">
                  <c:v>44448</c:v>
                </c:pt>
                <c:pt idx="1399" formatCode="[$-409]mmmm\ d\,\ yyyy;@">
                  <c:v>44451</c:v>
                </c:pt>
                <c:pt idx="1400" formatCode="[$-409]mmmm\ d\,\ yyyy;@">
                  <c:v>44452</c:v>
                </c:pt>
                <c:pt idx="1401" formatCode="[$-409]mmmm\ d\,\ yyyy;@">
                  <c:v>44453</c:v>
                </c:pt>
                <c:pt idx="1402" formatCode="[$-409]mmmm\ d\,\ yyyy;@">
                  <c:v>44454</c:v>
                </c:pt>
                <c:pt idx="1403" formatCode="[$-409]mmmm\ d\,\ yyyy;@">
                  <c:v>44455</c:v>
                </c:pt>
                <c:pt idx="1404" formatCode="[$-409]mmmm\ d\,\ yyyy;@">
                  <c:v>44458</c:v>
                </c:pt>
                <c:pt idx="1405" formatCode="[$-409]mmmm\ d\,\ yyyy;@">
                  <c:v>44459</c:v>
                </c:pt>
                <c:pt idx="1406" formatCode="[$-409]mmmm\ d\,\ yyyy;@">
                  <c:v>44460</c:v>
                </c:pt>
                <c:pt idx="1407" formatCode="[$-409]mmmm\ d\,\ yyyy;@">
                  <c:v>44461</c:v>
                </c:pt>
                <c:pt idx="1408" formatCode="[$-409]mmmm\ d\,\ yyyy;@">
                  <c:v>44462</c:v>
                </c:pt>
                <c:pt idx="1409" formatCode="[$-409]mmmm\ d\,\ yyyy;@">
                  <c:v>44465</c:v>
                </c:pt>
                <c:pt idx="1410" formatCode="[$-409]mmmm\ d\,\ yyyy;@">
                  <c:v>44466</c:v>
                </c:pt>
                <c:pt idx="1411" formatCode="[$-409]mmmm\ d\,\ yyyy;@">
                  <c:v>44467</c:v>
                </c:pt>
                <c:pt idx="1412" formatCode="[$-409]mmmm\ d\,\ yyyy;@">
                  <c:v>44468</c:v>
                </c:pt>
                <c:pt idx="1413" formatCode="[$-409]mmmm\ d\,\ yyyy;@">
                  <c:v>44469</c:v>
                </c:pt>
                <c:pt idx="1414" formatCode="[$-409]mmmm\ d\,\ yyyy;@">
                  <c:v>44472</c:v>
                </c:pt>
                <c:pt idx="1415" formatCode="[$-409]mmmm\ d\,\ yyyy;@">
                  <c:v>44473</c:v>
                </c:pt>
                <c:pt idx="1416" formatCode="[$-409]mmmm\ d\,\ yyyy;@">
                  <c:v>44474</c:v>
                </c:pt>
                <c:pt idx="1417" formatCode="[$-409]mmmm\ d\,\ yyyy;@">
                  <c:v>44475</c:v>
                </c:pt>
                <c:pt idx="1418" formatCode="[$-409]mmmm\ d\,\ yyyy;@">
                  <c:v>44476</c:v>
                </c:pt>
                <c:pt idx="1419" formatCode="[$-409]mmmm\ d\,\ yyyy;@">
                  <c:v>44479</c:v>
                </c:pt>
                <c:pt idx="1420" formatCode="[$-409]mmmm\ d\,\ yyyy;@">
                  <c:v>44480</c:v>
                </c:pt>
                <c:pt idx="1421" formatCode="[$-409]mmmm\ d\,\ yyyy;@">
                  <c:v>44481</c:v>
                </c:pt>
                <c:pt idx="1422" formatCode="[$-409]mmmm\ d\,\ yyyy;@">
                  <c:v>44482</c:v>
                </c:pt>
                <c:pt idx="1423" formatCode="[$-409]mmmm\ d\,\ yyyy;@">
                  <c:v>44483</c:v>
                </c:pt>
                <c:pt idx="1424" formatCode="[$-409]mmmm\ d\,\ yyyy;@">
                  <c:v>44486</c:v>
                </c:pt>
                <c:pt idx="1425" formatCode="[$-409]mmmm\ d\,\ yyyy;@">
                  <c:v>44487</c:v>
                </c:pt>
                <c:pt idx="1426" formatCode="[$-409]mmmm\ d\,\ yyyy;@">
                  <c:v>44488</c:v>
                </c:pt>
                <c:pt idx="1427" formatCode="[$-409]mmmm\ d\,\ yyyy;@">
                  <c:v>44489</c:v>
                </c:pt>
                <c:pt idx="1428" formatCode="[$-409]mmmm\ d\,\ yyyy;@">
                  <c:v>44493</c:v>
                </c:pt>
                <c:pt idx="1429" formatCode="[$-409]mmmm\ d\,\ yyyy;@">
                  <c:v>44494</c:v>
                </c:pt>
                <c:pt idx="1430" formatCode="[$-409]mmmm\ d\,\ yyyy;@">
                  <c:v>44495</c:v>
                </c:pt>
                <c:pt idx="1431" formatCode="[$-409]mmmm\ d\,\ yyyy;@">
                  <c:v>44496</c:v>
                </c:pt>
                <c:pt idx="1432" formatCode="[$-409]mmmm\ d\,\ yyyy;@">
                  <c:v>44497</c:v>
                </c:pt>
                <c:pt idx="1433" formatCode="[$-409]mmmm\ d\,\ yyyy;@">
                  <c:v>44500</c:v>
                </c:pt>
                <c:pt idx="1434" formatCode="[$-409]mmmm\ d\,\ yyyy;@">
                  <c:v>44501</c:v>
                </c:pt>
                <c:pt idx="1435" formatCode="[$-409]mmmm\ d\,\ yyyy;@">
                  <c:v>44502</c:v>
                </c:pt>
                <c:pt idx="1436" formatCode="[$-409]mmmm\ d\,\ yyyy;@">
                  <c:v>44503</c:v>
                </c:pt>
                <c:pt idx="1437" formatCode="[$-409]mmmm\ d\,\ yyyy;@">
                  <c:v>44504</c:v>
                </c:pt>
                <c:pt idx="1438" formatCode="[$-409]mmmm\ d\,\ yyyy;@">
                  <c:v>44507</c:v>
                </c:pt>
                <c:pt idx="1439" formatCode="[$-409]mmmm\ d\,\ yyyy;@">
                  <c:v>44508</c:v>
                </c:pt>
                <c:pt idx="1440" formatCode="[$-409]mmmm\ d\,\ yyyy;@">
                  <c:v>44509</c:v>
                </c:pt>
                <c:pt idx="1441" formatCode="[$-409]mmmm\ d\,\ yyyy;@">
                  <c:v>44510</c:v>
                </c:pt>
                <c:pt idx="1442" formatCode="[$-409]mmmm\ d\,\ yyyy;@">
                  <c:v>44511</c:v>
                </c:pt>
                <c:pt idx="1443" formatCode="[$-409]mmmm\ d\,\ yyyy;@">
                  <c:v>44514</c:v>
                </c:pt>
                <c:pt idx="1444" formatCode="[$-409]mmmm\ d\,\ yyyy;@">
                  <c:v>44515</c:v>
                </c:pt>
                <c:pt idx="1445" formatCode="[$-409]mmmm\ d\,\ yyyy;@">
                  <c:v>44516</c:v>
                </c:pt>
                <c:pt idx="1446" formatCode="[$-409]mmmm\ d\,\ yyyy;@">
                  <c:v>44517</c:v>
                </c:pt>
                <c:pt idx="1447" formatCode="[$-409]mmmm\ d\,\ yyyy;@">
                  <c:v>44518</c:v>
                </c:pt>
                <c:pt idx="1448" formatCode="[$-409]mmmm\ d\,\ yyyy;@">
                  <c:v>44521</c:v>
                </c:pt>
                <c:pt idx="1449" formatCode="[$-409]mmmm\ d\,\ yyyy;@">
                  <c:v>44522</c:v>
                </c:pt>
                <c:pt idx="1450" formatCode="[$-409]mmmm\ d\,\ yyyy;@">
                  <c:v>44523</c:v>
                </c:pt>
                <c:pt idx="1451" formatCode="[$-409]mmmm\ d\,\ yyyy;@">
                  <c:v>44524</c:v>
                </c:pt>
                <c:pt idx="1452" formatCode="[$-409]mmmm\ d\,\ yyyy;@">
                  <c:v>44525</c:v>
                </c:pt>
                <c:pt idx="1453" formatCode="[$-409]mmmm\ d\,\ yyyy;@">
                  <c:v>44528</c:v>
                </c:pt>
                <c:pt idx="1454" formatCode="[$-409]mmmm\ d\,\ yyyy;@">
                  <c:v>44529</c:v>
                </c:pt>
                <c:pt idx="1455" formatCode="[$-409]mmmm\ d\,\ yyyy;@">
                  <c:v>44530</c:v>
                </c:pt>
                <c:pt idx="1456" formatCode="[$-409]mmmm\ d\,\ yyyy;@">
                  <c:v>44531</c:v>
                </c:pt>
                <c:pt idx="1457" formatCode="[$-409]mmmm\ d\,\ yyyy;@">
                  <c:v>44532</c:v>
                </c:pt>
                <c:pt idx="1458" formatCode="[$-409]mmmm\ d\,\ yyyy;@">
                  <c:v>44535</c:v>
                </c:pt>
                <c:pt idx="1459" formatCode="[$-409]mmmm\ d\,\ yyyy;@">
                  <c:v>44536</c:v>
                </c:pt>
                <c:pt idx="1460" formatCode="[$-409]mmmm\ d\,\ yyyy;@">
                  <c:v>44537</c:v>
                </c:pt>
                <c:pt idx="1461" formatCode="[$-409]mmmm\ d\,\ yyyy;@">
                  <c:v>44538</c:v>
                </c:pt>
                <c:pt idx="1462" formatCode="[$-409]mmmm\ d\,\ yyyy;@">
                  <c:v>44539</c:v>
                </c:pt>
                <c:pt idx="1463" formatCode="[$-409]mmmm\ d\,\ yyyy;@">
                  <c:v>44542</c:v>
                </c:pt>
                <c:pt idx="1464" formatCode="[$-409]mmmm\ d\,\ yyyy;@">
                  <c:v>44543</c:v>
                </c:pt>
                <c:pt idx="1465" formatCode="[$-409]mmmm\ d\,\ yyyy;@">
                  <c:v>44544</c:v>
                </c:pt>
                <c:pt idx="1466" formatCode="[$-409]mmmm\ d\,\ yyyy;@">
                  <c:v>44545</c:v>
                </c:pt>
                <c:pt idx="1467" formatCode="[$-409]mmmm\ d\,\ yyyy;@">
                  <c:v>44546</c:v>
                </c:pt>
                <c:pt idx="1468" formatCode="[$-409]mmmm\ d\,\ yyyy;@">
                  <c:v>44549</c:v>
                </c:pt>
                <c:pt idx="1469" formatCode="[$-409]mmmm\ d\,\ yyyy;@">
                  <c:v>44550</c:v>
                </c:pt>
                <c:pt idx="1470" formatCode="[$-409]mmmm\ d\,\ yyyy;@">
                  <c:v>44551</c:v>
                </c:pt>
                <c:pt idx="1471" formatCode="[$-409]mmmm\ d\,\ yyyy;@">
                  <c:v>44552</c:v>
                </c:pt>
                <c:pt idx="1472" formatCode="[$-409]mmmm\ d\,\ yyyy;@">
                  <c:v>44553</c:v>
                </c:pt>
                <c:pt idx="1473" formatCode="[$-409]mmmm\ d\,\ yyyy;@">
                  <c:v>44556</c:v>
                </c:pt>
                <c:pt idx="1474" formatCode="[$-409]mmmm\ d\,\ yyyy;@">
                  <c:v>44557</c:v>
                </c:pt>
                <c:pt idx="1475" formatCode="[$-409]mmmm\ d\,\ yyyy;@">
                  <c:v>44558</c:v>
                </c:pt>
                <c:pt idx="1476" formatCode="[$-409]mmmm\ d\,\ yyyy;@">
                  <c:v>44559</c:v>
                </c:pt>
                <c:pt idx="1477" formatCode="[$-409]mmmm\ d\,\ yyyy;@">
                  <c:v>44560</c:v>
                </c:pt>
                <c:pt idx="1478" formatCode="[$-409]mmmm\ d\,\ yyyy;@">
                  <c:v>44564</c:v>
                </c:pt>
                <c:pt idx="1479" formatCode="[$-409]mmmm\ d\,\ yyyy;@">
                  <c:v>44565</c:v>
                </c:pt>
                <c:pt idx="1480" formatCode="[$-409]mmmm\ d\,\ yyyy;@">
                  <c:v>44566</c:v>
                </c:pt>
                <c:pt idx="1481" formatCode="[$-409]mmmm\ d\,\ yyyy;@">
                  <c:v>44567</c:v>
                </c:pt>
                <c:pt idx="1482" formatCode="[$-409]mmmm\ d\,\ yyyy;@">
                  <c:v>44570</c:v>
                </c:pt>
                <c:pt idx="1483" formatCode="[$-409]mmmm\ d\,\ yyyy;@">
                  <c:v>44571</c:v>
                </c:pt>
                <c:pt idx="1484" formatCode="[$-409]mmmm\ d\,\ yyyy;@">
                  <c:v>44572</c:v>
                </c:pt>
                <c:pt idx="1485" formatCode="[$-409]mmmm\ d\,\ yyyy;@">
                  <c:v>44573</c:v>
                </c:pt>
                <c:pt idx="1486" formatCode="[$-409]mmmm\ d\,\ yyyy;@">
                  <c:v>44574</c:v>
                </c:pt>
                <c:pt idx="1487" formatCode="[$-409]mmmm\ d\,\ yyyy;@">
                  <c:v>44577</c:v>
                </c:pt>
                <c:pt idx="1488" formatCode="[$-409]mmmm\ d\,\ yyyy;@">
                  <c:v>44578</c:v>
                </c:pt>
                <c:pt idx="1489" formatCode="[$-409]mmmm\ d\,\ yyyy;@">
                  <c:v>44579</c:v>
                </c:pt>
                <c:pt idx="1490" formatCode="[$-409]mmmm\ d\,\ yyyy;@">
                  <c:v>44580</c:v>
                </c:pt>
                <c:pt idx="1491" formatCode="[$-409]mmmm\ d\,\ yyyy;@">
                  <c:v>44581</c:v>
                </c:pt>
                <c:pt idx="1492" formatCode="[$-409]mmmm\ d\,\ yyyy;@">
                  <c:v>44584</c:v>
                </c:pt>
                <c:pt idx="1493" formatCode="[$-409]mmmm\ d\,\ yyyy;@">
                  <c:v>44585</c:v>
                </c:pt>
                <c:pt idx="1494" formatCode="[$-409]mmmm\ d\,\ yyyy;@">
                  <c:v>44586</c:v>
                </c:pt>
                <c:pt idx="1495" formatCode="[$-409]mmmm\ d\,\ yyyy;@">
                  <c:v>44587</c:v>
                </c:pt>
                <c:pt idx="1496" formatCode="[$-409]mmmm\ d\,\ yyyy;@">
                  <c:v>44588</c:v>
                </c:pt>
                <c:pt idx="1497" formatCode="[$-409]mmmm\ d\,\ yyyy;@">
                  <c:v>44591</c:v>
                </c:pt>
                <c:pt idx="1498" formatCode="[$-409]mmmm\ d\,\ yyyy;@">
                  <c:v>44592</c:v>
                </c:pt>
                <c:pt idx="1499" formatCode="[$-409]mmmm\ d\,\ yyyy;@">
                  <c:v>44593</c:v>
                </c:pt>
                <c:pt idx="1500" formatCode="[$-409]mmmm\ d\,\ yyyy;@">
                  <c:v>44594</c:v>
                </c:pt>
                <c:pt idx="1501" formatCode="[$-409]mmmm\ d\,\ yyyy;@">
                  <c:v>44595</c:v>
                </c:pt>
                <c:pt idx="1502" formatCode="[$-409]mmmm\ d\,\ yyyy;@">
                  <c:v>44598</c:v>
                </c:pt>
                <c:pt idx="1503" formatCode="[$-409]mmmm\ d\,\ yyyy;@">
                  <c:v>44599</c:v>
                </c:pt>
                <c:pt idx="1504" formatCode="[$-409]mmmm\ d\,\ yyyy;@">
                  <c:v>44600</c:v>
                </c:pt>
                <c:pt idx="1505" formatCode="[$-409]mmmm\ d\,\ yyyy;@">
                  <c:v>44601</c:v>
                </c:pt>
                <c:pt idx="1506" formatCode="[$-409]mmmm\ d\,\ yyyy;@">
                  <c:v>44602</c:v>
                </c:pt>
                <c:pt idx="1507" formatCode="[$-409]mmmm\ d\,\ yyyy;@">
                  <c:v>44605</c:v>
                </c:pt>
                <c:pt idx="1508" formatCode="[$-409]mmmm\ d\,\ yyyy;@">
                  <c:v>44606</c:v>
                </c:pt>
                <c:pt idx="1509" formatCode="[$-409]mmmm\ d\,\ yyyy;@">
                  <c:v>44607</c:v>
                </c:pt>
                <c:pt idx="1510" formatCode="[$-409]mmmm\ d\,\ yyyy;@">
                  <c:v>44608</c:v>
                </c:pt>
                <c:pt idx="1511" formatCode="[$-409]mmmm\ d\,\ yyyy;@">
                  <c:v>44609</c:v>
                </c:pt>
                <c:pt idx="1512" formatCode="[$-409]mmmm\ d\,\ yyyy;@">
                  <c:v>44612</c:v>
                </c:pt>
                <c:pt idx="1513" formatCode="[$-409]mmmm\ d\,\ yyyy;@">
                  <c:v>44613</c:v>
                </c:pt>
                <c:pt idx="1514" formatCode="[$-409]mmmm\ d\,\ yyyy;@">
                  <c:v>44614</c:v>
                </c:pt>
                <c:pt idx="1515" formatCode="[$-409]mmmm\ d\,\ yyyy;@">
                  <c:v>44615</c:v>
                </c:pt>
                <c:pt idx="1516" formatCode="[$-409]mmmm\ d\,\ yyyy;@">
                  <c:v>44616</c:v>
                </c:pt>
                <c:pt idx="1517" formatCode="[$-409]mmmm\ d\,\ yyyy;@">
                  <c:v>44622</c:v>
                </c:pt>
                <c:pt idx="1518" formatCode="[$-409]mmmm\ d\,\ yyyy;@">
                  <c:v>44623</c:v>
                </c:pt>
                <c:pt idx="1519" formatCode="[$-409]mmmm\ d\,\ yyyy;@">
                  <c:v>44626</c:v>
                </c:pt>
                <c:pt idx="1520" formatCode="[$-409]mmmm\ d\,\ yyyy;@">
                  <c:v>44627</c:v>
                </c:pt>
                <c:pt idx="1521" formatCode="[$-409]mmmm\ d\,\ yyyy;@">
                  <c:v>44628</c:v>
                </c:pt>
                <c:pt idx="1522" formatCode="[$-409]mmmm\ d\,\ yyyy;@">
                  <c:v>44629</c:v>
                </c:pt>
                <c:pt idx="1523" formatCode="[$-409]mmmm\ d\,\ yyyy;@">
                  <c:v>44630</c:v>
                </c:pt>
                <c:pt idx="1524" formatCode="[$-409]mmmm\ d\,\ yyyy;@">
                  <c:v>44633</c:v>
                </c:pt>
                <c:pt idx="1525" formatCode="[$-409]mmmm\ d\,\ yyyy;@">
                  <c:v>44634</c:v>
                </c:pt>
                <c:pt idx="1526" formatCode="[$-409]mmmm\ d\,\ yyyy;@">
                  <c:v>44635</c:v>
                </c:pt>
                <c:pt idx="1527" formatCode="[$-409]mmmm\ d\,\ yyyy;@">
                  <c:v>44636</c:v>
                </c:pt>
                <c:pt idx="1528" formatCode="[$-409]mmmm\ d\,\ yyyy;@">
                  <c:v>44637</c:v>
                </c:pt>
                <c:pt idx="1529" formatCode="[$-409]mmmm\ d\,\ yyyy;@">
                  <c:v>44640</c:v>
                </c:pt>
                <c:pt idx="1530" formatCode="[$-409]mmmm\ d\,\ yyyy;@">
                  <c:v>44641</c:v>
                </c:pt>
                <c:pt idx="1531" formatCode="[$-409]mmmm\ d\,\ yyyy;@">
                  <c:v>44642</c:v>
                </c:pt>
                <c:pt idx="1532" formatCode="[$-409]mmmm\ d\,\ yyyy;@">
                  <c:v>44643</c:v>
                </c:pt>
                <c:pt idx="1533" formatCode="[$-409]mmmm\ d\,\ yyyy;@">
                  <c:v>44644</c:v>
                </c:pt>
                <c:pt idx="1534" formatCode="[$-409]mmmm\ d\,\ yyyy;@">
                  <c:v>44647</c:v>
                </c:pt>
                <c:pt idx="1535" formatCode="[$-409]mmmm\ d\,\ yyyy;@">
                  <c:v>44648</c:v>
                </c:pt>
                <c:pt idx="1536" formatCode="[$-409]mmmm\ d\,\ yyyy;@">
                  <c:v>44649</c:v>
                </c:pt>
                <c:pt idx="1537" formatCode="[$-409]mmmm\ d\,\ yyyy;@">
                  <c:v>44650</c:v>
                </c:pt>
                <c:pt idx="1538" formatCode="[$-409]mmmm\ d\,\ yyyy;@">
                  <c:v>44651</c:v>
                </c:pt>
                <c:pt idx="1539" formatCode="[$-409]mmmm\ d\,\ yyyy;@">
                  <c:v>44654</c:v>
                </c:pt>
                <c:pt idx="1540" formatCode="[$-409]mmmm\ d\,\ yyyy;@">
                  <c:v>44655</c:v>
                </c:pt>
                <c:pt idx="1541" formatCode="[$-409]mmmm\ d\,\ yyyy;@">
                  <c:v>44656</c:v>
                </c:pt>
                <c:pt idx="1542" formatCode="[$-409]mmmm\ d\,\ yyyy;@">
                  <c:v>44657</c:v>
                </c:pt>
                <c:pt idx="1543" formatCode="[$-409]mmmm\ d\,\ yyyy;@">
                  <c:v>44658</c:v>
                </c:pt>
                <c:pt idx="1544" formatCode="[$-409]mmmm\ d\,\ yyyy;@">
                  <c:v>44661</c:v>
                </c:pt>
                <c:pt idx="1545" formatCode="[$-409]mmmm\ d\,\ yyyy;@">
                  <c:v>44662</c:v>
                </c:pt>
                <c:pt idx="1546" formatCode="[$-409]mmmm\ d\,\ yyyy;@">
                  <c:v>44663</c:v>
                </c:pt>
                <c:pt idx="1547" formatCode="[$-409]mmmm\ d\,\ yyyy;@">
                  <c:v>44664</c:v>
                </c:pt>
                <c:pt idx="1548" formatCode="[$-409]mmmm\ d\,\ yyyy;@">
                  <c:v>44665</c:v>
                </c:pt>
                <c:pt idx="1549" formatCode="[$-409]mmmm\ d\,\ yyyy;@">
                  <c:v>44668</c:v>
                </c:pt>
                <c:pt idx="1550" formatCode="[$-409]mmmm\ d\,\ yyyy;@">
                  <c:v>44669</c:v>
                </c:pt>
                <c:pt idx="1551" formatCode="[$-409]mmmm\ d\,\ yyyy;@">
                  <c:v>44670</c:v>
                </c:pt>
                <c:pt idx="1552" formatCode="[$-409]mmmm\ d\,\ yyyy;@">
                  <c:v>44671</c:v>
                </c:pt>
                <c:pt idx="1553" formatCode="[$-409]mmmm\ d\,\ yyyy;@">
                  <c:v>44672</c:v>
                </c:pt>
                <c:pt idx="1554" formatCode="[$-409]mmmm\ d\,\ yyyy;@">
                  <c:v>44675</c:v>
                </c:pt>
                <c:pt idx="1555" formatCode="[$-409]mmmm\ d\,\ yyyy;@">
                  <c:v>44676</c:v>
                </c:pt>
                <c:pt idx="1556" formatCode="[$-409]mmmm\ d\,\ yyyy;@">
                  <c:v>44677</c:v>
                </c:pt>
                <c:pt idx="1557" formatCode="[$-409]mmmm\ d\,\ yyyy;@">
                  <c:v>44678</c:v>
                </c:pt>
                <c:pt idx="1558" formatCode="[$-409]mmmm\ d\,\ yyyy;@">
                  <c:v>44679</c:v>
                </c:pt>
                <c:pt idx="1559" formatCode="[$-409]mmmm\ d\,\ yyyy;@">
                  <c:v>44686</c:v>
                </c:pt>
                <c:pt idx="1560" formatCode="[$-409]mmmm\ d\,\ yyyy;@">
                  <c:v>44689</c:v>
                </c:pt>
                <c:pt idx="1561" formatCode="[$-409]mmmm\ d\,\ yyyy;@">
                  <c:v>44690</c:v>
                </c:pt>
                <c:pt idx="1562" formatCode="[$-409]mmmm\ d\,\ yyyy;@">
                  <c:v>44691</c:v>
                </c:pt>
                <c:pt idx="1563" formatCode="[$-409]mmmm\ d\,\ yyyy;@">
                  <c:v>44692</c:v>
                </c:pt>
                <c:pt idx="1564" formatCode="[$-409]mmmm\ d\,\ yyyy;@">
                  <c:v>44693</c:v>
                </c:pt>
                <c:pt idx="1565" formatCode="[$-409]mmmm\ d\,\ yyyy;@">
                  <c:v>44697</c:v>
                </c:pt>
                <c:pt idx="1566" formatCode="[$-409]mmmm\ d\,\ yyyy;@">
                  <c:v>44698</c:v>
                </c:pt>
                <c:pt idx="1567" formatCode="[$-409]mmmm\ d\,\ yyyy;@">
                  <c:v>44699</c:v>
                </c:pt>
                <c:pt idx="1568" formatCode="[$-409]mmmm\ d\,\ yyyy;@">
                  <c:v>44700</c:v>
                </c:pt>
                <c:pt idx="1569" formatCode="[$-409]mmmm\ d\,\ yyyy;@">
                  <c:v>44703</c:v>
                </c:pt>
                <c:pt idx="1570" formatCode="[$-409]mmmm\ d\,\ yyyy;@">
                  <c:v>44704</c:v>
                </c:pt>
                <c:pt idx="1571" formatCode="[$-409]mmmm\ d\,\ yyyy;@">
                  <c:v>44705</c:v>
                </c:pt>
                <c:pt idx="1572" formatCode="[$-409]mmmm\ d\,\ yyyy;@">
                  <c:v>44706</c:v>
                </c:pt>
                <c:pt idx="1573" formatCode="[$-409]mmmm\ d\,\ yyyy;@">
                  <c:v>44707</c:v>
                </c:pt>
                <c:pt idx="1574" formatCode="[$-409]mmmm\ d\,\ yyyy;@">
                  <c:v>44710</c:v>
                </c:pt>
                <c:pt idx="1575" formatCode="[$-409]mmmm\ d\,\ yyyy;@">
                  <c:v>44711</c:v>
                </c:pt>
                <c:pt idx="1576" formatCode="[$-409]mmmm\ d\,\ yyyy;@">
                  <c:v>44712</c:v>
                </c:pt>
                <c:pt idx="1577" formatCode="[$-409]mmmm\ d\,\ yyyy;@">
                  <c:v>44713</c:v>
                </c:pt>
                <c:pt idx="1578" formatCode="[$-409]mmmm\ d\,\ yyyy;@">
                  <c:v>44714</c:v>
                </c:pt>
                <c:pt idx="1579" formatCode="[$-409]mmmm\ d\,\ yyyy;@">
                  <c:v>44717</c:v>
                </c:pt>
                <c:pt idx="1580" formatCode="[$-409]mmmm\ d\,\ yyyy;@">
                  <c:v>44718</c:v>
                </c:pt>
                <c:pt idx="1581" formatCode="[$-409]mmmm\ d\,\ yyyy;@">
                  <c:v>44719</c:v>
                </c:pt>
                <c:pt idx="1582" formatCode="[$-409]mmmm\ d\,\ yyyy;@">
                  <c:v>44720</c:v>
                </c:pt>
                <c:pt idx="1583" formatCode="[$-409]mmmm\ d\,\ yyyy;@">
                  <c:v>44721</c:v>
                </c:pt>
                <c:pt idx="1584" formatCode="[$-409]mmmm\ d\,\ yyyy;@">
                  <c:v>44724</c:v>
                </c:pt>
                <c:pt idx="1585" formatCode="[$-409]mmmm\ d\,\ yyyy;@">
                  <c:v>44725</c:v>
                </c:pt>
                <c:pt idx="1586" formatCode="[$-409]mmmm\ d\,\ yyyy;@">
                  <c:v>44726</c:v>
                </c:pt>
                <c:pt idx="1587" formatCode="[$-409]mmmm\ d\,\ yyyy;@">
                  <c:v>44727</c:v>
                </c:pt>
                <c:pt idx="1588" formatCode="[$-409]mmmm\ d\,\ yyyy;@">
                  <c:v>44728</c:v>
                </c:pt>
                <c:pt idx="1589" formatCode="[$-409]mmmm\ d\,\ yyyy;@">
                  <c:v>44731</c:v>
                </c:pt>
                <c:pt idx="1590" formatCode="[$-409]mmmm\ d\,\ yyyy;@">
                  <c:v>44732</c:v>
                </c:pt>
                <c:pt idx="1591" formatCode="[$-409]mmmm\ d\,\ yyyy;@">
                  <c:v>44733</c:v>
                </c:pt>
                <c:pt idx="1592" formatCode="[$-409]mmmm\ d\,\ yyyy;@">
                  <c:v>44734</c:v>
                </c:pt>
                <c:pt idx="1593" formatCode="[$-409]mmmm\ d\,\ yyyy;@">
                  <c:v>44735</c:v>
                </c:pt>
                <c:pt idx="1594" formatCode="[$-409]mmmm\ d\,\ yyyy;@">
                  <c:v>44738</c:v>
                </c:pt>
                <c:pt idx="1595" formatCode="[$-409]mmmm\ d\,\ yyyy;@">
                  <c:v>44739</c:v>
                </c:pt>
                <c:pt idx="1596" formatCode="[$-409]mmmm\ d\,\ yyyy;@">
                  <c:v>44740</c:v>
                </c:pt>
                <c:pt idx="1597" formatCode="[$-409]mmmm\ d\,\ yyyy;@">
                  <c:v>44741</c:v>
                </c:pt>
                <c:pt idx="1598" formatCode="[$-409]mmmm\ d\,\ yyyy;@">
                  <c:v>44742</c:v>
                </c:pt>
                <c:pt idx="1599" formatCode="[$-409]mmmm\ d\,\ yyyy;@">
                  <c:v>44745</c:v>
                </c:pt>
                <c:pt idx="1600" formatCode="[$-409]mmmm\ d\,\ yyyy;@">
                  <c:v>44746</c:v>
                </c:pt>
                <c:pt idx="1601" formatCode="[$-409]mmmm\ d\,\ yyyy;@">
                  <c:v>44747</c:v>
                </c:pt>
                <c:pt idx="1602" formatCode="[$-409]mmmm\ d\,\ yyyy;@">
                  <c:v>44748</c:v>
                </c:pt>
                <c:pt idx="1603" formatCode="[$-409]mmmm\ d\,\ yyyy;@">
                  <c:v>44749</c:v>
                </c:pt>
                <c:pt idx="1604" formatCode="[$-409]mmmm\ d\,\ yyyy;@">
                  <c:v>44756</c:v>
                </c:pt>
                <c:pt idx="1605" formatCode="[$-409]mmmm\ d\,\ yyyy;@">
                  <c:v>44759</c:v>
                </c:pt>
                <c:pt idx="1606" formatCode="[$-409]mmmm\ d\,\ yyyy;@">
                  <c:v>44760</c:v>
                </c:pt>
                <c:pt idx="1607" formatCode="[$-409]mmmm\ d\,\ yyyy;@">
                  <c:v>44761</c:v>
                </c:pt>
                <c:pt idx="1608" formatCode="[$-409]mmmm\ d\,\ yyyy;@">
                  <c:v>44762</c:v>
                </c:pt>
                <c:pt idx="1609" formatCode="[$-409]mmmm\ d\,\ yyyy;@">
                  <c:v>44763</c:v>
                </c:pt>
                <c:pt idx="1610" formatCode="[$-409]mmmm\ d\,\ yyyy;@">
                  <c:v>44766</c:v>
                </c:pt>
                <c:pt idx="1611" formatCode="[$-409]mmmm\ d\,\ yyyy;@">
                  <c:v>44767</c:v>
                </c:pt>
                <c:pt idx="1612" formatCode="[$-409]mmmm\ d\,\ yyyy;@">
                  <c:v>44768</c:v>
                </c:pt>
                <c:pt idx="1613" formatCode="[$-409]mmmm\ d\,\ yyyy;@">
                  <c:v>44769</c:v>
                </c:pt>
                <c:pt idx="1614" formatCode="[$-409]mmmm\ d\,\ yyyy;@">
                  <c:v>44770</c:v>
                </c:pt>
                <c:pt idx="1615" formatCode="[$-409]mmmm\ d\,\ yyyy;@">
                  <c:v>44774</c:v>
                </c:pt>
                <c:pt idx="1616" formatCode="[$-409]mmmm\ d\,\ yyyy;@">
                  <c:v>44775</c:v>
                </c:pt>
                <c:pt idx="1617" formatCode="[$-409]mmmm\ d\,\ yyyy;@">
                  <c:v>44776</c:v>
                </c:pt>
                <c:pt idx="1618" formatCode="[$-409]mmmm\ d\,\ yyyy;@">
                  <c:v>44777</c:v>
                </c:pt>
                <c:pt idx="1619" formatCode="[$-409]mmmm\ d\,\ yyyy;@">
                  <c:v>44780</c:v>
                </c:pt>
                <c:pt idx="1620" formatCode="[$-409]mmmm\ d\,\ yyyy;@">
                  <c:v>44781</c:v>
                </c:pt>
                <c:pt idx="1621" formatCode="[$-409]mmmm\ d\,\ yyyy;@">
                  <c:v>44782</c:v>
                </c:pt>
                <c:pt idx="1622" formatCode="[$-409]mmmm\ d\,\ yyyy;@">
                  <c:v>44783</c:v>
                </c:pt>
                <c:pt idx="1623" formatCode="[$-409]mmmm\ d\,\ yyyy;@">
                  <c:v>44784</c:v>
                </c:pt>
                <c:pt idx="1624" formatCode="[$-409]mmmm\ d\,\ yyyy;@">
                  <c:v>44787</c:v>
                </c:pt>
                <c:pt idx="1625" formatCode="[$-409]mmmm\ d\,\ yyyy;@">
                  <c:v>44788</c:v>
                </c:pt>
                <c:pt idx="1626" formatCode="[$-409]mmmm\ d\,\ yyyy;@">
                  <c:v>44789</c:v>
                </c:pt>
                <c:pt idx="1627" formatCode="[$-409]mmmm\ d\,\ yyyy;@">
                  <c:v>44790</c:v>
                </c:pt>
                <c:pt idx="1628" formatCode="[$-409]mmmm\ d\,\ yyyy;@">
                  <c:v>44791</c:v>
                </c:pt>
                <c:pt idx="1629" formatCode="[$-409]mmmm\ d\,\ yyyy;@">
                  <c:v>44794</c:v>
                </c:pt>
                <c:pt idx="1630" formatCode="[$-409]mmmm\ d\,\ yyyy;@">
                  <c:v>44795</c:v>
                </c:pt>
                <c:pt idx="1631" formatCode="[$-409]mmmm\ d\,\ yyyy;@">
                  <c:v>44796</c:v>
                </c:pt>
                <c:pt idx="1632" formatCode="[$-409]mmmm\ d\,\ yyyy;@">
                  <c:v>44797</c:v>
                </c:pt>
                <c:pt idx="1633" formatCode="[$-409]mmmm\ d\,\ yyyy;@">
                  <c:v>44798</c:v>
                </c:pt>
                <c:pt idx="1634" formatCode="[$-409]mmmm\ d\,\ yyyy;@">
                  <c:v>44801</c:v>
                </c:pt>
                <c:pt idx="1635" formatCode="[$-409]mmmm\ d\,\ yyyy;@">
                  <c:v>44802</c:v>
                </c:pt>
                <c:pt idx="1636" formatCode="[$-409]mmmm\ d\,\ yyyy;@">
                  <c:v>44803</c:v>
                </c:pt>
                <c:pt idx="1637" formatCode="[$-409]mmmm\ d\,\ yyyy;@">
                  <c:v>44804</c:v>
                </c:pt>
                <c:pt idx="1638" formatCode="[$-409]mmmm\ d\,\ yyyy;@">
                  <c:v>44805</c:v>
                </c:pt>
                <c:pt idx="1639" formatCode="[$-409]mmmm\ d\,\ yyyy;@">
                  <c:v>44808</c:v>
                </c:pt>
                <c:pt idx="1640" formatCode="[$-409]mmmm\ d\,\ yyyy;@">
                  <c:v>44809</c:v>
                </c:pt>
                <c:pt idx="1641" formatCode="[$-409]mmmm\ d\,\ yyyy;@">
                  <c:v>44810</c:v>
                </c:pt>
                <c:pt idx="1642" formatCode="[$-409]mmmm\ d\,\ yyyy;@">
                  <c:v>44811</c:v>
                </c:pt>
                <c:pt idx="1643" formatCode="[$-409]mmmm\ d\,\ yyyy;@">
                  <c:v>44812</c:v>
                </c:pt>
                <c:pt idx="1644" formatCode="[$-409]mmmm\ d\,\ yyyy;@">
                  <c:v>44815</c:v>
                </c:pt>
                <c:pt idx="1645" formatCode="[$-409]mmmm\ d\,\ yyyy;@">
                  <c:v>44816</c:v>
                </c:pt>
                <c:pt idx="1646" formatCode="[$-409]mmmm\ d\,\ yyyy;@">
                  <c:v>44817</c:v>
                </c:pt>
                <c:pt idx="1647" formatCode="[$-409]mmmm\ d\,\ yyyy;@">
                  <c:v>44818</c:v>
                </c:pt>
                <c:pt idx="1648" formatCode="[$-409]mmmm\ d\,\ yyyy;@">
                  <c:v>44819</c:v>
                </c:pt>
                <c:pt idx="1649" formatCode="[$-409]mmmm\ d\,\ yyyy;@">
                  <c:v>44822</c:v>
                </c:pt>
                <c:pt idx="1650" formatCode="[$-409]mmmm\ d\,\ yyyy;@">
                  <c:v>44823</c:v>
                </c:pt>
                <c:pt idx="1651" formatCode="[$-409]mmmm\ d\,\ yyyy;@">
                  <c:v>44824</c:v>
                </c:pt>
                <c:pt idx="1652" formatCode="[$-409]mmmm\ d\,\ yyyy;@">
                  <c:v>44825</c:v>
                </c:pt>
                <c:pt idx="1653" formatCode="[$-409]mmmm\ d\,\ yyyy;@">
                  <c:v>44826</c:v>
                </c:pt>
                <c:pt idx="1654" formatCode="[$-409]mmmm\ d\,\ yyyy;@">
                  <c:v>44829</c:v>
                </c:pt>
                <c:pt idx="1655" formatCode="[$-409]mmmm\ d\,\ yyyy;@">
                  <c:v>44830</c:v>
                </c:pt>
                <c:pt idx="1656" formatCode="[$-409]mmmm\ d\,\ yyyy;@">
                  <c:v>44831</c:v>
                </c:pt>
                <c:pt idx="1657" formatCode="[$-409]mmmm\ d\,\ yyyy;@">
                  <c:v>44832</c:v>
                </c:pt>
                <c:pt idx="1658" formatCode="[$-409]mmmm\ d\,\ yyyy;@">
                  <c:v>44836</c:v>
                </c:pt>
                <c:pt idx="1659" formatCode="[$-409]mmmm\ d\,\ yyyy;@">
                  <c:v>44837</c:v>
                </c:pt>
                <c:pt idx="1660" formatCode="[$-409]mmmm\ d\,\ yyyy;@">
                  <c:v>44838</c:v>
                </c:pt>
                <c:pt idx="1661" formatCode="[$-409]mmmm\ d\,\ yyyy;@">
                  <c:v>44839</c:v>
                </c:pt>
                <c:pt idx="1662" formatCode="[$-409]mmmm\ d\,\ yyyy;@">
                  <c:v>44840</c:v>
                </c:pt>
                <c:pt idx="1663" formatCode="[$-409]mmmm\ d\,\ yyyy;@">
                  <c:v>44844</c:v>
                </c:pt>
                <c:pt idx="1664" formatCode="[$-409]mmmm\ d\,\ yyyy;@">
                  <c:v>44845</c:v>
                </c:pt>
                <c:pt idx="1665" formatCode="[$-409]mmmm\ d\,\ yyyy;@">
                  <c:v>44846</c:v>
                </c:pt>
                <c:pt idx="1666" formatCode="[$-409]mmmm\ d\,\ yyyy;@">
                  <c:v>44847</c:v>
                </c:pt>
                <c:pt idx="1667" formatCode="[$-409]mmmm\ d\,\ yyyy;@">
                  <c:v>44850</c:v>
                </c:pt>
                <c:pt idx="1668" formatCode="[$-409]mmmm\ d\,\ yyyy;@">
                  <c:v>44851</c:v>
                </c:pt>
                <c:pt idx="1669" formatCode="[$-409]mmmm\ d\,\ yyyy;@">
                  <c:v>44852</c:v>
                </c:pt>
                <c:pt idx="1670" formatCode="[$-409]mmmm\ d\,\ yyyy;@">
                  <c:v>44853</c:v>
                </c:pt>
                <c:pt idx="1671" formatCode="[$-409]mmmm\ d\,\ yyyy;@">
                  <c:v>44854</c:v>
                </c:pt>
                <c:pt idx="1672" formatCode="[$-409]mmmm\ d\,\ yyyy;@">
                  <c:v>44857</c:v>
                </c:pt>
                <c:pt idx="1673" formatCode="[$-409]mmmm\ d\,\ yyyy;@">
                  <c:v>44858</c:v>
                </c:pt>
                <c:pt idx="1674" formatCode="[$-409]mmmm\ d\,\ yyyy;@">
                  <c:v>44859</c:v>
                </c:pt>
                <c:pt idx="1675" formatCode="[$-409]mmmm\ d\,\ yyyy;@">
                  <c:v>44860</c:v>
                </c:pt>
                <c:pt idx="1676" formatCode="[$-409]mmmm\ d\,\ yyyy;@">
                  <c:v>44861</c:v>
                </c:pt>
                <c:pt idx="1677" formatCode="[$-409]mmmm\ d\,\ yyyy;@">
                  <c:v>44864</c:v>
                </c:pt>
                <c:pt idx="1678" formatCode="[$-409]mmmm\ d\,\ yyyy;@">
                  <c:v>44865</c:v>
                </c:pt>
              </c:numCache>
            </c:numRef>
          </c:cat>
          <c:val>
            <c:numRef>
              <c:f>'Daily Trading Calendar'!$F$3:$F$1681</c:f>
              <c:numCache>
                <c:formatCode>#,##0</c:formatCode>
                <c:ptCount val="1679"/>
                <c:pt idx="0">
                  <c:v>8378573.9689999996</c:v>
                </c:pt>
                <c:pt idx="1">
                  <c:v>11443454.844000001</c:v>
                </c:pt>
                <c:pt idx="2">
                  <c:v>6659797.8909999998</c:v>
                </c:pt>
                <c:pt idx="3">
                  <c:v>17930890.375</c:v>
                </c:pt>
                <c:pt idx="4">
                  <c:v>16385456.942</c:v>
                </c:pt>
                <c:pt idx="5">
                  <c:v>13748525.193</c:v>
                </c:pt>
                <c:pt idx="6">
                  <c:v>8914054.9269999992</c:v>
                </c:pt>
                <c:pt idx="7">
                  <c:v>12407826.369999999</c:v>
                </c:pt>
                <c:pt idx="8">
                  <c:v>18019759.629999999</c:v>
                </c:pt>
                <c:pt idx="9">
                  <c:v>27688947.874000002</c:v>
                </c:pt>
                <c:pt idx="10">
                  <c:v>12013057.093</c:v>
                </c:pt>
                <c:pt idx="11">
                  <c:v>16776673.220000001</c:v>
                </c:pt>
                <c:pt idx="12">
                  <c:v>13561350.753</c:v>
                </c:pt>
                <c:pt idx="13">
                  <c:v>9435820.0879999995</c:v>
                </c:pt>
                <c:pt idx="14">
                  <c:v>16049101.115</c:v>
                </c:pt>
                <c:pt idx="15">
                  <c:v>10489360.255999999</c:v>
                </c:pt>
                <c:pt idx="16">
                  <c:v>6756180.6030000001</c:v>
                </c:pt>
                <c:pt idx="17">
                  <c:v>10964757.535</c:v>
                </c:pt>
                <c:pt idx="18">
                  <c:v>18993042.294</c:v>
                </c:pt>
                <c:pt idx="19">
                  <c:v>25394695.195999999</c:v>
                </c:pt>
                <c:pt idx="20">
                  <c:v>12163930.392999999</c:v>
                </c:pt>
                <c:pt idx="21">
                  <c:v>13014745.811000001</c:v>
                </c:pt>
                <c:pt idx="22">
                  <c:v>10636694.713</c:v>
                </c:pt>
                <c:pt idx="23">
                  <c:v>20710872.236000001</c:v>
                </c:pt>
                <c:pt idx="24">
                  <c:v>15731929.664000001</c:v>
                </c:pt>
                <c:pt idx="25">
                  <c:v>16776206.991</c:v>
                </c:pt>
                <c:pt idx="26">
                  <c:v>10735383.864</c:v>
                </c:pt>
                <c:pt idx="27">
                  <c:v>8837058.3200000003</c:v>
                </c:pt>
                <c:pt idx="28">
                  <c:v>7962999.1160000004</c:v>
                </c:pt>
                <c:pt idx="29">
                  <c:v>7112061.1909999996</c:v>
                </c:pt>
                <c:pt idx="30">
                  <c:v>8629777.3739999998</c:v>
                </c:pt>
                <c:pt idx="31">
                  <c:v>9936612.8210000005</c:v>
                </c:pt>
                <c:pt idx="32">
                  <c:v>7659538.6849999996</c:v>
                </c:pt>
                <c:pt idx="33">
                  <c:v>11385543.332</c:v>
                </c:pt>
                <c:pt idx="34">
                  <c:v>7271702.5769999996</c:v>
                </c:pt>
                <c:pt idx="35">
                  <c:v>7868713.5820000004</c:v>
                </c:pt>
                <c:pt idx="36">
                  <c:v>16884603.875</c:v>
                </c:pt>
                <c:pt idx="37">
                  <c:v>12729913.191</c:v>
                </c:pt>
                <c:pt idx="38">
                  <c:v>8008184.2350000003</c:v>
                </c:pt>
                <c:pt idx="39">
                  <c:v>11108017.76</c:v>
                </c:pt>
                <c:pt idx="40">
                  <c:v>11555049.926999999</c:v>
                </c:pt>
                <c:pt idx="41">
                  <c:v>16648352.889</c:v>
                </c:pt>
                <c:pt idx="42">
                  <c:v>11950590.516000001</c:v>
                </c:pt>
                <c:pt idx="43">
                  <c:v>19844116.989999998</c:v>
                </c:pt>
                <c:pt idx="44">
                  <c:v>14431908.874</c:v>
                </c:pt>
                <c:pt idx="45">
                  <c:v>12141988.890000001</c:v>
                </c:pt>
                <c:pt idx="46">
                  <c:v>12710278.795</c:v>
                </c:pt>
                <c:pt idx="47">
                  <c:v>9150126.5810000002</c:v>
                </c:pt>
                <c:pt idx="48">
                  <c:v>10781346.414999999</c:v>
                </c:pt>
                <c:pt idx="49">
                  <c:v>14127956.35</c:v>
                </c:pt>
                <c:pt idx="50">
                  <c:v>12543400.118000001</c:v>
                </c:pt>
                <c:pt idx="51">
                  <c:v>10167251.114</c:v>
                </c:pt>
                <c:pt idx="52">
                  <c:v>16675528.119999999</c:v>
                </c:pt>
                <c:pt idx="53">
                  <c:v>13697537.204</c:v>
                </c:pt>
                <c:pt idx="54">
                  <c:v>11587274.161</c:v>
                </c:pt>
                <c:pt idx="55">
                  <c:v>13595037.072000001</c:v>
                </c:pt>
                <c:pt idx="56">
                  <c:v>12382263.098999999</c:v>
                </c:pt>
                <c:pt idx="57">
                  <c:v>13425184.259</c:v>
                </c:pt>
                <c:pt idx="58">
                  <c:v>10754406.921</c:v>
                </c:pt>
                <c:pt idx="59">
                  <c:v>20880599.846000001</c:v>
                </c:pt>
                <c:pt idx="60">
                  <c:v>14107872.846000001</c:v>
                </c:pt>
                <c:pt idx="61">
                  <c:v>25017905.754000001</c:v>
                </c:pt>
                <c:pt idx="62">
                  <c:v>20499949.892000001</c:v>
                </c:pt>
                <c:pt idx="63">
                  <c:v>11400115.139</c:v>
                </c:pt>
                <c:pt idx="64">
                  <c:v>11389372.006999999</c:v>
                </c:pt>
                <c:pt idx="65">
                  <c:v>9573249.0390000008</c:v>
                </c:pt>
                <c:pt idx="66">
                  <c:v>13838449.173</c:v>
                </c:pt>
                <c:pt idx="67">
                  <c:v>16772998.482999999</c:v>
                </c:pt>
                <c:pt idx="68">
                  <c:v>13831066.848999999</c:v>
                </c:pt>
                <c:pt idx="69">
                  <c:v>14567778.759</c:v>
                </c:pt>
                <c:pt idx="70">
                  <c:v>18056942.136</c:v>
                </c:pt>
                <c:pt idx="71">
                  <c:v>17574653.291999999</c:v>
                </c:pt>
                <c:pt idx="72">
                  <c:v>18394161.805</c:v>
                </c:pt>
                <c:pt idx="73">
                  <c:v>12368279.198000001</c:v>
                </c:pt>
                <c:pt idx="74">
                  <c:v>11301838.012</c:v>
                </c:pt>
                <c:pt idx="75">
                  <c:v>13143765.694</c:v>
                </c:pt>
                <c:pt idx="76">
                  <c:v>15800059.604</c:v>
                </c:pt>
                <c:pt idx="77">
                  <c:v>14161009.264</c:v>
                </c:pt>
                <c:pt idx="78">
                  <c:v>12658742.345000001</c:v>
                </c:pt>
                <c:pt idx="79">
                  <c:v>11621610.619999999</c:v>
                </c:pt>
                <c:pt idx="80">
                  <c:v>12877761.014</c:v>
                </c:pt>
                <c:pt idx="81">
                  <c:v>12180009.862</c:v>
                </c:pt>
                <c:pt idx="82">
                  <c:v>15180145.439999999</c:v>
                </c:pt>
                <c:pt idx="83">
                  <c:v>11101538.994000001</c:v>
                </c:pt>
                <c:pt idx="84">
                  <c:v>8958005.9230000004</c:v>
                </c:pt>
                <c:pt idx="85">
                  <c:v>12775346.243000001</c:v>
                </c:pt>
                <c:pt idx="86">
                  <c:v>9374998.5150000006</c:v>
                </c:pt>
                <c:pt idx="87">
                  <c:v>6676878.5489999996</c:v>
                </c:pt>
                <c:pt idx="88">
                  <c:v>13092562.741</c:v>
                </c:pt>
                <c:pt idx="89">
                  <c:v>9224535.0099999998</c:v>
                </c:pt>
                <c:pt idx="90">
                  <c:v>12984344.002</c:v>
                </c:pt>
                <c:pt idx="91">
                  <c:v>9909291.6620000005</c:v>
                </c:pt>
                <c:pt idx="92">
                  <c:v>10620315.145</c:v>
                </c:pt>
                <c:pt idx="93">
                  <c:v>11866108.931</c:v>
                </c:pt>
                <c:pt idx="94">
                  <c:v>14647095.267000001</c:v>
                </c:pt>
                <c:pt idx="95">
                  <c:v>11069647.290999999</c:v>
                </c:pt>
                <c:pt idx="96">
                  <c:v>10913541.249</c:v>
                </c:pt>
                <c:pt idx="97">
                  <c:v>7564349.8119999999</c:v>
                </c:pt>
                <c:pt idx="98">
                  <c:v>11976513.845000001</c:v>
                </c:pt>
                <c:pt idx="99">
                  <c:v>8857031.125</c:v>
                </c:pt>
                <c:pt idx="100">
                  <c:v>13698230.412</c:v>
                </c:pt>
                <c:pt idx="101">
                  <c:v>15683425.684</c:v>
                </c:pt>
                <c:pt idx="102">
                  <c:v>9939523.3310000002</c:v>
                </c:pt>
                <c:pt idx="103">
                  <c:v>9419625.8829999994</c:v>
                </c:pt>
                <c:pt idx="104">
                  <c:v>15670693.482999999</c:v>
                </c:pt>
                <c:pt idx="105">
                  <c:v>12425170.867000001</c:v>
                </c:pt>
                <c:pt idx="106">
                  <c:v>12033043.798</c:v>
                </c:pt>
                <c:pt idx="107">
                  <c:v>7441292.6770000001</c:v>
                </c:pt>
                <c:pt idx="108">
                  <c:v>7225306.1830000002</c:v>
                </c:pt>
                <c:pt idx="109">
                  <c:v>5811029.0599999996</c:v>
                </c:pt>
                <c:pt idx="110">
                  <c:v>7572807.5959999999</c:v>
                </c:pt>
                <c:pt idx="111">
                  <c:v>6769607.4270000001</c:v>
                </c:pt>
                <c:pt idx="112">
                  <c:v>6819997.9809999997</c:v>
                </c:pt>
                <c:pt idx="113">
                  <c:v>11290778.343</c:v>
                </c:pt>
                <c:pt idx="114">
                  <c:v>7930354.1699999999</c:v>
                </c:pt>
                <c:pt idx="115">
                  <c:v>8446007.0380000006</c:v>
                </c:pt>
                <c:pt idx="116">
                  <c:v>10578752.903000001</c:v>
                </c:pt>
                <c:pt idx="117">
                  <c:v>17243313.467999998</c:v>
                </c:pt>
                <c:pt idx="118">
                  <c:v>20625660.938999999</c:v>
                </c:pt>
                <c:pt idx="119">
                  <c:v>11913776.162</c:v>
                </c:pt>
                <c:pt idx="120">
                  <c:v>10535712.501</c:v>
                </c:pt>
                <c:pt idx="121">
                  <c:v>8989302.8110000007</c:v>
                </c:pt>
                <c:pt idx="122">
                  <c:v>12331572.264</c:v>
                </c:pt>
                <c:pt idx="123">
                  <c:v>10013320.811000001</c:v>
                </c:pt>
                <c:pt idx="124">
                  <c:v>11697722.131999999</c:v>
                </c:pt>
                <c:pt idx="125">
                  <c:v>6538406.6050000004</c:v>
                </c:pt>
                <c:pt idx="126">
                  <c:v>12351382.439999999</c:v>
                </c:pt>
                <c:pt idx="127">
                  <c:v>5554211.2130000005</c:v>
                </c:pt>
                <c:pt idx="128">
                  <c:v>6223072.6710000001</c:v>
                </c:pt>
                <c:pt idx="129">
                  <c:v>4108982.5920000002</c:v>
                </c:pt>
                <c:pt idx="130">
                  <c:v>6396372.9790000003</c:v>
                </c:pt>
                <c:pt idx="131">
                  <c:v>9952902.7569999993</c:v>
                </c:pt>
                <c:pt idx="132">
                  <c:v>7671261.7640000004</c:v>
                </c:pt>
                <c:pt idx="133">
                  <c:v>7346312.4119999995</c:v>
                </c:pt>
                <c:pt idx="134">
                  <c:v>9937309.1219999995</c:v>
                </c:pt>
                <c:pt idx="135">
                  <c:v>8454273.9649999999</c:v>
                </c:pt>
                <c:pt idx="136">
                  <c:v>7861824.7470000004</c:v>
                </c:pt>
                <c:pt idx="137">
                  <c:v>8211292.4929999998</c:v>
                </c:pt>
                <c:pt idx="138">
                  <c:v>10439369.038000001</c:v>
                </c:pt>
                <c:pt idx="139">
                  <c:v>11184690.588</c:v>
                </c:pt>
                <c:pt idx="140">
                  <c:v>7728799.9139999999</c:v>
                </c:pt>
                <c:pt idx="141">
                  <c:v>4346710.0970000001</c:v>
                </c:pt>
                <c:pt idx="142">
                  <c:v>7559775.1739999996</c:v>
                </c:pt>
                <c:pt idx="143">
                  <c:v>5361509.1689999998</c:v>
                </c:pt>
                <c:pt idx="144">
                  <c:v>3266049.7390000001</c:v>
                </c:pt>
                <c:pt idx="145">
                  <c:v>7018883.1140000001</c:v>
                </c:pt>
                <c:pt idx="146">
                  <c:v>3680605.2080000001</c:v>
                </c:pt>
                <c:pt idx="147">
                  <c:v>9792906.466</c:v>
                </c:pt>
                <c:pt idx="148">
                  <c:v>6913301.8339999998</c:v>
                </c:pt>
                <c:pt idx="149">
                  <c:v>4579271.2529999996</c:v>
                </c:pt>
                <c:pt idx="150">
                  <c:v>6062013.557</c:v>
                </c:pt>
                <c:pt idx="151">
                  <c:v>8743727.3190000001</c:v>
                </c:pt>
                <c:pt idx="152">
                  <c:v>7763365.7960000001</c:v>
                </c:pt>
                <c:pt idx="153">
                  <c:v>4938178.9800000004</c:v>
                </c:pt>
                <c:pt idx="154">
                  <c:v>8073327.6689999998</c:v>
                </c:pt>
                <c:pt idx="155">
                  <c:v>10631440.68</c:v>
                </c:pt>
                <c:pt idx="156">
                  <c:v>7135075.3830000004</c:v>
                </c:pt>
                <c:pt idx="157">
                  <c:v>6162884.6610000003</c:v>
                </c:pt>
                <c:pt idx="158">
                  <c:v>4420220.4979999997</c:v>
                </c:pt>
                <c:pt idx="159">
                  <c:v>6075615.5750000002</c:v>
                </c:pt>
                <c:pt idx="160">
                  <c:v>8105491.5480000004</c:v>
                </c:pt>
                <c:pt idx="161">
                  <c:v>6093853.0820000004</c:v>
                </c:pt>
                <c:pt idx="162">
                  <c:v>6046560.0159999998</c:v>
                </c:pt>
                <c:pt idx="163">
                  <c:v>5862859.6399999997</c:v>
                </c:pt>
                <c:pt idx="164">
                  <c:v>5523525.6330000004</c:v>
                </c:pt>
                <c:pt idx="165">
                  <c:v>4950374.6739999996</c:v>
                </c:pt>
                <c:pt idx="166">
                  <c:v>6357475.2819999997</c:v>
                </c:pt>
                <c:pt idx="167">
                  <c:v>6745124.7019999996</c:v>
                </c:pt>
                <c:pt idx="168">
                  <c:v>2807248.2220000001</c:v>
                </c:pt>
                <c:pt idx="169">
                  <c:v>3287200.327</c:v>
                </c:pt>
                <c:pt idx="170">
                  <c:v>3362992.0989999999</c:v>
                </c:pt>
                <c:pt idx="171">
                  <c:v>5774032.5319999997</c:v>
                </c:pt>
                <c:pt idx="172">
                  <c:v>5686506.6440000003</c:v>
                </c:pt>
                <c:pt idx="173">
                  <c:v>7176917.9230000004</c:v>
                </c:pt>
                <c:pt idx="174">
                  <c:v>4874442.5829999996</c:v>
                </c:pt>
                <c:pt idx="175">
                  <c:v>4607823.7240000004</c:v>
                </c:pt>
                <c:pt idx="176">
                  <c:v>4361712.6289999997</c:v>
                </c:pt>
                <c:pt idx="177">
                  <c:v>3390914.389</c:v>
                </c:pt>
                <c:pt idx="178">
                  <c:v>8813842.1170000006</c:v>
                </c:pt>
                <c:pt idx="179">
                  <c:v>5890167.3030000003</c:v>
                </c:pt>
                <c:pt idx="180">
                  <c:v>10888056.264</c:v>
                </c:pt>
                <c:pt idx="181">
                  <c:v>7556433.7649999997</c:v>
                </c:pt>
                <c:pt idx="182">
                  <c:v>8056967.8969999999</c:v>
                </c:pt>
                <c:pt idx="183">
                  <c:v>9824094.784</c:v>
                </c:pt>
                <c:pt idx="184">
                  <c:v>9889491.8430000003</c:v>
                </c:pt>
                <c:pt idx="185">
                  <c:v>9348671.4010000005</c:v>
                </c:pt>
                <c:pt idx="186">
                  <c:v>10708222.636</c:v>
                </c:pt>
                <c:pt idx="187">
                  <c:v>18158869.243999999</c:v>
                </c:pt>
                <c:pt idx="188">
                  <c:v>7101971.6069999998</c:v>
                </c:pt>
                <c:pt idx="189">
                  <c:v>9625693.8560000006</c:v>
                </c:pt>
                <c:pt idx="190">
                  <c:v>3249603.284</c:v>
                </c:pt>
                <c:pt idx="191">
                  <c:v>2936784.3029999998</c:v>
                </c:pt>
                <c:pt idx="192">
                  <c:v>4032414.537</c:v>
                </c:pt>
                <c:pt idx="193">
                  <c:v>5088453.1639999999</c:v>
                </c:pt>
                <c:pt idx="194">
                  <c:v>13982105.138</c:v>
                </c:pt>
                <c:pt idx="195">
                  <c:v>9675240.0240000002</c:v>
                </c:pt>
                <c:pt idx="196">
                  <c:v>10321132.544</c:v>
                </c:pt>
                <c:pt idx="197">
                  <c:v>22079942.611000001</c:v>
                </c:pt>
                <c:pt idx="198">
                  <c:v>8349128.2460000003</c:v>
                </c:pt>
                <c:pt idx="199">
                  <c:v>10708506.280999999</c:v>
                </c:pt>
                <c:pt idx="200">
                  <c:v>31005459.113000002</c:v>
                </c:pt>
                <c:pt idx="201">
                  <c:v>33922308.489</c:v>
                </c:pt>
                <c:pt idx="202">
                  <c:v>13786932.562000001</c:v>
                </c:pt>
                <c:pt idx="203">
                  <c:v>9562627.568</c:v>
                </c:pt>
                <c:pt idx="204">
                  <c:v>14405045.77</c:v>
                </c:pt>
                <c:pt idx="205">
                  <c:v>8588764.0749999993</c:v>
                </c:pt>
                <c:pt idx="206">
                  <c:v>12966252.573000001</c:v>
                </c:pt>
                <c:pt idx="207">
                  <c:v>8199339.5310000004</c:v>
                </c:pt>
                <c:pt idx="208">
                  <c:v>18305743.750999998</c:v>
                </c:pt>
                <c:pt idx="209">
                  <c:v>18329154.914000001</c:v>
                </c:pt>
                <c:pt idx="210">
                  <c:v>22203158.142999999</c:v>
                </c:pt>
                <c:pt idx="211">
                  <c:v>20773425.811999999</c:v>
                </c:pt>
                <c:pt idx="212">
                  <c:v>20948387.657000002</c:v>
                </c:pt>
                <c:pt idx="213">
                  <c:v>17329161.056000002</c:v>
                </c:pt>
                <c:pt idx="214">
                  <c:v>11917969.767000001</c:v>
                </c:pt>
                <c:pt idx="215">
                  <c:v>20529961.631000001</c:v>
                </c:pt>
                <c:pt idx="216">
                  <c:v>16890440.712000001</c:v>
                </c:pt>
                <c:pt idx="217">
                  <c:v>14044782.242000001</c:v>
                </c:pt>
                <c:pt idx="218">
                  <c:v>16558757.418</c:v>
                </c:pt>
                <c:pt idx="219">
                  <c:v>16177760.421</c:v>
                </c:pt>
                <c:pt idx="220">
                  <c:v>12255291.832</c:v>
                </c:pt>
                <c:pt idx="221">
                  <c:v>11547011.308</c:v>
                </c:pt>
                <c:pt idx="222">
                  <c:v>15872671.046</c:v>
                </c:pt>
                <c:pt idx="223">
                  <c:v>4537318.2290000003</c:v>
                </c:pt>
                <c:pt idx="224">
                  <c:v>11400896.118000001</c:v>
                </c:pt>
                <c:pt idx="225">
                  <c:v>9029523.5700000003</c:v>
                </c:pt>
                <c:pt idx="226">
                  <c:v>20054510.568999998</c:v>
                </c:pt>
                <c:pt idx="227">
                  <c:v>16200425.43</c:v>
                </c:pt>
                <c:pt idx="228">
                  <c:v>11583363.789999999</c:v>
                </c:pt>
                <c:pt idx="229">
                  <c:v>13107508.259</c:v>
                </c:pt>
                <c:pt idx="230">
                  <c:v>17213378.513</c:v>
                </c:pt>
                <c:pt idx="231">
                  <c:v>23031156.353</c:v>
                </c:pt>
                <c:pt idx="232">
                  <c:v>17050586.055</c:v>
                </c:pt>
                <c:pt idx="233">
                  <c:v>25664748.276000001</c:v>
                </c:pt>
                <c:pt idx="234">
                  <c:v>14258952.194</c:v>
                </c:pt>
                <c:pt idx="235">
                  <c:v>19417411.344000001</c:v>
                </c:pt>
                <c:pt idx="236">
                  <c:v>12546317.085000001</c:v>
                </c:pt>
                <c:pt idx="237">
                  <c:v>7902474.1009999998</c:v>
                </c:pt>
                <c:pt idx="238">
                  <c:v>14856259.597999999</c:v>
                </c:pt>
                <c:pt idx="239">
                  <c:v>11391275.623</c:v>
                </c:pt>
                <c:pt idx="240">
                  <c:v>13405462.624</c:v>
                </c:pt>
                <c:pt idx="241">
                  <c:v>14524678.199999999</c:v>
                </c:pt>
                <c:pt idx="242">
                  <c:v>13241969.77</c:v>
                </c:pt>
                <c:pt idx="243">
                  <c:v>16612381.248</c:v>
                </c:pt>
                <c:pt idx="244">
                  <c:v>19477516.158</c:v>
                </c:pt>
                <c:pt idx="245">
                  <c:v>21729291.416000001</c:v>
                </c:pt>
                <c:pt idx="246">
                  <c:v>18274688.920000002</c:v>
                </c:pt>
                <c:pt idx="247">
                  <c:v>9052440.1899999995</c:v>
                </c:pt>
                <c:pt idx="248">
                  <c:v>20692336.741999999</c:v>
                </c:pt>
                <c:pt idx="249">
                  <c:v>28017262.125</c:v>
                </c:pt>
                <c:pt idx="250">
                  <c:v>22965030.815000001</c:v>
                </c:pt>
                <c:pt idx="251">
                  <c:v>29956273.609000001</c:v>
                </c:pt>
                <c:pt idx="252">
                  <c:v>43082642.630999997</c:v>
                </c:pt>
                <c:pt idx="253">
                  <c:v>48236581.417000003</c:v>
                </c:pt>
                <c:pt idx="254">
                  <c:v>39114568.919</c:v>
                </c:pt>
                <c:pt idx="255">
                  <c:v>36892833.204000004</c:v>
                </c:pt>
                <c:pt idx="256">
                  <c:v>53539252.942000002</c:v>
                </c:pt>
                <c:pt idx="257">
                  <c:v>60124152.472000003</c:v>
                </c:pt>
                <c:pt idx="258">
                  <c:v>75741092.310000002</c:v>
                </c:pt>
                <c:pt idx="259">
                  <c:v>65278125.123000003</c:v>
                </c:pt>
                <c:pt idx="260">
                  <c:v>62975640.629000001</c:v>
                </c:pt>
                <c:pt idx="261">
                  <c:v>94264668.395999998</c:v>
                </c:pt>
                <c:pt idx="262">
                  <c:v>97016828.997999996</c:v>
                </c:pt>
                <c:pt idx="263">
                  <c:v>75235228.081</c:v>
                </c:pt>
                <c:pt idx="264">
                  <c:v>61136609.207000002</c:v>
                </c:pt>
                <c:pt idx="265">
                  <c:v>61689304.714000002</c:v>
                </c:pt>
                <c:pt idx="266">
                  <c:v>75457094.850999996</c:v>
                </c:pt>
                <c:pt idx="267">
                  <c:v>66846202.486000001</c:v>
                </c:pt>
                <c:pt idx="268">
                  <c:v>57941428.662</c:v>
                </c:pt>
                <c:pt idx="269">
                  <c:v>55051873.817000002</c:v>
                </c:pt>
                <c:pt idx="270">
                  <c:v>44137670.501000002</c:v>
                </c:pt>
                <c:pt idx="271">
                  <c:v>50010691.835000001</c:v>
                </c:pt>
                <c:pt idx="272">
                  <c:v>48002802.740999997</c:v>
                </c:pt>
                <c:pt idx="273">
                  <c:v>43147599.273000002</c:v>
                </c:pt>
                <c:pt idx="274">
                  <c:v>48447518.881999999</c:v>
                </c:pt>
                <c:pt idx="275">
                  <c:v>55308739.307999998</c:v>
                </c:pt>
                <c:pt idx="276">
                  <c:v>42283906.424999997</c:v>
                </c:pt>
                <c:pt idx="277">
                  <c:v>51560791.028999999</c:v>
                </c:pt>
                <c:pt idx="278">
                  <c:v>60272934.269000001</c:v>
                </c:pt>
                <c:pt idx="279">
                  <c:v>71352396.099999994</c:v>
                </c:pt>
                <c:pt idx="280">
                  <c:v>57378365.409000002</c:v>
                </c:pt>
                <c:pt idx="281">
                  <c:v>44851180.450000003</c:v>
                </c:pt>
                <c:pt idx="282">
                  <c:v>38104584.535999998</c:v>
                </c:pt>
                <c:pt idx="283">
                  <c:v>43019001.652999997</c:v>
                </c:pt>
                <c:pt idx="284">
                  <c:v>29929265.166000001</c:v>
                </c:pt>
                <c:pt idx="285">
                  <c:v>27956575.344999999</c:v>
                </c:pt>
                <c:pt idx="286">
                  <c:v>23807756.164000001</c:v>
                </c:pt>
                <c:pt idx="287">
                  <c:v>31802390.668000001</c:v>
                </c:pt>
                <c:pt idx="288">
                  <c:v>32271673.136999998</c:v>
                </c:pt>
                <c:pt idx="289">
                  <c:v>22161827.649</c:v>
                </c:pt>
                <c:pt idx="290">
                  <c:v>21126478.909000002</c:v>
                </c:pt>
                <c:pt idx="291">
                  <c:v>19269851.522</c:v>
                </c:pt>
                <c:pt idx="292">
                  <c:v>28361602.513</c:v>
                </c:pt>
                <c:pt idx="293">
                  <c:v>26103313.352000002</c:v>
                </c:pt>
                <c:pt idx="294">
                  <c:v>39335167.817000002</c:v>
                </c:pt>
                <c:pt idx="295">
                  <c:v>31531412.945999999</c:v>
                </c:pt>
                <c:pt idx="296">
                  <c:v>21439901.993000001</c:v>
                </c:pt>
                <c:pt idx="297">
                  <c:v>50384006.167999998</c:v>
                </c:pt>
                <c:pt idx="298">
                  <c:v>38642341.251999997</c:v>
                </c:pt>
                <c:pt idx="299">
                  <c:v>24963895.243999999</c:v>
                </c:pt>
                <c:pt idx="300">
                  <c:v>41810679.991999999</c:v>
                </c:pt>
                <c:pt idx="301">
                  <c:v>35281929.766000003</c:v>
                </c:pt>
                <c:pt idx="302">
                  <c:v>33698036.244999997</c:v>
                </c:pt>
                <c:pt idx="303">
                  <c:v>25869488.638</c:v>
                </c:pt>
                <c:pt idx="304">
                  <c:v>25379808.254999999</c:v>
                </c:pt>
                <c:pt idx="305">
                  <c:v>29439680.256999999</c:v>
                </c:pt>
                <c:pt idx="306">
                  <c:v>26911653.997000001</c:v>
                </c:pt>
                <c:pt idx="307">
                  <c:v>26929742.059999999</c:v>
                </c:pt>
                <c:pt idx="308">
                  <c:v>27398108.866999999</c:v>
                </c:pt>
                <c:pt idx="309">
                  <c:v>25134301.579</c:v>
                </c:pt>
                <c:pt idx="310">
                  <c:v>25492322.772999998</c:v>
                </c:pt>
                <c:pt idx="311">
                  <c:v>25381905.835000001</c:v>
                </c:pt>
                <c:pt idx="312">
                  <c:v>25423218.103</c:v>
                </c:pt>
                <c:pt idx="313">
                  <c:v>36735643.715999998</c:v>
                </c:pt>
                <c:pt idx="314">
                  <c:v>38610462.32</c:v>
                </c:pt>
                <c:pt idx="315">
                  <c:v>25215936.611000001</c:v>
                </c:pt>
                <c:pt idx="316">
                  <c:v>29481542.442000002</c:v>
                </c:pt>
                <c:pt idx="317">
                  <c:v>21109867.004999999</c:v>
                </c:pt>
                <c:pt idx="318">
                  <c:v>26633962.765999999</c:v>
                </c:pt>
                <c:pt idx="319">
                  <c:v>34577126.899999999</c:v>
                </c:pt>
                <c:pt idx="320">
                  <c:v>28414580.061999999</c:v>
                </c:pt>
                <c:pt idx="321">
                  <c:v>23327188.298999999</c:v>
                </c:pt>
                <c:pt idx="322">
                  <c:v>27356773.425000001</c:v>
                </c:pt>
                <c:pt idx="323">
                  <c:v>27510994.291999999</c:v>
                </c:pt>
                <c:pt idx="324">
                  <c:v>26718207.956</c:v>
                </c:pt>
                <c:pt idx="325">
                  <c:v>15794773.062999999</c:v>
                </c:pt>
                <c:pt idx="326">
                  <c:v>18571462.576000001</c:v>
                </c:pt>
                <c:pt idx="327">
                  <c:v>17647390.015000001</c:v>
                </c:pt>
                <c:pt idx="328">
                  <c:v>24590262.916999999</c:v>
                </c:pt>
                <c:pt idx="329">
                  <c:v>18906070.087000001</c:v>
                </c:pt>
                <c:pt idx="330">
                  <c:v>11359438.131999999</c:v>
                </c:pt>
                <c:pt idx="331">
                  <c:v>12416259.107000001</c:v>
                </c:pt>
                <c:pt idx="332">
                  <c:v>12606619.942</c:v>
                </c:pt>
                <c:pt idx="333">
                  <c:v>18820860.93</c:v>
                </c:pt>
                <c:pt idx="334">
                  <c:v>20927055.800999999</c:v>
                </c:pt>
                <c:pt idx="335">
                  <c:v>10639170.872</c:v>
                </c:pt>
                <c:pt idx="336">
                  <c:v>12833925.241</c:v>
                </c:pt>
                <c:pt idx="337">
                  <c:v>16255280.801999999</c:v>
                </c:pt>
                <c:pt idx="338">
                  <c:v>15710255.563999999</c:v>
                </c:pt>
                <c:pt idx="339">
                  <c:v>11722967.239</c:v>
                </c:pt>
                <c:pt idx="340">
                  <c:v>18119672.379000001</c:v>
                </c:pt>
                <c:pt idx="341">
                  <c:v>21271875.671</c:v>
                </c:pt>
                <c:pt idx="342">
                  <c:v>20382213.881000001</c:v>
                </c:pt>
                <c:pt idx="343">
                  <c:v>14387979.653000001</c:v>
                </c:pt>
                <c:pt idx="344">
                  <c:v>5680107.7350000003</c:v>
                </c:pt>
                <c:pt idx="345">
                  <c:v>9869509.9910000004</c:v>
                </c:pt>
                <c:pt idx="346">
                  <c:v>6361629.3810000001</c:v>
                </c:pt>
                <c:pt idx="347">
                  <c:v>7931332.7470000004</c:v>
                </c:pt>
                <c:pt idx="348">
                  <c:v>10436862.449999999</c:v>
                </c:pt>
                <c:pt idx="349">
                  <c:v>13507336.618000001</c:v>
                </c:pt>
                <c:pt idx="350">
                  <c:v>7720528.3099999996</c:v>
                </c:pt>
                <c:pt idx="351">
                  <c:v>5103284.4189999998</c:v>
                </c:pt>
                <c:pt idx="352">
                  <c:v>16613304.054</c:v>
                </c:pt>
                <c:pt idx="353">
                  <c:v>11551527.811000001</c:v>
                </c:pt>
                <c:pt idx="354">
                  <c:v>8369471.4720000001</c:v>
                </c:pt>
                <c:pt idx="355">
                  <c:v>8823868.3949999996</c:v>
                </c:pt>
                <c:pt idx="356">
                  <c:v>5404192.9440000001</c:v>
                </c:pt>
                <c:pt idx="357">
                  <c:v>6661897.3320000004</c:v>
                </c:pt>
                <c:pt idx="358">
                  <c:v>5272745.6189999999</c:v>
                </c:pt>
                <c:pt idx="359">
                  <c:v>5793501.9069999997</c:v>
                </c:pt>
                <c:pt idx="360">
                  <c:v>4359263.4359999998</c:v>
                </c:pt>
                <c:pt idx="361">
                  <c:v>3881626.0410000002</c:v>
                </c:pt>
                <c:pt idx="362">
                  <c:v>6323218.0710000005</c:v>
                </c:pt>
                <c:pt idx="363">
                  <c:v>9484130.5950000007</c:v>
                </c:pt>
                <c:pt idx="364">
                  <c:v>12204019.012</c:v>
                </c:pt>
                <c:pt idx="365">
                  <c:v>16704119.710999999</c:v>
                </c:pt>
                <c:pt idx="366">
                  <c:v>12330916.835000001</c:v>
                </c:pt>
                <c:pt idx="367">
                  <c:v>12402708.083000001</c:v>
                </c:pt>
                <c:pt idx="368">
                  <c:v>7207243.0429999996</c:v>
                </c:pt>
                <c:pt idx="369">
                  <c:v>7289320.9919999996</c:v>
                </c:pt>
                <c:pt idx="370">
                  <c:v>6738806.3679999998</c:v>
                </c:pt>
                <c:pt idx="371">
                  <c:v>9382845.3169999998</c:v>
                </c:pt>
                <c:pt idx="372">
                  <c:v>8475128.0280000009</c:v>
                </c:pt>
                <c:pt idx="373">
                  <c:v>9799626.1809999999</c:v>
                </c:pt>
                <c:pt idx="374">
                  <c:v>10326691.095000001</c:v>
                </c:pt>
                <c:pt idx="375">
                  <c:v>8397809.5700000003</c:v>
                </c:pt>
                <c:pt idx="376">
                  <c:v>7249773.1279999996</c:v>
                </c:pt>
                <c:pt idx="377">
                  <c:v>13752325.619999999</c:v>
                </c:pt>
                <c:pt idx="378">
                  <c:v>15787675.626</c:v>
                </c:pt>
                <c:pt idx="379">
                  <c:v>13851503.448999999</c:v>
                </c:pt>
                <c:pt idx="380">
                  <c:v>9022327.0280000009</c:v>
                </c:pt>
                <c:pt idx="381">
                  <c:v>9154875.2990000006</c:v>
                </c:pt>
                <c:pt idx="382">
                  <c:v>14869502.322000001</c:v>
                </c:pt>
                <c:pt idx="383">
                  <c:v>17919428.942000002</c:v>
                </c:pt>
                <c:pt idx="384">
                  <c:v>13654437.868000001</c:v>
                </c:pt>
                <c:pt idx="385">
                  <c:v>16598300.299000001</c:v>
                </c:pt>
                <c:pt idx="386">
                  <c:v>21403688.851</c:v>
                </c:pt>
                <c:pt idx="387">
                  <c:v>25043519.465</c:v>
                </c:pt>
                <c:pt idx="388">
                  <c:v>24522753.070999999</c:v>
                </c:pt>
                <c:pt idx="389">
                  <c:v>16853368.039000001</c:v>
                </c:pt>
                <c:pt idx="390">
                  <c:v>13778946.262</c:v>
                </c:pt>
                <c:pt idx="391">
                  <c:v>8393154.1160000004</c:v>
                </c:pt>
                <c:pt idx="392">
                  <c:v>12274473.528000001</c:v>
                </c:pt>
                <c:pt idx="393">
                  <c:v>8075085.9369999999</c:v>
                </c:pt>
                <c:pt idx="394">
                  <c:v>9243136.1879999992</c:v>
                </c:pt>
                <c:pt idx="395">
                  <c:v>6924252.1009999998</c:v>
                </c:pt>
                <c:pt idx="396">
                  <c:v>6970354.8799999999</c:v>
                </c:pt>
                <c:pt idx="397">
                  <c:v>10443375.558</c:v>
                </c:pt>
                <c:pt idx="398">
                  <c:v>19692913.866999999</c:v>
                </c:pt>
                <c:pt idx="399">
                  <c:v>11535425.005000001</c:v>
                </c:pt>
                <c:pt idx="400">
                  <c:v>19422569.451000001</c:v>
                </c:pt>
                <c:pt idx="401">
                  <c:v>16465939.515000001</c:v>
                </c:pt>
                <c:pt idx="402">
                  <c:v>17213463.497000001</c:v>
                </c:pt>
                <c:pt idx="403">
                  <c:v>23870299.135000002</c:v>
                </c:pt>
                <c:pt idx="404">
                  <c:v>19432814.818</c:v>
                </c:pt>
                <c:pt idx="405">
                  <c:v>15904499.24</c:v>
                </c:pt>
                <c:pt idx="406">
                  <c:v>13255781.386</c:v>
                </c:pt>
                <c:pt idx="407">
                  <c:v>21597165.087000001</c:v>
                </c:pt>
                <c:pt idx="408">
                  <c:v>15343036.181</c:v>
                </c:pt>
                <c:pt idx="409">
                  <c:v>13970422.447000001</c:v>
                </c:pt>
                <c:pt idx="410">
                  <c:v>13349744.323999999</c:v>
                </c:pt>
                <c:pt idx="411">
                  <c:v>13396071.136</c:v>
                </c:pt>
                <c:pt idx="412">
                  <c:v>11384744.665999999</c:v>
                </c:pt>
                <c:pt idx="413">
                  <c:v>16091214.442</c:v>
                </c:pt>
                <c:pt idx="414">
                  <c:v>16858828.566</c:v>
                </c:pt>
                <c:pt idx="415">
                  <c:v>18290118.789000001</c:v>
                </c:pt>
                <c:pt idx="416">
                  <c:v>9650878.693</c:v>
                </c:pt>
                <c:pt idx="417">
                  <c:v>18524652.607000001</c:v>
                </c:pt>
                <c:pt idx="418">
                  <c:v>26398664.395</c:v>
                </c:pt>
                <c:pt idx="419">
                  <c:v>37343331.534000002</c:v>
                </c:pt>
                <c:pt idx="420">
                  <c:v>34734473.516000003</c:v>
                </c:pt>
                <c:pt idx="421">
                  <c:v>26474773.173</c:v>
                </c:pt>
                <c:pt idx="422">
                  <c:v>42790587.913999997</c:v>
                </c:pt>
                <c:pt idx="423">
                  <c:v>28111995.285999998</c:v>
                </c:pt>
                <c:pt idx="424">
                  <c:v>20892497.078000002</c:v>
                </c:pt>
                <c:pt idx="425">
                  <c:v>25783740.206</c:v>
                </c:pt>
                <c:pt idx="426">
                  <c:v>28273066.945999999</c:v>
                </c:pt>
                <c:pt idx="427">
                  <c:v>26245437.782000002</c:v>
                </c:pt>
                <c:pt idx="428">
                  <c:v>28726431.530000001</c:v>
                </c:pt>
                <c:pt idx="429">
                  <c:v>15153398</c:v>
                </c:pt>
                <c:pt idx="430">
                  <c:v>20339334.482999999</c:v>
                </c:pt>
                <c:pt idx="431">
                  <c:v>18509652.647</c:v>
                </c:pt>
                <c:pt idx="432">
                  <c:v>33167792.921999998</c:v>
                </c:pt>
                <c:pt idx="433">
                  <c:v>20779338.743000001</c:v>
                </c:pt>
                <c:pt idx="434">
                  <c:v>28705028.818</c:v>
                </c:pt>
                <c:pt idx="435">
                  <c:v>30340244.024</c:v>
                </c:pt>
                <c:pt idx="436">
                  <c:v>45066154.969999999</c:v>
                </c:pt>
                <c:pt idx="437">
                  <c:v>29309765.602000002</c:v>
                </c:pt>
                <c:pt idx="438">
                  <c:v>42698765.449000001</c:v>
                </c:pt>
                <c:pt idx="439">
                  <c:v>28054366.342999998</c:v>
                </c:pt>
                <c:pt idx="440">
                  <c:v>13987435.16</c:v>
                </c:pt>
                <c:pt idx="441">
                  <c:v>15121347.497</c:v>
                </c:pt>
                <c:pt idx="442">
                  <c:v>13717234.289999999</c:v>
                </c:pt>
                <c:pt idx="443">
                  <c:v>16998707.191</c:v>
                </c:pt>
                <c:pt idx="444">
                  <c:v>12037533.168</c:v>
                </c:pt>
                <c:pt idx="445">
                  <c:v>14004741.91</c:v>
                </c:pt>
                <c:pt idx="446">
                  <c:v>13583926.022</c:v>
                </c:pt>
                <c:pt idx="447">
                  <c:v>6513838.5020000003</c:v>
                </c:pt>
                <c:pt idx="448">
                  <c:v>10161029.368000001</c:v>
                </c:pt>
                <c:pt idx="449">
                  <c:v>9812265.1640000008</c:v>
                </c:pt>
                <c:pt idx="450">
                  <c:v>12599888.671</c:v>
                </c:pt>
                <c:pt idx="451">
                  <c:v>17985673.032000002</c:v>
                </c:pt>
                <c:pt idx="452">
                  <c:v>13275543.119000001</c:v>
                </c:pt>
                <c:pt idx="453">
                  <c:v>16542571.096999999</c:v>
                </c:pt>
                <c:pt idx="454">
                  <c:v>21369430.039999999</c:v>
                </c:pt>
                <c:pt idx="455">
                  <c:v>13767410.081</c:v>
                </c:pt>
                <c:pt idx="456">
                  <c:v>12708674.618000001</c:v>
                </c:pt>
                <c:pt idx="457">
                  <c:v>17442734.633000001</c:v>
                </c:pt>
                <c:pt idx="458">
                  <c:v>28442958.636</c:v>
                </c:pt>
                <c:pt idx="459">
                  <c:v>38514446.943000004</c:v>
                </c:pt>
                <c:pt idx="460">
                  <c:v>21184996.991999999</c:v>
                </c:pt>
                <c:pt idx="461">
                  <c:v>18767418.993000001</c:v>
                </c:pt>
                <c:pt idx="462">
                  <c:v>13488942.988</c:v>
                </c:pt>
                <c:pt idx="463">
                  <c:v>13481689.137</c:v>
                </c:pt>
                <c:pt idx="464">
                  <c:v>11216222.174000001</c:v>
                </c:pt>
                <c:pt idx="465">
                  <c:v>23170486.035999998</c:v>
                </c:pt>
                <c:pt idx="466">
                  <c:v>9208653.9140000008</c:v>
                </c:pt>
                <c:pt idx="467">
                  <c:v>11526894.754000001</c:v>
                </c:pt>
                <c:pt idx="468">
                  <c:v>11514439.822000001</c:v>
                </c:pt>
                <c:pt idx="469">
                  <c:v>14981379.094000001</c:v>
                </c:pt>
                <c:pt idx="470">
                  <c:v>10291457.355</c:v>
                </c:pt>
                <c:pt idx="471">
                  <c:v>8837522.9739999995</c:v>
                </c:pt>
                <c:pt idx="472">
                  <c:v>11176625.290999999</c:v>
                </c:pt>
                <c:pt idx="473">
                  <c:v>16483783.352</c:v>
                </c:pt>
                <c:pt idx="474">
                  <c:v>6354636.1229999997</c:v>
                </c:pt>
                <c:pt idx="475">
                  <c:v>15086763.847999999</c:v>
                </c:pt>
                <c:pt idx="476">
                  <c:v>12184521.384</c:v>
                </c:pt>
                <c:pt idx="477">
                  <c:v>14856729.401000001</c:v>
                </c:pt>
                <c:pt idx="478">
                  <c:v>11447010.424000001</c:v>
                </c:pt>
                <c:pt idx="479">
                  <c:v>13421781.192</c:v>
                </c:pt>
                <c:pt idx="480">
                  <c:v>10982916.483999999</c:v>
                </c:pt>
                <c:pt idx="481">
                  <c:v>4408779.557</c:v>
                </c:pt>
                <c:pt idx="482">
                  <c:v>8020792.6679999996</c:v>
                </c:pt>
                <c:pt idx="483">
                  <c:v>7945637.4000000004</c:v>
                </c:pt>
                <c:pt idx="484">
                  <c:v>7074411.8689999999</c:v>
                </c:pt>
                <c:pt idx="485">
                  <c:v>13119291.23</c:v>
                </c:pt>
                <c:pt idx="486">
                  <c:v>11293253.710000001</c:v>
                </c:pt>
                <c:pt idx="487">
                  <c:v>7296961.0530000003</c:v>
                </c:pt>
                <c:pt idx="488">
                  <c:v>10244910.039000001</c:v>
                </c:pt>
                <c:pt idx="489">
                  <c:v>9672127.8729999997</c:v>
                </c:pt>
                <c:pt idx="490">
                  <c:v>10811336.708000001</c:v>
                </c:pt>
                <c:pt idx="491">
                  <c:v>8622343.2760000005</c:v>
                </c:pt>
                <c:pt idx="492">
                  <c:v>5658891.7149999999</c:v>
                </c:pt>
                <c:pt idx="493">
                  <c:v>8261832.6200000001</c:v>
                </c:pt>
                <c:pt idx="494">
                  <c:v>7107752.5609999998</c:v>
                </c:pt>
                <c:pt idx="495">
                  <c:v>10073575.922</c:v>
                </c:pt>
                <c:pt idx="496">
                  <c:v>5585631.591</c:v>
                </c:pt>
                <c:pt idx="497">
                  <c:v>19615112.41</c:v>
                </c:pt>
                <c:pt idx="498">
                  <c:v>20344091.197000001</c:v>
                </c:pt>
                <c:pt idx="499">
                  <c:v>17442214.059999999</c:v>
                </c:pt>
                <c:pt idx="500">
                  <c:v>13846861.465</c:v>
                </c:pt>
                <c:pt idx="501">
                  <c:v>11909475.718</c:v>
                </c:pt>
                <c:pt idx="502">
                  <c:v>12143286.637</c:v>
                </c:pt>
                <c:pt idx="503">
                  <c:v>9298387.5879999995</c:v>
                </c:pt>
                <c:pt idx="504">
                  <c:v>12946986.272</c:v>
                </c:pt>
                <c:pt idx="505">
                  <c:v>17223718.767000001</c:v>
                </c:pt>
                <c:pt idx="506">
                  <c:v>14768363.784</c:v>
                </c:pt>
                <c:pt idx="507">
                  <c:v>13641103.229</c:v>
                </c:pt>
                <c:pt idx="508">
                  <c:v>19815231.219000001</c:v>
                </c:pt>
                <c:pt idx="509">
                  <c:v>15497489.983999999</c:v>
                </c:pt>
                <c:pt idx="510">
                  <c:v>14790014.501</c:v>
                </c:pt>
                <c:pt idx="511">
                  <c:v>13127414.461999999</c:v>
                </c:pt>
                <c:pt idx="512">
                  <c:v>10654376.291999999</c:v>
                </c:pt>
                <c:pt idx="513">
                  <c:v>14231914.366</c:v>
                </c:pt>
                <c:pt idx="514">
                  <c:v>14043862.392999999</c:v>
                </c:pt>
                <c:pt idx="515">
                  <c:v>18371855.837000001</c:v>
                </c:pt>
                <c:pt idx="516">
                  <c:v>18180484.465999998</c:v>
                </c:pt>
                <c:pt idx="517">
                  <c:v>15443826.828</c:v>
                </c:pt>
                <c:pt idx="518">
                  <c:v>10238252.232999999</c:v>
                </c:pt>
                <c:pt idx="519">
                  <c:v>8975021.4399999995</c:v>
                </c:pt>
                <c:pt idx="520">
                  <c:v>10982979.475</c:v>
                </c:pt>
                <c:pt idx="521">
                  <c:v>19089199.438999999</c:v>
                </c:pt>
                <c:pt idx="522">
                  <c:v>17517295.401999999</c:v>
                </c:pt>
                <c:pt idx="523">
                  <c:v>11517926.756999999</c:v>
                </c:pt>
                <c:pt idx="524">
                  <c:v>9109395.0209999997</c:v>
                </c:pt>
                <c:pt idx="525">
                  <c:v>9059370.477</c:v>
                </c:pt>
                <c:pt idx="526">
                  <c:v>10981122.586999999</c:v>
                </c:pt>
                <c:pt idx="527">
                  <c:v>9906553.4419999998</c:v>
                </c:pt>
                <c:pt idx="528">
                  <c:v>9127082.3949999996</c:v>
                </c:pt>
                <c:pt idx="529">
                  <c:v>10045023.738</c:v>
                </c:pt>
                <c:pt idx="530">
                  <c:v>12485536.416999999</c:v>
                </c:pt>
                <c:pt idx="531">
                  <c:v>9028912.2909999993</c:v>
                </c:pt>
                <c:pt idx="532">
                  <c:v>11597718.471000001</c:v>
                </c:pt>
                <c:pt idx="533">
                  <c:v>10560265.022</c:v>
                </c:pt>
                <c:pt idx="534">
                  <c:v>14743948.685000001</c:v>
                </c:pt>
                <c:pt idx="535">
                  <c:v>12291769.696</c:v>
                </c:pt>
                <c:pt idx="536">
                  <c:v>11172498.215</c:v>
                </c:pt>
                <c:pt idx="537">
                  <c:v>11200515.59</c:v>
                </c:pt>
                <c:pt idx="538">
                  <c:v>9108997.9930000007</c:v>
                </c:pt>
                <c:pt idx="539">
                  <c:v>12494392.380000001</c:v>
                </c:pt>
                <c:pt idx="540">
                  <c:v>7575396.3399999999</c:v>
                </c:pt>
                <c:pt idx="541">
                  <c:v>10755326.334000001</c:v>
                </c:pt>
                <c:pt idx="542">
                  <c:v>8723931.4609999992</c:v>
                </c:pt>
                <c:pt idx="543">
                  <c:v>12849693.186000001</c:v>
                </c:pt>
                <c:pt idx="544">
                  <c:v>8498896.341</c:v>
                </c:pt>
                <c:pt idx="545">
                  <c:v>10843032.584000001</c:v>
                </c:pt>
                <c:pt idx="546">
                  <c:v>9477683.8399999999</c:v>
                </c:pt>
                <c:pt idx="547">
                  <c:v>13401817.709000001</c:v>
                </c:pt>
                <c:pt idx="548">
                  <c:v>10123542.236</c:v>
                </c:pt>
                <c:pt idx="549">
                  <c:v>8865714.6850000005</c:v>
                </c:pt>
                <c:pt idx="550">
                  <c:v>12460492.346000001</c:v>
                </c:pt>
                <c:pt idx="551">
                  <c:v>9081208.1400000006</c:v>
                </c:pt>
                <c:pt idx="552">
                  <c:v>9266845.5</c:v>
                </c:pt>
                <c:pt idx="553">
                  <c:v>9706462.8579999991</c:v>
                </c:pt>
                <c:pt idx="554">
                  <c:v>8269153.432</c:v>
                </c:pt>
                <c:pt idx="555">
                  <c:v>11263330.34</c:v>
                </c:pt>
                <c:pt idx="556">
                  <c:v>22186916.517000001</c:v>
                </c:pt>
                <c:pt idx="557">
                  <c:v>7966506.6520000016</c:v>
                </c:pt>
                <c:pt idx="558">
                  <c:v>14001793.639999999</c:v>
                </c:pt>
                <c:pt idx="559">
                  <c:v>12939805</c:v>
                </c:pt>
                <c:pt idx="560">
                  <c:v>11170144</c:v>
                </c:pt>
                <c:pt idx="561">
                  <c:v>10991324</c:v>
                </c:pt>
                <c:pt idx="562">
                  <c:v>8469687</c:v>
                </c:pt>
                <c:pt idx="563">
                  <c:v>9259045</c:v>
                </c:pt>
                <c:pt idx="564">
                  <c:v>10526974</c:v>
                </c:pt>
                <c:pt idx="565">
                  <c:v>18173255</c:v>
                </c:pt>
                <c:pt idx="566">
                  <c:v>14995249</c:v>
                </c:pt>
                <c:pt idx="567">
                  <c:v>10906478</c:v>
                </c:pt>
                <c:pt idx="568">
                  <c:v>12189790</c:v>
                </c:pt>
                <c:pt idx="569">
                  <c:v>8700506</c:v>
                </c:pt>
                <c:pt idx="570">
                  <c:v>11936933</c:v>
                </c:pt>
                <c:pt idx="571">
                  <c:v>7641159</c:v>
                </c:pt>
                <c:pt idx="572">
                  <c:v>10544237</c:v>
                </c:pt>
                <c:pt idx="573">
                  <c:v>12080686</c:v>
                </c:pt>
                <c:pt idx="574">
                  <c:v>10609581</c:v>
                </c:pt>
                <c:pt idx="575">
                  <c:v>11675362</c:v>
                </c:pt>
                <c:pt idx="576">
                  <c:v>9043065</c:v>
                </c:pt>
                <c:pt idx="577">
                  <c:v>17003617</c:v>
                </c:pt>
                <c:pt idx="578">
                  <c:v>11497183</c:v>
                </c:pt>
                <c:pt idx="579">
                  <c:v>11854265</c:v>
                </c:pt>
                <c:pt idx="580">
                  <c:v>9092931</c:v>
                </c:pt>
                <c:pt idx="581">
                  <c:v>9646901</c:v>
                </c:pt>
                <c:pt idx="582">
                  <c:v>7874944</c:v>
                </c:pt>
                <c:pt idx="583">
                  <c:v>11330571</c:v>
                </c:pt>
                <c:pt idx="584">
                  <c:v>8762748</c:v>
                </c:pt>
                <c:pt idx="585">
                  <c:v>9095366</c:v>
                </c:pt>
                <c:pt idx="586">
                  <c:v>6298284</c:v>
                </c:pt>
                <c:pt idx="587">
                  <c:v>7099275</c:v>
                </c:pt>
                <c:pt idx="588">
                  <c:v>9517751</c:v>
                </c:pt>
                <c:pt idx="589">
                  <c:v>6869304</c:v>
                </c:pt>
                <c:pt idx="590">
                  <c:v>7124489</c:v>
                </c:pt>
                <c:pt idx="591">
                  <c:v>3846555</c:v>
                </c:pt>
                <c:pt idx="592">
                  <c:v>6727716</c:v>
                </c:pt>
                <c:pt idx="593">
                  <c:v>6843420</c:v>
                </c:pt>
                <c:pt idx="594">
                  <c:v>8248820</c:v>
                </c:pt>
                <c:pt idx="595">
                  <c:v>12131076</c:v>
                </c:pt>
                <c:pt idx="596">
                  <c:v>6892874</c:v>
                </c:pt>
                <c:pt idx="597">
                  <c:v>8287015</c:v>
                </c:pt>
                <c:pt idx="598">
                  <c:v>8768525</c:v>
                </c:pt>
                <c:pt idx="599">
                  <c:v>8519183</c:v>
                </c:pt>
                <c:pt idx="600">
                  <c:v>18447439</c:v>
                </c:pt>
                <c:pt idx="601">
                  <c:v>8720074</c:v>
                </c:pt>
                <c:pt idx="602">
                  <c:v>11657128</c:v>
                </c:pt>
                <c:pt idx="603">
                  <c:v>9863933</c:v>
                </c:pt>
                <c:pt idx="604">
                  <c:v>11704141</c:v>
                </c:pt>
                <c:pt idx="605">
                  <c:v>10777250</c:v>
                </c:pt>
                <c:pt idx="606">
                  <c:v>6250520</c:v>
                </c:pt>
                <c:pt idx="607">
                  <c:v>9332335</c:v>
                </c:pt>
                <c:pt idx="608">
                  <c:v>11068104</c:v>
                </c:pt>
                <c:pt idx="609">
                  <c:v>15907801</c:v>
                </c:pt>
                <c:pt idx="610">
                  <c:v>10568569</c:v>
                </c:pt>
                <c:pt idx="611">
                  <c:v>10254512</c:v>
                </c:pt>
                <c:pt idx="612">
                  <c:v>14510185</c:v>
                </c:pt>
                <c:pt idx="613">
                  <c:v>21268107</c:v>
                </c:pt>
                <c:pt idx="614">
                  <c:v>10213958</c:v>
                </c:pt>
                <c:pt idx="615">
                  <c:v>20399071</c:v>
                </c:pt>
                <c:pt idx="616">
                  <c:v>24788438</c:v>
                </c:pt>
                <c:pt idx="617">
                  <c:v>19205943</c:v>
                </c:pt>
                <c:pt idx="618">
                  <c:v>15618984</c:v>
                </c:pt>
                <c:pt idx="619">
                  <c:v>10723183</c:v>
                </c:pt>
                <c:pt idx="620">
                  <c:v>12396209</c:v>
                </c:pt>
                <c:pt idx="621">
                  <c:v>30320818</c:v>
                </c:pt>
                <c:pt idx="622">
                  <c:v>42027557</c:v>
                </c:pt>
                <c:pt idx="623">
                  <c:v>34736561</c:v>
                </c:pt>
                <c:pt idx="624">
                  <c:v>26594317</c:v>
                </c:pt>
                <c:pt idx="625">
                  <c:v>24230358</c:v>
                </c:pt>
                <c:pt idx="626">
                  <c:v>32817489</c:v>
                </c:pt>
                <c:pt idx="627">
                  <c:v>49084903</c:v>
                </c:pt>
                <c:pt idx="628">
                  <c:v>46414421</c:v>
                </c:pt>
                <c:pt idx="629">
                  <c:v>43205552</c:v>
                </c:pt>
                <c:pt idx="630">
                  <c:v>28895534</c:v>
                </c:pt>
                <c:pt idx="631">
                  <c:v>33763538</c:v>
                </c:pt>
                <c:pt idx="632">
                  <c:v>20329701</c:v>
                </c:pt>
                <c:pt idx="633">
                  <c:v>18501092</c:v>
                </c:pt>
                <c:pt idx="634">
                  <c:v>15029785</c:v>
                </c:pt>
                <c:pt idx="635">
                  <c:v>19447557</c:v>
                </c:pt>
                <c:pt idx="636">
                  <c:v>24945214</c:v>
                </c:pt>
                <c:pt idx="637">
                  <c:v>24102511</c:v>
                </c:pt>
                <c:pt idx="638">
                  <c:v>22179579</c:v>
                </c:pt>
                <c:pt idx="639">
                  <c:v>20314739</c:v>
                </c:pt>
                <c:pt idx="640">
                  <c:v>31474073</c:v>
                </c:pt>
                <c:pt idx="641">
                  <c:v>21828649</c:v>
                </c:pt>
                <c:pt idx="642">
                  <c:v>17534414</c:v>
                </c:pt>
                <c:pt idx="643">
                  <c:v>18982184</c:v>
                </c:pt>
                <c:pt idx="644">
                  <c:v>31105388</c:v>
                </c:pt>
                <c:pt idx="645">
                  <c:v>30718673</c:v>
                </c:pt>
                <c:pt idx="646">
                  <c:v>37377596</c:v>
                </c:pt>
                <c:pt idx="647">
                  <c:v>25282194</c:v>
                </c:pt>
                <c:pt idx="648">
                  <c:v>20531441</c:v>
                </c:pt>
                <c:pt idx="649">
                  <c:v>20354205</c:v>
                </c:pt>
                <c:pt idx="650">
                  <c:v>15046015</c:v>
                </c:pt>
                <c:pt idx="651">
                  <c:v>17480880</c:v>
                </c:pt>
                <c:pt idx="652">
                  <c:v>12182011</c:v>
                </c:pt>
                <c:pt idx="653">
                  <c:v>15681112</c:v>
                </c:pt>
                <c:pt idx="654">
                  <c:v>15826863</c:v>
                </c:pt>
                <c:pt idx="655">
                  <c:v>16929118</c:v>
                </c:pt>
                <c:pt idx="656">
                  <c:v>22490247</c:v>
                </c:pt>
                <c:pt idx="657">
                  <c:v>18501089</c:v>
                </c:pt>
                <c:pt idx="658">
                  <c:v>20477874</c:v>
                </c:pt>
                <c:pt idx="659">
                  <c:v>9516153</c:v>
                </c:pt>
                <c:pt idx="660">
                  <c:v>19386616</c:v>
                </c:pt>
                <c:pt idx="661">
                  <c:v>15089902</c:v>
                </c:pt>
                <c:pt idx="662">
                  <c:v>19881663</c:v>
                </c:pt>
                <c:pt idx="663">
                  <c:v>17677820</c:v>
                </c:pt>
                <c:pt idx="664">
                  <c:v>11465387</c:v>
                </c:pt>
                <c:pt idx="665">
                  <c:v>18534387</c:v>
                </c:pt>
                <c:pt idx="666">
                  <c:v>23228182</c:v>
                </c:pt>
                <c:pt idx="667">
                  <c:v>15856974</c:v>
                </c:pt>
                <c:pt idx="668">
                  <c:v>21763747</c:v>
                </c:pt>
                <c:pt idx="669">
                  <c:v>21998893</c:v>
                </c:pt>
                <c:pt idx="670">
                  <c:v>19715710</c:v>
                </c:pt>
                <c:pt idx="671">
                  <c:v>25193986</c:v>
                </c:pt>
                <c:pt idx="672">
                  <c:v>167269703</c:v>
                </c:pt>
                <c:pt idx="673">
                  <c:v>26979150</c:v>
                </c:pt>
                <c:pt idx="674">
                  <c:v>16729658</c:v>
                </c:pt>
                <c:pt idx="675">
                  <c:v>27027625</c:v>
                </c:pt>
                <c:pt idx="676">
                  <c:v>12362686</c:v>
                </c:pt>
                <c:pt idx="677">
                  <c:v>20961292</c:v>
                </c:pt>
                <c:pt idx="678">
                  <c:v>13185427</c:v>
                </c:pt>
                <c:pt idx="679">
                  <c:v>11789178</c:v>
                </c:pt>
                <c:pt idx="680">
                  <c:v>12249290</c:v>
                </c:pt>
                <c:pt idx="681">
                  <c:v>9631192</c:v>
                </c:pt>
                <c:pt idx="682">
                  <c:v>16738628</c:v>
                </c:pt>
                <c:pt idx="683">
                  <c:v>11543739</c:v>
                </c:pt>
                <c:pt idx="684">
                  <c:v>10296769</c:v>
                </c:pt>
                <c:pt idx="685">
                  <c:v>11234269</c:v>
                </c:pt>
                <c:pt idx="686">
                  <c:v>8992199</c:v>
                </c:pt>
                <c:pt idx="687">
                  <c:v>17928017</c:v>
                </c:pt>
                <c:pt idx="688">
                  <c:v>25986544</c:v>
                </c:pt>
                <c:pt idx="689">
                  <c:v>20329735</c:v>
                </c:pt>
                <c:pt idx="690">
                  <c:v>19245043</c:v>
                </c:pt>
                <c:pt idx="691">
                  <c:v>14900689</c:v>
                </c:pt>
                <c:pt idx="692">
                  <c:v>10291790</c:v>
                </c:pt>
                <c:pt idx="693">
                  <c:v>6740399</c:v>
                </c:pt>
                <c:pt idx="694">
                  <c:v>9654464</c:v>
                </c:pt>
                <c:pt idx="695">
                  <c:v>9985427</c:v>
                </c:pt>
                <c:pt idx="696">
                  <c:v>11437197</c:v>
                </c:pt>
                <c:pt idx="697">
                  <c:v>18967776</c:v>
                </c:pt>
                <c:pt idx="698">
                  <c:v>13471335</c:v>
                </c:pt>
                <c:pt idx="699">
                  <c:v>9836404</c:v>
                </c:pt>
                <c:pt idx="700">
                  <c:v>12877076</c:v>
                </c:pt>
                <c:pt idx="701">
                  <c:v>15718939</c:v>
                </c:pt>
                <c:pt idx="702">
                  <c:v>18321245</c:v>
                </c:pt>
                <c:pt idx="703">
                  <c:v>14213043</c:v>
                </c:pt>
                <c:pt idx="704">
                  <c:v>11386725</c:v>
                </c:pt>
                <c:pt idx="705">
                  <c:v>19457711</c:v>
                </c:pt>
                <c:pt idx="706">
                  <c:v>17386225</c:v>
                </c:pt>
                <c:pt idx="707">
                  <c:v>11440711</c:v>
                </c:pt>
                <c:pt idx="708">
                  <c:v>14819310</c:v>
                </c:pt>
                <c:pt idx="709">
                  <c:v>16016020</c:v>
                </c:pt>
                <c:pt idx="710">
                  <c:v>10476974</c:v>
                </c:pt>
                <c:pt idx="711">
                  <c:v>13869798</c:v>
                </c:pt>
                <c:pt idx="712">
                  <c:v>15363180</c:v>
                </c:pt>
                <c:pt idx="713">
                  <c:v>22453560</c:v>
                </c:pt>
                <c:pt idx="714">
                  <c:v>13089704</c:v>
                </c:pt>
                <c:pt idx="715">
                  <c:v>17887077</c:v>
                </c:pt>
                <c:pt idx="716">
                  <c:v>27107798</c:v>
                </c:pt>
                <c:pt idx="717">
                  <c:v>19744465</c:v>
                </c:pt>
                <c:pt idx="718">
                  <c:v>21800806</c:v>
                </c:pt>
                <c:pt idx="719">
                  <c:v>11239540</c:v>
                </c:pt>
                <c:pt idx="720">
                  <c:v>12947939</c:v>
                </c:pt>
                <c:pt idx="721">
                  <c:v>22543994</c:v>
                </c:pt>
                <c:pt idx="722">
                  <c:v>26775793</c:v>
                </c:pt>
                <c:pt idx="723">
                  <c:v>30320107</c:v>
                </c:pt>
                <c:pt idx="724">
                  <c:v>20585005</c:v>
                </c:pt>
                <c:pt idx="725">
                  <c:v>17454865</c:v>
                </c:pt>
                <c:pt idx="726">
                  <c:v>19860883</c:v>
                </c:pt>
                <c:pt idx="727">
                  <c:v>15941616</c:v>
                </c:pt>
                <c:pt idx="728">
                  <c:v>15836816</c:v>
                </c:pt>
                <c:pt idx="729">
                  <c:v>23484062</c:v>
                </c:pt>
                <c:pt idx="730">
                  <c:v>20957645</c:v>
                </c:pt>
                <c:pt idx="731">
                  <c:v>30386167</c:v>
                </c:pt>
                <c:pt idx="732">
                  <c:v>33185247</c:v>
                </c:pt>
                <c:pt idx="733">
                  <c:v>158836432</c:v>
                </c:pt>
                <c:pt idx="734">
                  <c:v>19095509</c:v>
                </c:pt>
                <c:pt idx="735">
                  <c:v>12899625</c:v>
                </c:pt>
                <c:pt idx="736">
                  <c:v>18499649</c:v>
                </c:pt>
                <c:pt idx="737">
                  <c:v>14739692</c:v>
                </c:pt>
                <c:pt idx="738">
                  <c:v>16900310</c:v>
                </c:pt>
                <c:pt idx="739">
                  <c:v>14162300</c:v>
                </c:pt>
                <c:pt idx="740">
                  <c:v>17955851</c:v>
                </c:pt>
                <c:pt idx="741">
                  <c:v>15692585.789999999</c:v>
                </c:pt>
                <c:pt idx="742">
                  <c:v>25720610.269000001</c:v>
                </c:pt>
                <c:pt idx="743">
                  <c:v>31264733.594999999</c:v>
                </c:pt>
                <c:pt idx="744">
                  <c:v>32410066.147999998</c:v>
                </c:pt>
                <c:pt idx="745">
                  <c:v>36296683.619999997</c:v>
                </c:pt>
                <c:pt idx="746">
                  <c:v>31573563.103</c:v>
                </c:pt>
                <c:pt idx="747">
                  <c:v>32331673.870000001</c:v>
                </c:pt>
                <c:pt idx="748">
                  <c:v>28247132.184999999</c:v>
                </c:pt>
                <c:pt idx="749">
                  <c:v>27055897.335999999</c:v>
                </c:pt>
                <c:pt idx="750">
                  <c:v>25442702.756000001</c:v>
                </c:pt>
                <c:pt idx="751">
                  <c:v>22425509.568</c:v>
                </c:pt>
                <c:pt idx="752">
                  <c:v>31171282.021000002</c:v>
                </c:pt>
                <c:pt idx="753">
                  <c:v>25214207.002</c:v>
                </c:pt>
                <c:pt idx="754">
                  <c:v>18209462.044</c:v>
                </c:pt>
                <c:pt idx="755">
                  <c:v>16541671.446</c:v>
                </c:pt>
                <c:pt idx="756">
                  <c:v>30237499.77</c:v>
                </c:pt>
                <c:pt idx="757">
                  <c:v>23802471.184</c:v>
                </c:pt>
                <c:pt idx="758">
                  <c:v>38353742.903999999</c:v>
                </c:pt>
                <c:pt idx="759">
                  <c:v>36913819.384999998</c:v>
                </c:pt>
                <c:pt idx="760">
                  <c:v>30428945.489</c:v>
                </c:pt>
                <c:pt idx="761">
                  <c:v>27993696.434</c:v>
                </c:pt>
                <c:pt idx="762">
                  <c:v>23114344.805</c:v>
                </c:pt>
                <c:pt idx="763">
                  <c:v>25648434.785999998</c:v>
                </c:pt>
                <c:pt idx="764">
                  <c:v>20016772.022</c:v>
                </c:pt>
                <c:pt idx="765">
                  <c:v>26704941.938999999</c:v>
                </c:pt>
                <c:pt idx="766">
                  <c:v>33298203.298</c:v>
                </c:pt>
                <c:pt idx="767">
                  <c:v>37928314.147</c:v>
                </c:pt>
                <c:pt idx="768">
                  <c:v>17112182.385000002</c:v>
                </c:pt>
                <c:pt idx="769">
                  <c:v>21304383.416999999</c:v>
                </c:pt>
                <c:pt idx="770">
                  <c:v>23680821.241</c:v>
                </c:pt>
                <c:pt idx="771">
                  <c:v>27476143.684</c:v>
                </c:pt>
                <c:pt idx="772">
                  <c:v>44350855.314999998</c:v>
                </c:pt>
                <c:pt idx="773">
                  <c:v>16751073.543</c:v>
                </c:pt>
                <c:pt idx="774">
                  <c:v>18144212.662</c:v>
                </c:pt>
                <c:pt idx="775">
                  <c:v>22662370.546999998</c:v>
                </c:pt>
                <c:pt idx="776">
                  <c:v>31172649.522999998</c:v>
                </c:pt>
                <c:pt idx="777">
                  <c:v>25432378.829999998</c:v>
                </c:pt>
                <c:pt idx="778">
                  <c:v>25975668.289000001</c:v>
                </c:pt>
                <c:pt idx="779">
                  <c:v>20799453.379000001</c:v>
                </c:pt>
                <c:pt idx="780">
                  <c:v>19847269.914999999</c:v>
                </c:pt>
                <c:pt idx="781">
                  <c:v>22348096.098999999</c:v>
                </c:pt>
                <c:pt idx="782">
                  <c:v>20936193.967999998</c:v>
                </c:pt>
                <c:pt idx="783">
                  <c:v>29242273.339000002</c:v>
                </c:pt>
                <c:pt idx="784">
                  <c:v>25819070.002</c:v>
                </c:pt>
                <c:pt idx="785">
                  <c:v>27775973.899999999</c:v>
                </c:pt>
                <c:pt idx="786">
                  <c:v>29067033.245999999</c:v>
                </c:pt>
                <c:pt idx="787">
                  <c:v>23429671.348999999</c:v>
                </c:pt>
                <c:pt idx="788">
                  <c:v>23720957.686999999</c:v>
                </c:pt>
                <c:pt idx="789">
                  <c:v>195456421.22999999</c:v>
                </c:pt>
                <c:pt idx="790">
                  <c:v>32109601.655000001</c:v>
                </c:pt>
                <c:pt idx="791">
                  <c:v>39563793.501000002</c:v>
                </c:pt>
                <c:pt idx="792">
                  <c:v>48676169.564999998</c:v>
                </c:pt>
                <c:pt idx="793">
                  <c:v>33379313.568</c:v>
                </c:pt>
                <c:pt idx="794">
                  <c:v>44528251.038000003</c:v>
                </c:pt>
                <c:pt idx="795">
                  <c:v>40183393.897</c:v>
                </c:pt>
                <c:pt idx="796">
                  <c:v>35947545.719999999</c:v>
                </c:pt>
                <c:pt idx="797">
                  <c:v>28789220.307999998</c:v>
                </c:pt>
                <c:pt idx="798">
                  <c:v>27280428.784000002</c:v>
                </c:pt>
                <c:pt idx="799">
                  <c:v>31683558.169</c:v>
                </c:pt>
                <c:pt idx="800">
                  <c:v>37368370.945</c:v>
                </c:pt>
                <c:pt idx="801">
                  <c:v>42311867.814999998</c:v>
                </c:pt>
                <c:pt idx="802">
                  <c:v>49543114.236000001</c:v>
                </c:pt>
                <c:pt idx="803">
                  <c:v>46057398.723999999</c:v>
                </c:pt>
                <c:pt idx="804">
                  <c:v>42781287.542000003</c:v>
                </c:pt>
                <c:pt idx="805">
                  <c:v>50034257.923</c:v>
                </c:pt>
                <c:pt idx="806">
                  <c:v>39349076.509000003</c:v>
                </c:pt>
                <c:pt idx="807">
                  <c:v>38533282.854999997</c:v>
                </c:pt>
                <c:pt idx="808">
                  <c:v>30226299.530000001</c:v>
                </c:pt>
                <c:pt idx="809">
                  <c:v>29074682.192000002</c:v>
                </c:pt>
                <c:pt idx="810">
                  <c:v>34002787.284000002</c:v>
                </c:pt>
                <c:pt idx="811">
                  <c:v>39703254.490999997</c:v>
                </c:pt>
                <c:pt idx="812">
                  <c:v>42475011.409999996</c:v>
                </c:pt>
                <c:pt idx="813">
                  <c:v>42624677.838</c:v>
                </c:pt>
                <c:pt idx="814">
                  <c:v>28692253.274999999</c:v>
                </c:pt>
                <c:pt idx="815">
                  <c:v>34718740.365000002</c:v>
                </c:pt>
                <c:pt idx="816">
                  <c:v>27105189.111000001</c:v>
                </c:pt>
                <c:pt idx="817">
                  <c:v>18465955.329</c:v>
                </c:pt>
                <c:pt idx="818">
                  <c:v>14788743.233999999</c:v>
                </c:pt>
                <c:pt idx="819">
                  <c:v>14961619.822000001</c:v>
                </c:pt>
                <c:pt idx="820">
                  <c:v>18091263.476</c:v>
                </c:pt>
                <c:pt idx="821">
                  <c:v>19130757.550999999</c:v>
                </c:pt>
                <c:pt idx="822">
                  <c:v>17222112.713</c:v>
                </c:pt>
                <c:pt idx="823">
                  <c:v>21314528.839000002</c:v>
                </c:pt>
                <c:pt idx="824">
                  <c:v>18982112.796</c:v>
                </c:pt>
                <c:pt idx="825">
                  <c:v>13582114.017999999</c:v>
                </c:pt>
                <c:pt idx="826">
                  <c:v>47168261.230999999</c:v>
                </c:pt>
                <c:pt idx="827">
                  <c:v>33733936.873999998</c:v>
                </c:pt>
                <c:pt idx="828">
                  <c:v>31016127.772999998</c:v>
                </c:pt>
                <c:pt idx="829">
                  <c:v>34064510.542000003</c:v>
                </c:pt>
                <c:pt idx="830">
                  <c:v>33293526.870000001</c:v>
                </c:pt>
                <c:pt idx="831">
                  <c:v>32052696.91</c:v>
                </c:pt>
                <c:pt idx="832">
                  <c:v>29929539.315000001</c:v>
                </c:pt>
                <c:pt idx="833">
                  <c:v>47358866.777999997</c:v>
                </c:pt>
                <c:pt idx="834">
                  <c:v>19344715.105999999</c:v>
                </c:pt>
                <c:pt idx="835">
                  <c:v>22180136.015000001</c:v>
                </c:pt>
                <c:pt idx="836">
                  <c:v>28388794.335000001</c:v>
                </c:pt>
                <c:pt idx="837">
                  <c:v>25089323.585999999</c:v>
                </c:pt>
                <c:pt idx="838">
                  <c:v>24699878.201000001</c:v>
                </c:pt>
                <c:pt idx="839">
                  <c:v>18838586.862</c:v>
                </c:pt>
                <c:pt idx="840">
                  <c:v>22537592.318999998</c:v>
                </c:pt>
                <c:pt idx="841">
                  <c:v>34625573.794</c:v>
                </c:pt>
                <c:pt idx="842">
                  <c:v>30701576.057999998</c:v>
                </c:pt>
                <c:pt idx="843">
                  <c:v>30944347.912999999</c:v>
                </c:pt>
                <c:pt idx="844">
                  <c:v>22025421.261</c:v>
                </c:pt>
                <c:pt idx="845">
                  <c:v>19929478.162</c:v>
                </c:pt>
                <c:pt idx="846">
                  <c:v>44101049.538999997</c:v>
                </c:pt>
                <c:pt idx="847">
                  <c:v>68563366.216000006</c:v>
                </c:pt>
                <c:pt idx="848">
                  <c:v>45086618.403999999</c:v>
                </c:pt>
                <c:pt idx="849">
                  <c:v>35023290.005999997</c:v>
                </c:pt>
                <c:pt idx="850">
                  <c:v>41219880.273999996</c:v>
                </c:pt>
                <c:pt idx="851">
                  <c:v>22122272.495999999</c:v>
                </c:pt>
                <c:pt idx="852">
                  <c:v>29311254.377</c:v>
                </c:pt>
                <c:pt idx="853">
                  <c:v>29565335.910999998</c:v>
                </c:pt>
                <c:pt idx="854">
                  <c:v>28779079.355999999</c:v>
                </c:pt>
                <c:pt idx="855">
                  <c:v>49362399.913999997</c:v>
                </c:pt>
                <c:pt idx="856">
                  <c:v>28888807.739</c:v>
                </c:pt>
                <c:pt idx="857">
                  <c:v>47653296.710000001</c:v>
                </c:pt>
                <c:pt idx="858">
                  <c:v>40649522.254000001</c:v>
                </c:pt>
                <c:pt idx="859">
                  <c:v>48754778.115999997</c:v>
                </c:pt>
                <c:pt idx="860">
                  <c:v>35022758.631999999</c:v>
                </c:pt>
                <c:pt idx="861">
                  <c:v>24103728.640000001</c:v>
                </c:pt>
                <c:pt idx="862">
                  <c:v>35778792.005000003</c:v>
                </c:pt>
                <c:pt idx="863">
                  <c:v>44395418.975000001</c:v>
                </c:pt>
                <c:pt idx="864">
                  <c:v>48674125.118000001</c:v>
                </c:pt>
                <c:pt idx="865">
                  <c:v>59087584.501000002</c:v>
                </c:pt>
                <c:pt idx="866">
                  <c:v>46140171.225000001</c:v>
                </c:pt>
                <c:pt idx="867">
                  <c:v>75640308.333000004</c:v>
                </c:pt>
                <c:pt idx="868">
                  <c:v>66492133.552000001</c:v>
                </c:pt>
                <c:pt idx="869">
                  <c:v>70343924.524000004</c:v>
                </c:pt>
                <c:pt idx="870">
                  <c:v>56808552.324000001</c:v>
                </c:pt>
                <c:pt idx="871">
                  <c:v>38640828.817000002</c:v>
                </c:pt>
                <c:pt idx="872">
                  <c:v>44277876.046999998</c:v>
                </c:pt>
                <c:pt idx="873">
                  <c:v>44032369.586000003</c:v>
                </c:pt>
                <c:pt idx="874">
                  <c:v>34351634.630999997</c:v>
                </c:pt>
                <c:pt idx="875">
                  <c:v>27691878.144000001</c:v>
                </c:pt>
                <c:pt idx="876">
                  <c:v>30035091.771000002</c:v>
                </c:pt>
                <c:pt idx="877">
                  <c:v>23305019.377</c:v>
                </c:pt>
                <c:pt idx="878">
                  <c:v>21267591.682999998</c:v>
                </c:pt>
                <c:pt idx="879">
                  <c:v>22689217.528000001</c:v>
                </c:pt>
                <c:pt idx="880">
                  <c:v>31914935.631000001</c:v>
                </c:pt>
                <c:pt idx="881">
                  <c:v>41173024.125</c:v>
                </c:pt>
                <c:pt idx="882">
                  <c:v>37353344.420000002</c:v>
                </c:pt>
                <c:pt idx="883">
                  <c:v>38548788.134000003</c:v>
                </c:pt>
                <c:pt idx="884">
                  <c:v>40260591.402999997</c:v>
                </c:pt>
                <c:pt idx="885">
                  <c:v>37086476.527000003</c:v>
                </c:pt>
                <c:pt idx="886">
                  <c:v>26163818.475000001</c:v>
                </c:pt>
                <c:pt idx="887">
                  <c:v>33019333.84</c:v>
                </c:pt>
                <c:pt idx="888">
                  <c:v>21751581.537</c:v>
                </c:pt>
                <c:pt idx="889">
                  <c:v>25724055.515000001</c:v>
                </c:pt>
                <c:pt idx="890">
                  <c:v>25955811.088</c:v>
                </c:pt>
                <c:pt idx="891">
                  <c:v>24357837.340999998</c:v>
                </c:pt>
                <c:pt idx="892">
                  <c:v>33055901.403000001</c:v>
                </c:pt>
                <c:pt idx="893">
                  <c:v>35808889.816</c:v>
                </c:pt>
                <c:pt idx="894">
                  <c:v>29631373.160999998</c:v>
                </c:pt>
                <c:pt idx="895">
                  <c:v>21781641.737</c:v>
                </c:pt>
                <c:pt idx="896">
                  <c:v>21841352.015999999</c:v>
                </c:pt>
                <c:pt idx="897">
                  <c:v>22712173.508000001</c:v>
                </c:pt>
                <c:pt idx="898">
                  <c:v>28681890.813000001</c:v>
                </c:pt>
                <c:pt idx="899">
                  <c:v>29677543.649</c:v>
                </c:pt>
                <c:pt idx="900">
                  <c:v>30761790.627999999</c:v>
                </c:pt>
                <c:pt idx="901">
                  <c:v>21838221.022</c:v>
                </c:pt>
                <c:pt idx="902">
                  <c:v>20383329.511</c:v>
                </c:pt>
                <c:pt idx="903">
                  <c:v>21266826.068</c:v>
                </c:pt>
                <c:pt idx="904">
                  <c:v>18710086.300999999</c:v>
                </c:pt>
                <c:pt idx="905">
                  <c:v>18591486.579999998</c:v>
                </c:pt>
                <c:pt idx="906">
                  <c:v>19662429.118999999</c:v>
                </c:pt>
                <c:pt idx="907">
                  <c:v>22842757.679000001</c:v>
                </c:pt>
                <c:pt idx="908">
                  <c:v>19777153.258000001</c:v>
                </c:pt>
                <c:pt idx="909">
                  <c:v>39336086.439000003</c:v>
                </c:pt>
                <c:pt idx="910">
                  <c:v>22489530.493000001</c:v>
                </c:pt>
                <c:pt idx="911">
                  <c:v>40893179.142999999</c:v>
                </c:pt>
                <c:pt idx="912">
                  <c:v>31468943.754000001</c:v>
                </c:pt>
                <c:pt idx="913">
                  <c:v>33401083.517000001</c:v>
                </c:pt>
                <c:pt idx="914">
                  <c:v>42975363.963</c:v>
                </c:pt>
                <c:pt idx="915">
                  <c:v>32886744.504999999</c:v>
                </c:pt>
                <c:pt idx="916">
                  <c:v>62386419.861000001</c:v>
                </c:pt>
                <c:pt idx="917">
                  <c:v>89145588.331</c:v>
                </c:pt>
                <c:pt idx="918">
                  <c:v>53425189.295999996</c:v>
                </c:pt>
                <c:pt idx="919">
                  <c:v>62774096.920999996</c:v>
                </c:pt>
                <c:pt idx="920">
                  <c:v>32206542.164000001</c:v>
                </c:pt>
                <c:pt idx="921">
                  <c:v>26103153.022</c:v>
                </c:pt>
                <c:pt idx="922">
                  <c:v>25688152.035</c:v>
                </c:pt>
                <c:pt idx="923">
                  <c:v>14751581.767999999</c:v>
                </c:pt>
                <c:pt idx="924">
                  <c:v>19101673.796999998</c:v>
                </c:pt>
                <c:pt idx="925">
                  <c:v>12855882.881999999</c:v>
                </c:pt>
                <c:pt idx="926">
                  <c:v>12781137.525</c:v>
                </c:pt>
                <c:pt idx="927">
                  <c:v>15749607.947000001</c:v>
                </c:pt>
                <c:pt idx="928">
                  <c:v>11613160.232999999</c:v>
                </c:pt>
                <c:pt idx="929">
                  <c:v>29168500.329999998</c:v>
                </c:pt>
                <c:pt idx="930">
                  <c:v>28189732.931000002</c:v>
                </c:pt>
                <c:pt idx="931">
                  <c:v>19621768.188999999</c:v>
                </c:pt>
                <c:pt idx="932">
                  <c:v>29176542.351</c:v>
                </c:pt>
                <c:pt idx="933">
                  <c:v>13174034.848999999</c:v>
                </c:pt>
                <c:pt idx="934">
                  <c:v>20486396.112</c:v>
                </c:pt>
                <c:pt idx="935">
                  <c:v>16874696.942000002</c:v>
                </c:pt>
                <c:pt idx="936">
                  <c:v>32253033.919</c:v>
                </c:pt>
                <c:pt idx="937">
                  <c:v>16345307.744999999</c:v>
                </c:pt>
                <c:pt idx="938">
                  <c:v>19230781.274999999</c:v>
                </c:pt>
                <c:pt idx="939">
                  <c:v>22744988.324999999</c:v>
                </c:pt>
                <c:pt idx="940">
                  <c:v>28927851.353999998</c:v>
                </c:pt>
                <c:pt idx="941">
                  <c:v>28613392.425999999</c:v>
                </c:pt>
                <c:pt idx="942">
                  <c:v>18830538.368999999</c:v>
                </c:pt>
                <c:pt idx="943">
                  <c:v>24366154.559</c:v>
                </c:pt>
                <c:pt idx="944">
                  <c:v>19534333.776000001</c:v>
                </c:pt>
                <c:pt idx="945">
                  <c:v>22517661.831</c:v>
                </c:pt>
                <c:pt idx="946">
                  <c:v>31150176.146000002</c:v>
                </c:pt>
                <c:pt idx="947">
                  <c:v>29537577.747000001</c:v>
                </c:pt>
                <c:pt idx="948">
                  <c:v>12233688.022</c:v>
                </c:pt>
                <c:pt idx="949">
                  <c:v>19436045.592</c:v>
                </c:pt>
                <c:pt idx="950">
                  <c:v>20976731.973000001</c:v>
                </c:pt>
                <c:pt idx="951">
                  <c:v>12388514.514</c:v>
                </c:pt>
                <c:pt idx="952">
                  <c:v>13587113.642000001</c:v>
                </c:pt>
                <c:pt idx="953">
                  <c:v>41584067.480999999</c:v>
                </c:pt>
                <c:pt idx="954">
                  <c:v>24504699.951000001</c:v>
                </c:pt>
                <c:pt idx="955">
                  <c:v>21913540.949000001</c:v>
                </c:pt>
                <c:pt idx="956">
                  <c:v>17602363.451000001</c:v>
                </c:pt>
                <c:pt idx="957">
                  <c:v>15212777.994999999</c:v>
                </c:pt>
                <c:pt idx="958">
                  <c:v>16452060.569</c:v>
                </c:pt>
                <c:pt idx="959">
                  <c:v>24416456.309999999</c:v>
                </c:pt>
                <c:pt idx="960">
                  <c:v>35376790.086000003</c:v>
                </c:pt>
                <c:pt idx="961">
                  <c:v>25478262.225000001</c:v>
                </c:pt>
                <c:pt idx="962">
                  <c:v>26567703.616</c:v>
                </c:pt>
                <c:pt idx="963">
                  <c:v>17004059.09</c:v>
                </c:pt>
                <c:pt idx="964">
                  <c:v>39663480.571000002</c:v>
                </c:pt>
                <c:pt idx="965">
                  <c:v>64705226.045000002</c:v>
                </c:pt>
                <c:pt idx="966">
                  <c:v>26990012.522</c:v>
                </c:pt>
                <c:pt idx="967">
                  <c:v>38724335.177000001</c:v>
                </c:pt>
                <c:pt idx="968">
                  <c:v>48052122.454999998</c:v>
                </c:pt>
                <c:pt idx="969">
                  <c:v>58286978.715999998</c:v>
                </c:pt>
                <c:pt idx="970">
                  <c:v>34818494.549999997</c:v>
                </c:pt>
                <c:pt idx="971">
                  <c:v>30432817.469000001</c:v>
                </c:pt>
                <c:pt idx="972">
                  <c:v>32465791.594000001</c:v>
                </c:pt>
                <c:pt idx="973">
                  <c:v>35761507.713</c:v>
                </c:pt>
                <c:pt idx="974">
                  <c:v>33494383.901000001</c:v>
                </c:pt>
                <c:pt idx="975">
                  <c:v>32136711.171</c:v>
                </c:pt>
                <c:pt idx="976">
                  <c:v>26259147.589000002</c:v>
                </c:pt>
                <c:pt idx="977">
                  <c:v>40886705.241999999</c:v>
                </c:pt>
                <c:pt idx="978">
                  <c:v>49689467.126999997</c:v>
                </c:pt>
                <c:pt idx="979">
                  <c:v>39842354.284000002</c:v>
                </c:pt>
                <c:pt idx="980">
                  <c:v>36941555.995999999</c:v>
                </c:pt>
                <c:pt idx="981">
                  <c:v>23714666.392000001</c:v>
                </c:pt>
                <c:pt idx="982">
                  <c:v>57065381.605999999</c:v>
                </c:pt>
                <c:pt idx="983">
                  <c:v>52844394.376000002</c:v>
                </c:pt>
                <c:pt idx="984">
                  <c:v>50611586.167999998</c:v>
                </c:pt>
                <c:pt idx="985">
                  <c:v>33475702.408</c:v>
                </c:pt>
                <c:pt idx="986">
                  <c:v>26706879.125</c:v>
                </c:pt>
                <c:pt idx="987">
                  <c:v>19596010.914000001</c:v>
                </c:pt>
                <c:pt idx="988">
                  <c:v>20138921.530999999</c:v>
                </c:pt>
                <c:pt idx="989">
                  <c:v>36154609.424000002</c:v>
                </c:pt>
                <c:pt idx="990">
                  <c:v>34040799.042999998</c:v>
                </c:pt>
                <c:pt idx="991">
                  <c:v>71442079.863999993</c:v>
                </c:pt>
                <c:pt idx="992">
                  <c:v>46887922.502999999</c:v>
                </c:pt>
                <c:pt idx="993">
                  <c:v>46497971.677000001</c:v>
                </c:pt>
                <c:pt idx="994">
                  <c:v>55423105.75</c:v>
                </c:pt>
                <c:pt idx="995">
                  <c:v>68873455.419</c:v>
                </c:pt>
                <c:pt idx="996">
                  <c:v>65341036.236000001</c:v>
                </c:pt>
                <c:pt idx="997">
                  <c:v>53687179.446999997</c:v>
                </c:pt>
                <c:pt idx="998">
                  <c:v>35163506.142999999</c:v>
                </c:pt>
                <c:pt idx="999">
                  <c:v>43363904.604000002</c:v>
                </c:pt>
                <c:pt idx="1000">
                  <c:v>42372618.734999999</c:v>
                </c:pt>
                <c:pt idx="1001">
                  <c:v>44733281.498000003</c:v>
                </c:pt>
                <c:pt idx="1002">
                  <c:v>34534559.178999998</c:v>
                </c:pt>
                <c:pt idx="1003">
                  <c:v>41531897.932999998</c:v>
                </c:pt>
                <c:pt idx="1004">
                  <c:v>34067814.475000001</c:v>
                </c:pt>
                <c:pt idx="1005">
                  <c:v>45676757.825000003</c:v>
                </c:pt>
                <c:pt idx="1006">
                  <c:v>43292509.818999998</c:v>
                </c:pt>
                <c:pt idx="1007">
                  <c:v>58233122.398000002</c:v>
                </c:pt>
                <c:pt idx="1008">
                  <c:v>38326013.921999998</c:v>
                </c:pt>
                <c:pt idx="1009">
                  <c:v>30371008.874000002</c:v>
                </c:pt>
                <c:pt idx="1010">
                  <c:v>26986088.195999999</c:v>
                </c:pt>
                <c:pt idx="1011">
                  <c:v>34379179.787</c:v>
                </c:pt>
                <c:pt idx="1012">
                  <c:v>37277157.612999998</c:v>
                </c:pt>
                <c:pt idx="1013">
                  <c:v>31738437.368999999</c:v>
                </c:pt>
                <c:pt idx="1014">
                  <c:v>17637949.774999999</c:v>
                </c:pt>
                <c:pt idx="1015">
                  <c:v>30757403.738000002</c:v>
                </c:pt>
                <c:pt idx="1016">
                  <c:v>26765900.166999999</c:v>
                </c:pt>
                <c:pt idx="1017">
                  <c:v>25878258.287999999</c:v>
                </c:pt>
                <c:pt idx="1018">
                  <c:v>37043382.092</c:v>
                </c:pt>
                <c:pt idx="1019">
                  <c:v>27809768.131000001</c:v>
                </c:pt>
                <c:pt idx="1020">
                  <c:v>24787585.879000001</c:v>
                </c:pt>
                <c:pt idx="1021">
                  <c:v>33397713.609999999</c:v>
                </c:pt>
                <c:pt idx="1022">
                  <c:v>41715775.545999996</c:v>
                </c:pt>
                <c:pt idx="1023">
                  <c:v>31615280.070999999</c:v>
                </c:pt>
                <c:pt idx="1024">
                  <c:v>18653013.379999999</c:v>
                </c:pt>
                <c:pt idx="1025">
                  <c:v>45424933.321999997</c:v>
                </c:pt>
                <c:pt idx="1026">
                  <c:v>10230846.393999999</c:v>
                </c:pt>
                <c:pt idx="1027">
                  <c:v>86922929.539000005</c:v>
                </c:pt>
                <c:pt idx="1028">
                  <c:v>52115207.181999996</c:v>
                </c:pt>
                <c:pt idx="1029">
                  <c:v>42404023.549000002</c:v>
                </c:pt>
                <c:pt idx="1030">
                  <c:v>36946088.086999997</c:v>
                </c:pt>
                <c:pt idx="1031">
                  <c:v>49333872.741999999</c:v>
                </c:pt>
                <c:pt idx="1032">
                  <c:v>11662095.491</c:v>
                </c:pt>
                <c:pt idx="1033">
                  <c:v>83632783.351999998</c:v>
                </c:pt>
                <c:pt idx="1034">
                  <c:v>51792334.050999999</c:v>
                </c:pt>
                <c:pt idx="1035">
                  <c:v>38464982.105999999</c:v>
                </c:pt>
                <c:pt idx="1036">
                  <c:v>41635314.696999997</c:v>
                </c:pt>
                <c:pt idx="1037">
                  <c:v>49756253.906999998</c:v>
                </c:pt>
                <c:pt idx="1038">
                  <c:v>48869394.207999997</c:v>
                </c:pt>
                <c:pt idx="1039">
                  <c:v>93130666.628999993</c:v>
                </c:pt>
                <c:pt idx="1040">
                  <c:v>51003302.762999997</c:v>
                </c:pt>
                <c:pt idx="1041">
                  <c:v>64016296.803000003</c:v>
                </c:pt>
                <c:pt idx="1042">
                  <c:v>55916875.921999998</c:v>
                </c:pt>
                <c:pt idx="1043">
                  <c:v>33317145.982000001</c:v>
                </c:pt>
                <c:pt idx="1044">
                  <c:v>25113042.182999998</c:v>
                </c:pt>
                <c:pt idx="1045">
                  <c:v>28701669.793000001</c:v>
                </c:pt>
                <c:pt idx="1046">
                  <c:v>31850212.886999998</c:v>
                </c:pt>
                <c:pt idx="1047">
                  <c:v>20329293.875999998</c:v>
                </c:pt>
                <c:pt idx="1048">
                  <c:v>30602268.434999999</c:v>
                </c:pt>
                <c:pt idx="1049">
                  <c:v>20177191.065000001</c:v>
                </c:pt>
                <c:pt idx="1050">
                  <c:v>28543028.895</c:v>
                </c:pt>
                <c:pt idx="1051">
                  <c:v>42177128.899999999</c:v>
                </c:pt>
                <c:pt idx="1052">
                  <c:v>35590033.883000001</c:v>
                </c:pt>
                <c:pt idx="1053">
                  <c:v>62878048.82</c:v>
                </c:pt>
                <c:pt idx="1054">
                  <c:v>23014574.530000001</c:v>
                </c:pt>
                <c:pt idx="1055">
                  <c:v>45143918.903999999</c:v>
                </c:pt>
                <c:pt idx="1056">
                  <c:v>55367398.417000003</c:v>
                </c:pt>
                <c:pt idx="1057">
                  <c:v>37151855.127999999</c:v>
                </c:pt>
                <c:pt idx="1058">
                  <c:v>29277173.721999999</c:v>
                </c:pt>
                <c:pt idx="1059">
                  <c:v>20136315.298</c:v>
                </c:pt>
                <c:pt idx="1060">
                  <c:v>26605440.239999998</c:v>
                </c:pt>
                <c:pt idx="1061">
                  <c:v>36071411.848999999</c:v>
                </c:pt>
                <c:pt idx="1062">
                  <c:v>27901145.585000001</c:v>
                </c:pt>
                <c:pt idx="1063">
                  <c:v>30335341.995999999</c:v>
                </c:pt>
                <c:pt idx="1064">
                  <c:v>24320492.454999998</c:v>
                </c:pt>
                <c:pt idx="1065">
                  <c:v>36284287.652999997</c:v>
                </c:pt>
                <c:pt idx="1066">
                  <c:v>39204411.526000001</c:v>
                </c:pt>
                <c:pt idx="1067">
                  <c:v>33004208.116999999</c:v>
                </c:pt>
                <c:pt idx="1068">
                  <c:v>43251499.064000003</c:v>
                </c:pt>
                <c:pt idx="1069">
                  <c:v>30251098.18</c:v>
                </c:pt>
                <c:pt idx="1070">
                  <c:v>24946230.625</c:v>
                </c:pt>
                <c:pt idx="1071">
                  <c:v>24651850.256000001</c:v>
                </c:pt>
                <c:pt idx="1072">
                  <c:v>27538939.510000002</c:v>
                </c:pt>
                <c:pt idx="1073">
                  <c:v>24657380.395</c:v>
                </c:pt>
                <c:pt idx="1074">
                  <c:v>11305297.191</c:v>
                </c:pt>
                <c:pt idx="1075">
                  <c:v>18783075.868999999</c:v>
                </c:pt>
                <c:pt idx="1076">
                  <c:v>16598115.49</c:v>
                </c:pt>
                <c:pt idx="1077">
                  <c:v>24944700.870999999</c:v>
                </c:pt>
                <c:pt idx="1078">
                  <c:v>15135961.162</c:v>
                </c:pt>
                <c:pt idx="1079">
                  <c:v>17689366.993999999</c:v>
                </c:pt>
                <c:pt idx="1080">
                  <c:v>23952349.094999999</c:v>
                </c:pt>
                <c:pt idx="1081">
                  <c:v>39972019.185999997</c:v>
                </c:pt>
                <c:pt idx="1082">
                  <c:v>19544906.559</c:v>
                </c:pt>
                <c:pt idx="1083">
                  <c:v>16227252.506999999</c:v>
                </c:pt>
                <c:pt idx="1084">
                  <c:v>46596150.968000002</c:v>
                </c:pt>
                <c:pt idx="1085">
                  <c:v>38385818.787</c:v>
                </c:pt>
                <c:pt idx="1086">
                  <c:v>19804030.921999998</c:v>
                </c:pt>
                <c:pt idx="1087">
                  <c:v>24125647.265000001</c:v>
                </c:pt>
                <c:pt idx="1088">
                  <c:v>22830508.627</c:v>
                </c:pt>
                <c:pt idx="1089">
                  <c:v>23523926.460999999</c:v>
                </c:pt>
                <c:pt idx="1090">
                  <c:v>24273908.942000002</c:v>
                </c:pt>
                <c:pt idx="1091">
                  <c:v>43754801.890000001</c:v>
                </c:pt>
                <c:pt idx="1092">
                  <c:v>42151380.383000001</c:v>
                </c:pt>
                <c:pt idx="1093">
                  <c:v>49551457.829999998</c:v>
                </c:pt>
                <c:pt idx="1094">
                  <c:v>47997324.762000002</c:v>
                </c:pt>
                <c:pt idx="1095">
                  <c:v>43519695.193000004</c:v>
                </c:pt>
                <c:pt idx="1096">
                  <c:v>27093139.067000002</c:v>
                </c:pt>
                <c:pt idx="1097">
                  <c:v>32962230.853</c:v>
                </c:pt>
                <c:pt idx="1098">
                  <c:v>18648950.443999998</c:v>
                </c:pt>
                <c:pt idx="1099">
                  <c:v>33504535.142000001</c:v>
                </c:pt>
                <c:pt idx="1100">
                  <c:v>16580517.5</c:v>
                </c:pt>
                <c:pt idx="1101">
                  <c:v>21362393.057</c:v>
                </c:pt>
                <c:pt idx="1102">
                  <c:v>43440588.967</c:v>
                </c:pt>
                <c:pt idx="1103">
                  <c:v>51769225.707999997</c:v>
                </c:pt>
                <c:pt idx="1104">
                  <c:v>28081967.708999999</c:v>
                </c:pt>
                <c:pt idx="1105">
                  <c:v>21156809.328000002</c:v>
                </c:pt>
                <c:pt idx="1106">
                  <c:v>14996110.358999999</c:v>
                </c:pt>
                <c:pt idx="1107">
                  <c:v>18084491.379999999</c:v>
                </c:pt>
                <c:pt idx="1108">
                  <c:v>20566544.138999999</c:v>
                </c:pt>
                <c:pt idx="1109">
                  <c:v>17181023.489999998</c:v>
                </c:pt>
                <c:pt idx="1110">
                  <c:v>14037311.759</c:v>
                </c:pt>
                <c:pt idx="1111">
                  <c:v>20597398.805</c:v>
                </c:pt>
                <c:pt idx="1112">
                  <c:v>19469124.243999999</c:v>
                </c:pt>
                <c:pt idx="1113">
                  <c:v>22101362.291999999</c:v>
                </c:pt>
                <c:pt idx="1114">
                  <c:v>23185630.495999999</c:v>
                </c:pt>
                <c:pt idx="1115">
                  <c:v>37880251.247000001</c:v>
                </c:pt>
                <c:pt idx="1116">
                  <c:v>41189609.828000002</c:v>
                </c:pt>
                <c:pt idx="1117">
                  <c:v>37478719.950999998</c:v>
                </c:pt>
                <c:pt idx="1118">
                  <c:v>30104735.532000002</c:v>
                </c:pt>
                <c:pt idx="1119">
                  <c:v>22377710.526000001</c:v>
                </c:pt>
                <c:pt idx="1120">
                  <c:v>36323346.001999997</c:v>
                </c:pt>
                <c:pt idx="1121">
                  <c:v>15940862.613</c:v>
                </c:pt>
                <c:pt idx="1122">
                  <c:v>24236633.682999998</c:v>
                </c:pt>
                <c:pt idx="1123">
                  <c:v>42127424.033</c:v>
                </c:pt>
                <c:pt idx="1124">
                  <c:v>18837180.850000001</c:v>
                </c:pt>
                <c:pt idx="1125">
                  <c:v>9969218.1730000004</c:v>
                </c:pt>
                <c:pt idx="1126">
                  <c:v>18192000.713</c:v>
                </c:pt>
                <c:pt idx="1127">
                  <c:v>27177319.513999999</c:v>
                </c:pt>
                <c:pt idx="1128">
                  <c:v>29726268.98</c:v>
                </c:pt>
                <c:pt idx="1129">
                  <c:v>19707039</c:v>
                </c:pt>
                <c:pt idx="1130">
                  <c:v>25334116</c:v>
                </c:pt>
                <c:pt idx="1131">
                  <c:v>25726047</c:v>
                </c:pt>
                <c:pt idx="1132">
                  <c:v>17656628</c:v>
                </c:pt>
                <c:pt idx="1133">
                  <c:v>29140421</c:v>
                </c:pt>
                <c:pt idx="1134">
                  <c:v>38077495</c:v>
                </c:pt>
                <c:pt idx="1135">
                  <c:v>44185695</c:v>
                </c:pt>
                <c:pt idx="1136">
                  <c:v>23809496</c:v>
                </c:pt>
                <c:pt idx="1137">
                  <c:v>59891666</c:v>
                </c:pt>
                <c:pt idx="1138">
                  <c:v>54748499</c:v>
                </c:pt>
                <c:pt idx="1139">
                  <c:v>47897069</c:v>
                </c:pt>
                <c:pt idx="1140">
                  <c:v>33301164</c:v>
                </c:pt>
                <c:pt idx="1141">
                  <c:v>29661795</c:v>
                </c:pt>
                <c:pt idx="1142">
                  <c:v>37832197</c:v>
                </c:pt>
                <c:pt idx="1143">
                  <c:v>58669210</c:v>
                </c:pt>
                <c:pt idx="1144">
                  <c:v>31865572</c:v>
                </c:pt>
                <c:pt idx="1145">
                  <c:v>29160038</c:v>
                </c:pt>
                <c:pt idx="1146">
                  <c:v>38972548</c:v>
                </c:pt>
                <c:pt idx="1147">
                  <c:v>45205669</c:v>
                </c:pt>
                <c:pt idx="1148">
                  <c:v>43430564.068999998</c:v>
                </c:pt>
                <c:pt idx="1149">
                  <c:v>35378038.340000004</c:v>
                </c:pt>
                <c:pt idx="1150">
                  <c:v>25210855.287999999</c:v>
                </c:pt>
                <c:pt idx="1151">
                  <c:v>37569740.685000002</c:v>
                </c:pt>
                <c:pt idx="1152">
                  <c:v>34812351.420999996</c:v>
                </c:pt>
                <c:pt idx="1153">
                  <c:v>30869732.311000001</c:v>
                </c:pt>
                <c:pt idx="1154">
                  <c:v>33366219.204</c:v>
                </c:pt>
                <c:pt idx="1155">
                  <c:v>36631279.534000002</c:v>
                </c:pt>
                <c:pt idx="1156">
                  <c:v>42472368.919</c:v>
                </c:pt>
                <c:pt idx="1157">
                  <c:v>56039157.329999998</c:v>
                </c:pt>
                <c:pt idx="1158">
                  <c:v>58091769.447999999</c:v>
                </c:pt>
                <c:pt idx="1159">
                  <c:v>56374448.640000001</c:v>
                </c:pt>
                <c:pt idx="1160">
                  <c:v>72311591.362000003</c:v>
                </c:pt>
                <c:pt idx="1161">
                  <c:v>52564447.398000002</c:v>
                </c:pt>
                <c:pt idx="1162">
                  <c:v>58014162.998000003</c:v>
                </c:pt>
                <c:pt idx="1163">
                  <c:v>68915309.302000001</c:v>
                </c:pt>
                <c:pt idx="1164">
                  <c:v>67467330.319000006</c:v>
                </c:pt>
                <c:pt idx="1165">
                  <c:v>67456904.922000006</c:v>
                </c:pt>
                <c:pt idx="1166">
                  <c:v>45335590.144000001</c:v>
                </c:pt>
                <c:pt idx="1167">
                  <c:v>38934016.637000002</c:v>
                </c:pt>
                <c:pt idx="1168">
                  <c:v>104052732.17</c:v>
                </c:pt>
                <c:pt idx="1169">
                  <c:v>72378443.113999993</c:v>
                </c:pt>
                <c:pt idx="1170">
                  <c:v>54320095.501000002</c:v>
                </c:pt>
                <c:pt idx="1171">
                  <c:v>63805766.230999999</c:v>
                </c:pt>
                <c:pt idx="1172">
                  <c:v>71257436.858999997</c:v>
                </c:pt>
                <c:pt idx="1173">
                  <c:v>72725432.899000004</c:v>
                </c:pt>
                <c:pt idx="1174">
                  <c:v>63510148.354999997</c:v>
                </c:pt>
                <c:pt idx="1175">
                  <c:v>71196139.588</c:v>
                </c:pt>
                <c:pt idx="1176">
                  <c:v>69637419.987000003</c:v>
                </c:pt>
                <c:pt idx="1177">
                  <c:v>63785539.145999998</c:v>
                </c:pt>
                <c:pt idx="1178">
                  <c:v>46998880.538999997</c:v>
                </c:pt>
                <c:pt idx="1179">
                  <c:v>50010430.223999999</c:v>
                </c:pt>
                <c:pt idx="1180">
                  <c:v>66712964.241999999</c:v>
                </c:pt>
                <c:pt idx="1181">
                  <c:v>62686727.847999997</c:v>
                </c:pt>
                <c:pt idx="1182">
                  <c:v>65199871.689999998</c:v>
                </c:pt>
                <c:pt idx="1183">
                  <c:v>34078579.673</c:v>
                </c:pt>
                <c:pt idx="1184">
                  <c:v>50051210.049000002</c:v>
                </c:pt>
                <c:pt idx="1185">
                  <c:v>67744354.767000005</c:v>
                </c:pt>
                <c:pt idx="1186">
                  <c:v>61967668.454000004</c:v>
                </c:pt>
                <c:pt idx="1187">
                  <c:v>37035177.464000002</c:v>
                </c:pt>
                <c:pt idx="1188">
                  <c:v>37571569.965000004</c:v>
                </c:pt>
                <c:pt idx="1189">
                  <c:v>33806713.939999998</c:v>
                </c:pt>
                <c:pt idx="1190">
                  <c:v>64169837.656000003</c:v>
                </c:pt>
                <c:pt idx="1191">
                  <c:v>52205161.118000001</c:v>
                </c:pt>
                <c:pt idx="1192">
                  <c:v>31289333.484000001</c:v>
                </c:pt>
                <c:pt idx="1193">
                  <c:v>33701178.805</c:v>
                </c:pt>
                <c:pt idx="1194">
                  <c:v>69969994.519999996</c:v>
                </c:pt>
                <c:pt idx="1195">
                  <c:v>76046435.890000001</c:v>
                </c:pt>
                <c:pt idx="1196">
                  <c:v>67039441.291000001</c:v>
                </c:pt>
                <c:pt idx="1197">
                  <c:v>68372921.204999998</c:v>
                </c:pt>
                <c:pt idx="1198">
                  <c:v>41863036.354999997</c:v>
                </c:pt>
                <c:pt idx="1199">
                  <c:v>55457873.443999998</c:v>
                </c:pt>
                <c:pt idx="1200">
                  <c:v>48004326.798</c:v>
                </c:pt>
                <c:pt idx="1201">
                  <c:v>42275721.206</c:v>
                </c:pt>
                <c:pt idx="1202">
                  <c:v>53938338.173</c:v>
                </c:pt>
                <c:pt idx="1203">
                  <c:v>30063261.872000001</c:v>
                </c:pt>
                <c:pt idx="1204">
                  <c:v>49669522.670999996</c:v>
                </c:pt>
                <c:pt idx="1205">
                  <c:v>83338772.650000006</c:v>
                </c:pt>
                <c:pt idx="1206">
                  <c:v>79214880.679000005</c:v>
                </c:pt>
                <c:pt idx="1207">
                  <c:v>124075377.072</c:v>
                </c:pt>
                <c:pt idx="1208">
                  <c:v>70242327.188999996</c:v>
                </c:pt>
                <c:pt idx="1209">
                  <c:v>961606969.01300001</c:v>
                </c:pt>
                <c:pt idx="1210">
                  <c:v>82361927.700000003</c:v>
                </c:pt>
                <c:pt idx="1211">
                  <c:v>43942880.039999999</c:v>
                </c:pt>
                <c:pt idx="1212">
                  <c:v>85130542.853</c:v>
                </c:pt>
                <c:pt idx="1213">
                  <c:v>21852507.704</c:v>
                </c:pt>
                <c:pt idx="1214">
                  <c:v>35981129.516000003</c:v>
                </c:pt>
                <c:pt idx="1215">
                  <c:v>47960774.318000004</c:v>
                </c:pt>
                <c:pt idx="1216">
                  <c:v>42508673.691</c:v>
                </c:pt>
                <c:pt idx="1217">
                  <c:v>36850004.138999999</c:v>
                </c:pt>
                <c:pt idx="1218">
                  <c:v>32383993.499000002</c:v>
                </c:pt>
                <c:pt idx="1219">
                  <c:v>32101238.432</c:v>
                </c:pt>
                <c:pt idx="1220">
                  <c:v>37984267.942000002</c:v>
                </c:pt>
                <c:pt idx="1221">
                  <c:v>36197983.604999997</c:v>
                </c:pt>
                <c:pt idx="1222">
                  <c:v>107249090.839</c:v>
                </c:pt>
                <c:pt idx="1223">
                  <c:v>30863856.592999998</c:v>
                </c:pt>
                <c:pt idx="1224">
                  <c:v>45106258.259000003</c:v>
                </c:pt>
                <c:pt idx="1225">
                  <c:v>33726395.436999999</c:v>
                </c:pt>
                <c:pt idx="1226">
                  <c:v>27531139.967</c:v>
                </c:pt>
                <c:pt idx="1227">
                  <c:v>24665152.895</c:v>
                </c:pt>
                <c:pt idx="1228">
                  <c:v>16483114.022</c:v>
                </c:pt>
                <c:pt idx="1229">
                  <c:v>17372675.414000001</c:v>
                </c:pt>
                <c:pt idx="1230">
                  <c:v>25420885.068</c:v>
                </c:pt>
                <c:pt idx="1231">
                  <c:v>29353405.743000001</c:v>
                </c:pt>
                <c:pt idx="1232">
                  <c:v>29052380.642000001</c:v>
                </c:pt>
                <c:pt idx="1233">
                  <c:v>30601272.609000001</c:v>
                </c:pt>
                <c:pt idx="1234">
                  <c:v>44380770.619999997</c:v>
                </c:pt>
                <c:pt idx="1235">
                  <c:v>25755267.396000002</c:v>
                </c:pt>
                <c:pt idx="1236">
                  <c:v>34146759.354000002</c:v>
                </c:pt>
                <c:pt idx="1237">
                  <c:v>46530988.877999999</c:v>
                </c:pt>
                <c:pt idx="1238">
                  <c:v>48302549.978</c:v>
                </c:pt>
                <c:pt idx="1239">
                  <c:v>45041712.059</c:v>
                </c:pt>
                <c:pt idx="1240">
                  <c:v>40370896.196999997</c:v>
                </c:pt>
                <c:pt idx="1241">
                  <c:v>46168577.934</c:v>
                </c:pt>
                <c:pt idx="1242">
                  <c:v>25113837.009</c:v>
                </c:pt>
                <c:pt idx="1243">
                  <c:v>34028028.137999997</c:v>
                </c:pt>
                <c:pt idx="1244">
                  <c:v>52394473.262000002</c:v>
                </c:pt>
                <c:pt idx="1245">
                  <c:v>35313256.707999997</c:v>
                </c:pt>
                <c:pt idx="1246">
                  <c:v>31156111.767000001</c:v>
                </c:pt>
                <c:pt idx="1247">
                  <c:v>42454612.733000003</c:v>
                </c:pt>
                <c:pt idx="1248">
                  <c:v>51441913.695</c:v>
                </c:pt>
                <c:pt idx="1249">
                  <c:v>46199004.718999997</c:v>
                </c:pt>
                <c:pt idx="1250">
                  <c:v>64248358.648999996</c:v>
                </c:pt>
                <c:pt idx="1251">
                  <c:v>47820166.597999997</c:v>
                </c:pt>
                <c:pt idx="1252">
                  <c:v>53437807.538000003</c:v>
                </c:pt>
                <c:pt idx="1253">
                  <c:v>47386722.93</c:v>
                </c:pt>
                <c:pt idx="1254">
                  <c:v>38922786.446000002</c:v>
                </c:pt>
                <c:pt idx="1255">
                  <c:v>49542191.880999997</c:v>
                </c:pt>
                <c:pt idx="1256">
                  <c:v>48596181.166000001</c:v>
                </c:pt>
                <c:pt idx="1257">
                  <c:v>49772488.777000003</c:v>
                </c:pt>
                <c:pt idx="1258">
                  <c:v>43739766.975000001</c:v>
                </c:pt>
                <c:pt idx="1259">
                  <c:v>41048694.226999998</c:v>
                </c:pt>
                <c:pt idx="1260">
                  <c:v>50083058.961999997</c:v>
                </c:pt>
                <c:pt idx="1261">
                  <c:v>45832924.597000003</c:v>
                </c:pt>
                <c:pt idx="1262">
                  <c:v>39176877.189000003</c:v>
                </c:pt>
                <c:pt idx="1263">
                  <c:v>44618430.060000002</c:v>
                </c:pt>
                <c:pt idx="1264">
                  <c:v>60336737.534000002</c:v>
                </c:pt>
                <c:pt idx="1265">
                  <c:v>38844116.579999998</c:v>
                </c:pt>
                <c:pt idx="1266">
                  <c:v>41879810.038000003</c:v>
                </c:pt>
                <c:pt idx="1267">
                  <c:v>26967992.962000001</c:v>
                </c:pt>
                <c:pt idx="1268">
                  <c:v>32191477.620000001</c:v>
                </c:pt>
                <c:pt idx="1269">
                  <c:v>58181536.288000003</c:v>
                </c:pt>
                <c:pt idx="1270">
                  <c:v>77628432.356000006</c:v>
                </c:pt>
                <c:pt idx="1271">
                  <c:v>50395113.291000001</c:v>
                </c:pt>
                <c:pt idx="1272">
                  <c:v>39215819.398000002</c:v>
                </c:pt>
                <c:pt idx="1273">
                  <c:v>47579338.976999998</c:v>
                </c:pt>
                <c:pt idx="1274">
                  <c:v>43634944.303000003</c:v>
                </c:pt>
                <c:pt idx="1275">
                  <c:v>38196289.866999999</c:v>
                </c:pt>
                <c:pt idx="1276">
                  <c:v>39631292.270000003</c:v>
                </c:pt>
                <c:pt idx="1277">
                  <c:v>46982280.493000001</c:v>
                </c:pt>
                <c:pt idx="1278">
                  <c:v>36852056.425999999</c:v>
                </c:pt>
                <c:pt idx="1279">
                  <c:v>46869545.932999998</c:v>
                </c:pt>
                <c:pt idx="1280">
                  <c:v>40624296.406000003</c:v>
                </c:pt>
                <c:pt idx="1281">
                  <c:v>40825398.365000002</c:v>
                </c:pt>
                <c:pt idx="1282">
                  <c:v>37099149.008000001</c:v>
                </c:pt>
                <c:pt idx="1283">
                  <c:v>71091979.226999998</c:v>
                </c:pt>
                <c:pt idx="1284">
                  <c:v>42568055.827</c:v>
                </c:pt>
                <c:pt idx="1285">
                  <c:v>41640536.946999997</c:v>
                </c:pt>
                <c:pt idx="1286">
                  <c:v>40107483.012999997</c:v>
                </c:pt>
                <c:pt idx="1287">
                  <c:v>29207345.728999998</c:v>
                </c:pt>
                <c:pt idx="1288">
                  <c:v>29237376.541000001</c:v>
                </c:pt>
                <c:pt idx="1289">
                  <c:v>29256449.355</c:v>
                </c:pt>
                <c:pt idx="1290">
                  <c:v>27736938.77</c:v>
                </c:pt>
                <c:pt idx="1291">
                  <c:v>37075149.991999999</c:v>
                </c:pt>
                <c:pt idx="1292">
                  <c:v>51289418.403999999</c:v>
                </c:pt>
                <c:pt idx="1293">
                  <c:v>46591302.240000002</c:v>
                </c:pt>
                <c:pt idx="1294">
                  <c:v>35831094.266000003</c:v>
                </c:pt>
                <c:pt idx="1295">
                  <c:v>38731254.097999997</c:v>
                </c:pt>
                <c:pt idx="1296">
                  <c:v>50034720.490999997</c:v>
                </c:pt>
                <c:pt idx="1297">
                  <c:v>37630158.402999997</c:v>
                </c:pt>
                <c:pt idx="1298">
                  <c:v>57830477.116999999</c:v>
                </c:pt>
                <c:pt idx="1299">
                  <c:v>64493318.825000003</c:v>
                </c:pt>
                <c:pt idx="1300">
                  <c:v>63100678.333999999</c:v>
                </c:pt>
                <c:pt idx="1301">
                  <c:v>37922745.236000001</c:v>
                </c:pt>
                <c:pt idx="1302">
                  <c:v>33741010.218000002</c:v>
                </c:pt>
                <c:pt idx="1303">
                  <c:v>58024757.294</c:v>
                </c:pt>
                <c:pt idx="1304">
                  <c:v>33522385.462000001</c:v>
                </c:pt>
                <c:pt idx="1305">
                  <c:v>39962713.523999996</c:v>
                </c:pt>
                <c:pt idx="1306">
                  <c:v>55026622.895000003</c:v>
                </c:pt>
                <c:pt idx="1307">
                  <c:v>48176140.843999997</c:v>
                </c:pt>
                <c:pt idx="1308">
                  <c:v>45579877.530000001</c:v>
                </c:pt>
                <c:pt idx="1309">
                  <c:v>44281708.254000001</c:v>
                </c:pt>
                <c:pt idx="1310">
                  <c:v>49686553.916000001</c:v>
                </c:pt>
                <c:pt idx="1311">
                  <c:v>76135162.555999994</c:v>
                </c:pt>
                <c:pt idx="1312">
                  <c:v>83528675.329999998</c:v>
                </c:pt>
                <c:pt idx="1313">
                  <c:v>82888949.963</c:v>
                </c:pt>
                <c:pt idx="1314">
                  <c:v>72731813.636999995</c:v>
                </c:pt>
                <c:pt idx="1315">
                  <c:v>62599969.142999999</c:v>
                </c:pt>
                <c:pt idx="1316">
                  <c:v>81891292.248999998</c:v>
                </c:pt>
                <c:pt idx="1317">
                  <c:v>92546675.262999997</c:v>
                </c:pt>
                <c:pt idx="1318">
                  <c:v>111768492.61499999</c:v>
                </c:pt>
                <c:pt idx="1319">
                  <c:v>82942347.745000005</c:v>
                </c:pt>
                <c:pt idx="1320">
                  <c:v>55911907.370999999</c:v>
                </c:pt>
                <c:pt idx="1321">
                  <c:v>53720181.578000002</c:v>
                </c:pt>
                <c:pt idx="1322">
                  <c:v>94629419.688999996</c:v>
                </c:pt>
                <c:pt idx="1323">
                  <c:v>82591419.997999996</c:v>
                </c:pt>
                <c:pt idx="1324">
                  <c:v>71052487.136000007</c:v>
                </c:pt>
                <c:pt idx="1325">
                  <c:v>62191144.920000002</c:v>
                </c:pt>
                <c:pt idx="1326">
                  <c:v>54599563.390000001</c:v>
                </c:pt>
                <c:pt idx="1327">
                  <c:v>59046779.259999998</c:v>
                </c:pt>
                <c:pt idx="1328">
                  <c:v>64109646.666000001</c:v>
                </c:pt>
                <c:pt idx="1329">
                  <c:v>49893624.012999997</c:v>
                </c:pt>
                <c:pt idx="1330">
                  <c:v>125088589.38699999</c:v>
                </c:pt>
                <c:pt idx="1331">
                  <c:v>45962319.636</c:v>
                </c:pt>
                <c:pt idx="1332">
                  <c:v>53719068.218000002</c:v>
                </c:pt>
                <c:pt idx="1333">
                  <c:v>29982420.923</c:v>
                </c:pt>
                <c:pt idx="1334">
                  <c:v>53773830.302000001</c:v>
                </c:pt>
                <c:pt idx="1335">
                  <c:v>69012883.613999993</c:v>
                </c:pt>
                <c:pt idx="1336">
                  <c:v>53930047.829999998</c:v>
                </c:pt>
                <c:pt idx="1337">
                  <c:v>65806882.895000003</c:v>
                </c:pt>
                <c:pt idx="1338">
                  <c:v>56602172.777999997</c:v>
                </c:pt>
                <c:pt idx="1339">
                  <c:v>73645053.670000002</c:v>
                </c:pt>
                <c:pt idx="1340">
                  <c:v>60636752.777999997</c:v>
                </c:pt>
                <c:pt idx="1341">
                  <c:v>71550628.497999996</c:v>
                </c:pt>
                <c:pt idx="1342">
                  <c:v>73242716.482999995</c:v>
                </c:pt>
                <c:pt idx="1343">
                  <c:v>73494243.467999995</c:v>
                </c:pt>
                <c:pt idx="1344">
                  <c:v>69097077.872999996</c:v>
                </c:pt>
                <c:pt idx="1345">
                  <c:v>69907462.378000006</c:v>
                </c:pt>
                <c:pt idx="1346">
                  <c:v>70016909.966999993</c:v>
                </c:pt>
                <c:pt idx="1347">
                  <c:v>65862999.784999996</c:v>
                </c:pt>
                <c:pt idx="1348">
                  <c:v>79699178.378999993</c:v>
                </c:pt>
                <c:pt idx="1349">
                  <c:v>67748760.951000005</c:v>
                </c:pt>
                <c:pt idx="1350">
                  <c:v>60015642.596000001</c:v>
                </c:pt>
                <c:pt idx="1351">
                  <c:v>52834628.615999997</c:v>
                </c:pt>
                <c:pt idx="1352">
                  <c:v>65068600.950999998</c:v>
                </c:pt>
                <c:pt idx="1353">
                  <c:v>63512416.350000001</c:v>
                </c:pt>
                <c:pt idx="1354">
                  <c:v>75873919.488000005</c:v>
                </c:pt>
                <c:pt idx="1355">
                  <c:v>56620109.443999998</c:v>
                </c:pt>
                <c:pt idx="1356">
                  <c:v>36120373.370999999</c:v>
                </c:pt>
                <c:pt idx="1357">
                  <c:v>35580817.472999997</c:v>
                </c:pt>
                <c:pt idx="1358">
                  <c:v>39322056.671999998</c:v>
                </c:pt>
                <c:pt idx="1359">
                  <c:v>31716262.381000001</c:v>
                </c:pt>
                <c:pt idx="1360">
                  <c:v>33559673.559</c:v>
                </c:pt>
                <c:pt idx="1361">
                  <c:v>37568529.351999998</c:v>
                </c:pt>
                <c:pt idx="1362">
                  <c:v>50158048.909999996</c:v>
                </c:pt>
                <c:pt idx="1363">
                  <c:v>33694268.431000002</c:v>
                </c:pt>
                <c:pt idx="1364">
                  <c:v>30243380.140000001</c:v>
                </c:pt>
                <c:pt idx="1365">
                  <c:v>48164067.243000001</c:v>
                </c:pt>
                <c:pt idx="1366">
                  <c:v>55016922.011</c:v>
                </c:pt>
                <c:pt idx="1367">
                  <c:v>71382907.013999999</c:v>
                </c:pt>
                <c:pt idx="1368">
                  <c:v>60260844.625</c:v>
                </c:pt>
                <c:pt idx="1369">
                  <c:v>58716352.590000004</c:v>
                </c:pt>
                <c:pt idx="1370">
                  <c:v>73505796.502000004</c:v>
                </c:pt>
                <c:pt idx="1371">
                  <c:v>70021858.452999994</c:v>
                </c:pt>
                <c:pt idx="1372">
                  <c:v>62009018.912</c:v>
                </c:pt>
                <c:pt idx="1373">
                  <c:v>46918929.208999999</c:v>
                </c:pt>
                <c:pt idx="1374">
                  <c:v>58982237.818000004</c:v>
                </c:pt>
                <c:pt idx="1375">
                  <c:v>51844858.641000003</c:v>
                </c:pt>
                <c:pt idx="1376">
                  <c:v>47417028.718999997</c:v>
                </c:pt>
                <c:pt idx="1377">
                  <c:v>58516662.210000001</c:v>
                </c:pt>
                <c:pt idx="1378">
                  <c:v>49900024.968000002</c:v>
                </c:pt>
                <c:pt idx="1379">
                  <c:v>52603067.534999996</c:v>
                </c:pt>
                <c:pt idx="1380">
                  <c:v>53359484.729000002</c:v>
                </c:pt>
                <c:pt idx="1381">
                  <c:v>60915093.601999998</c:v>
                </c:pt>
                <c:pt idx="1382">
                  <c:v>58714366.262999997</c:v>
                </c:pt>
                <c:pt idx="1383">
                  <c:v>62653777.067000002</c:v>
                </c:pt>
                <c:pt idx="1384">
                  <c:v>45728928.112000003</c:v>
                </c:pt>
                <c:pt idx="1385">
                  <c:v>47721525.656000003</c:v>
                </c:pt>
                <c:pt idx="1386">
                  <c:v>66418216.854999997</c:v>
                </c:pt>
                <c:pt idx="1387">
                  <c:v>94768897.811000004</c:v>
                </c:pt>
                <c:pt idx="1388">
                  <c:v>67964476.892000005</c:v>
                </c:pt>
                <c:pt idx="1389">
                  <c:v>58335550.778999999</c:v>
                </c:pt>
                <c:pt idx="1390">
                  <c:v>66760660.588</c:v>
                </c:pt>
                <c:pt idx="1391">
                  <c:v>91099700.009000003</c:v>
                </c:pt>
                <c:pt idx="1392">
                  <c:v>48129759.737999998</c:v>
                </c:pt>
                <c:pt idx="1393">
                  <c:v>50086703.031999998</c:v>
                </c:pt>
                <c:pt idx="1394">
                  <c:v>38548460.913999997</c:v>
                </c:pt>
                <c:pt idx="1395">
                  <c:v>30730881.640999999</c:v>
                </c:pt>
                <c:pt idx="1396">
                  <c:v>30950185.142999999</c:v>
                </c:pt>
                <c:pt idx="1397">
                  <c:v>38517366.822999999</c:v>
                </c:pt>
                <c:pt idx="1398">
                  <c:v>31698127.366999999</c:v>
                </c:pt>
                <c:pt idx="1399">
                  <c:v>31692689.396000002</c:v>
                </c:pt>
                <c:pt idx="1400">
                  <c:v>33744543.406999998</c:v>
                </c:pt>
                <c:pt idx="1401">
                  <c:v>38861079.074000001</c:v>
                </c:pt>
                <c:pt idx="1402">
                  <c:v>42343291.347000003</c:v>
                </c:pt>
                <c:pt idx="1403">
                  <c:v>74688702.243000001</c:v>
                </c:pt>
                <c:pt idx="1404">
                  <c:v>44740153.832000002</c:v>
                </c:pt>
                <c:pt idx="1405">
                  <c:v>63589364.869000003</c:v>
                </c:pt>
                <c:pt idx="1406">
                  <c:v>45794358.155000001</c:v>
                </c:pt>
                <c:pt idx="1407">
                  <c:v>42228795.053999998</c:v>
                </c:pt>
                <c:pt idx="1408">
                  <c:v>56037521.549999997</c:v>
                </c:pt>
                <c:pt idx="1409">
                  <c:v>43857431.034999996</c:v>
                </c:pt>
                <c:pt idx="1410">
                  <c:v>44451464.031999998</c:v>
                </c:pt>
                <c:pt idx="1411">
                  <c:v>52875650.734999999</c:v>
                </c:pt>
                <c:pt idx="1412">
                  <c:v>45853668.734999999</c:v>
                </c:pt>
                <c:pt idx="1413">
                  <c:v>61431783.482000001</c:v>
                </c:pt>
                <c:pt idx="1414">
                  <c:v>53675287.555</c:v>
                </c:pt>
                <c:pt idx="1415">
                  <c:v>55750447.604000002</c:v>
                </c:pt>
                <c:pt idx="1416">
                  <c:v>65681125.116999999</c:v>
                </c:pt>
                <c:pt idx="1417">
                  <c:v>44039895.229999997</c:v>
                </c:pt>
                <c:pt idx="1418">
                  <c:v>44997161.987000003</c:v>
                </c:pt>
                <c:pt idx="1419">
                  <c:v>46817444.881999999</c:v>
                </c:pt>
                <c:pt idx="1420">
                  <c:v>59413562.744999997</c:v>
                </c:pt>
                <c:pt idx="1421">
                  <c:v>50852578.325000003</c:v>
                </c:pt>
                <c:pt idx="1422">
                  <c:v>49396773.516000003</c:v>
                </c:pt>
                <c:pt idx="1423">
                  <c:v>54303654.555</c:v>
                </c:pt>
                <c:pt idx="1424">
                  <c:v>56944219.109999999</c:v>
                </c:pt>
                <c:pt idx="1425">
                  <c:v>62654325.861000001</c:v>
                </c:pt>
                <c:pt idx="1426">
                  <c:v>50971900.850000001</c:v>
                </c:pt>
                <c:pt idx="1427">
                  <c:v>50545793.277999997</c:v>
                </c:pt>
                <c:pt idx="1428">
                  <c:v>57005555.104000002</c:v>
                </c:pt>
                <c:pt idx="1429">
                  <c:v>62892705.572999999</c:v>
                </c:pt>
                <c:pt idx="1430">
                  <c:v>98831056.238000005</c:v>
                </c:pt>
                <c:pt idx="1431">
                  <c:v>83037648.555000007</c:v>
                </c:pt>
                <c:pt idx="1432">
                  <c:v>103849236.74699999</c:v>
                </c:pt>
                <c:pt idx="1433">
                  <c:v>89646137.486000001</c:v>
                </c:pt>
                <c:pt idx="1434">
                  <c:v>73741393.856999993</c:v>
                </c:pt>
                <c:pt idx="1435">
                  <c:v>102216194.89</c:v>
                </c:pt>
                <c:pt idx="1436">
                  <c:v>110650026.65899999</c:v>
                </c:pt>
                <c:pt idx="1437">
                  <c:v>99894031.888999999</c:v>
                </c:pt>
                <c:pt idx="1438">
                  <c:v>102979173.61</c:v>
                </c:pt>
                <c:pt idx="1439">
                  <c:v>78856178.091000006</c:v>
                </c:pt>
                <c:pt idx="1440">
                  <c:v>74696219.445999995</c:v>
                </c:pt>
                <c:pt idx="1441">
                  <c:v>66691362.177000001</c:v>
                </c:pt>
                <c:pt idx="1442">
                  <c:v>77790139.876000002</c:v>
                </c:pt>
                <c:pt idx="1443">
                  <c:v>99411991.788000003</c:v>
                </c:pt>
                <c:pt idx="1444">
                  <c:v>80085501.895999998</c:v>
                </c:pt>
                <c:pt idx="1445">
                  <c:v>62248647.620999999</c:v>
                </c:pt>
                <c:pt idx="1446">
                  <c:v>73260737.857999995</c:v>
                </c:pt>
                <c:pt idx="1447">
                  <c:v>60171718.693999998</c:v>
                </c:pt>
                <c:pt idx="1448">
                  <c:v>61164993.175999999</c:v>
                </c:pt>
                <c:pt idx="1449">
                  <c:v>57890013.280000001</c:v>
                </c:pt>
                <c:pt idx="1450">
                  <c:v>67232776.232999995</c:v>
                </c:pt>
                <c:pt idx="1451">
                  <c:v>52691641.343999997</c:v>
                </c:pt>
                <c:pt idx="1452">
                  <c:v>37883834.877999999</c:v>
                </c:pt>
                <c:pt idx="1453">
                  <c:v>90294336.138999999</c:v>
                </c:pt>
                <c:pt idx="1454">
                  <c:v>56066341.296999998</c:v>
                </c:pt>
                <c:pt idx="1455">
                  <c:v>122789525.33</c:v>
                </c:pt>
                <c:pt idx="1456">
                  <c:v>71754590.228</c:v>
                </c:pt>
                <c:pt idx="1457">
                  <c:v>63026611.884999998</c:v>
                </c:pt>
                <c:pt idx="1458">
                  <c:v>55475738.175999999</c:v>
                </c:pt>
                <c:pt idx="1459">
                  <c:v>74057258.381999999</c:v>
                </c:pt>
                <c:pt idx="1460">
                  <c:v>78591136.371999994</c:v>
                </c:pt>
                <c:pt idx="1461">
                  <c:v>79025886.953999996</c:v>
                </c:pt>
                <c:pt idx="1462">
                  <c:v>55476604.089000002</c:v>
                </c:pt>
                <c:pt idx="1463">
                  <c:v>52256655.491999999</c:v>
                </c:pt>
                <c:pt idx="1464">
                  <c:v>46649553.825999998</c:v>
                </c:pt>
                <c:pt idx="1465">
                  <c:v>41720571.027999997</c:v>
                </c:pt>
                <c:pt idx="1466">
                  <c:v>66392948.619000003</c:v>
                </c:pt>
                <c:pt idx="1467">
                  <c:v>54873638.640000001</c:v>
                </c:pt>
                <c:pt idx="1468">
                  <c:v>39595689.494000003</c:v>
                </c:pt>
                <c:pt idx="1469">
                  <c:v>44958594.335000001</c:v>
                </c:pt>
                <c:pt idx="1470">
                  <c:v>48104398.055</c:v>
                </c:pt>
                <c:pt idx="1471">
                  <c:v>57619710.417000003</c:v>
                </c:pt>
                <c:pt idx="1472">
                  <c:v>51738778.796999998</c:v>
                </c:pt>
                <c:pt idx="1473">
                  <c:v>45003571.931999996</c:v>
                </c:pt>
                <c:pt idx="1474">
                  <c:v>30445253.063000001</c:v>
                </c:pt>
                <c:pt idx="1475">
                  <c:v>35470088.006999999</c:v>
                </c:pt>
                <c:pt idx="1476">
                  <c:v>45108936.131999999</c:v>
                </c:pt>
                <c:pt idx="1477">
                  <c:v>33419778.956999999</c:v>
                </c:pt>
                <c:pt idx="1478">
                  <c:v>21966617.024</c:v>
                </c:pt>
                <c:pt idx="1479">
                  <c:v>41093930.740999997</c:v>
                </c:pt>
                <c:pt idx="1480">
                  <c:v>51605649.568000004</c:v>
                </c:pt>
                <c:pt idx="1481">
                  <c:v>71385567.525000006</c:v>
                </c:pt>
                <c:pt idx="1482">
                  <c:v>59874941.321999997</c:v>
                </c:pt>
                <c:pt idx="1483">
                  <c:v>72140061.351999998</c:v>
                </c:pt>
                <c:pt idx="1484">
                  <c:v>76873697.658999994</c:v>
                </c:pt>
                <c:pt idx="1485">
                  <c:v>87043388.508000001</c:v>
                </c:pt>
                <c:pt idx="1486">
                  <c:v>105138031.3</c:v>
                </c:pt>
                <c:pt idx="1487">
                  <c:v>84320277.123999998</c:v>
                </c:pt>
                <c:pt idx="1488">
                  <c:v>58926448.399999999</c:v>
                </c:pt>
                <c:pt idx="1489">
                  <c:v>65583658.814000003</c:v>
                </c:pt>
                <c:pt idx="1490">
                  <c:v>52303596.373999998</c:v>
                </c:pt>
                <c:pt idx="1491">
                  <c:v>64912938.978</c:v>
                </c:pt>
                <c:pt idx="1492">
                  <c:v>51083473.322999999</c:v>
                </c:pt>
                <c:pt idx="1493">
                  <c:v>55193050.053000003</c:v>
                </c:pt>
                <c:pt idx="1494">
                  <c:v>59128436.381999999</c:v>
                </c:pt>
                <c:pt idx="1495">
                  <c:v>44847803.773000002</c:v>
                </c:pt>
                <c:pt idx="1496">
                  <c:v>54127651.798</c:v>
                </c:pt>
                <c:pt idx="1497">
                  <c:v>55864543.090000004</c:v>
                </c:pt>
                <c:pt idx="1498">
                  <c:v>55840545.706</c:v>
                </c:pt>
                <c:pt idx="1499">
                  <c:v>60661575.185999997</c:v>
                </c:pt>
                <c:pt idx="1500">
                  <c:v>64759594.717</c:v>
                </c:pt>
                <c:pt idx="1501">
                  <c:v>71016216.854000002</c:v>
                </c:pt>
                <c:pt idx="1502">
                  <c:v>50512360.498000003</c:v>
                </c:pt>
                <c:pt idx="1503">
                  <c:v>51717409.364</c:v>
                </c:pt>
                <c:pt idx="1504">
                  <c:v>65348375.457999997</c:v>
                </c:pt>
                <c:pt idx="1505">
                  <c:v>62444416.637000002</c:v>
                </c:pt>
                <c:pt idx="1506">
                  <c:v>65284845.652000003</c:v>
                </c:pt>
                <c:pt idx="1507">
                  <c:v>69323905.827000007</c:v>
                </c:pt>
                <c:pt idx="1508">
                  <c:v>65847695.873999998</c:v>
                </c:pt>
                <c:pt idx="1509">
                  <c:v>72323116.834999993</c:v>
                </c:pt>
                <c:pt idx="1510">
                  <c:v>97357296.753999993</c:v>
                </c:pt>
                <c:pt idx="1511">
                  <c:v>83614471.443000004</c:v>
                </c:pt>
                <c:pt idx="1512">
                  <c:v>54007661.836999997</c:v>
                </c:pt>
                <c:pt idx="1513">
                  <c:v>88574337.951000005</c:v>
                </c:pt>
                <c:pt idx="1514">
                  <c:v>75028901.267000005</c:v>
                </c:pt>
                <c:pt idx="1515">
                  <c:v>88899479.424999997</c:v>
                </c:pt>
                <c:pt idx="1516">
                  <c:v>111811286.171</c:v>
                </c:pt>
                <c:pt idx="1517">
                  <c:v>113467212.013</c:v>
                </c:pt>
                <c:pt idx="1518">
                  <c:v>93975859.487000003</c:v>
                </c:pt>
                <c:pt idx="1519">
                  <c:v>59125261.278999999</c:v>
                </c:pt>
                <c:pt idx="1520">
                  <c:v>66947140.740000002</c:v>
                </c:pt>
                <c:pt idx="1521">
                  <c:v>73024591.370000005</c:v>
                </c:pt>
                <c:pt idx="1522">
                  <c:v>78288804.409999996</c:v>
                </c:pt>
                <c:pt idx="1523">
                  <c:v>57397444.068999998</c:v>
                </c:pt>
                <c:pt idx="1524">
                  <c:v>42792537.423</c:v>
                </c:pt>
                <c:pt idx="1525">
                  <c:v>58442410.994000003</c:v>
                </c:pt>
                <c:pt idx="1526">
                  <c:v>48422973.619999997</c:v>
                </c:pt>
                <c:pt idx="1527">
                  <c:v>75008694.575000003</c:v>
                </c:pt>
                <c:pt idx="1528">
                  <c:v>115010895.51000001</c:v>
                </c:pt>
                <c:pt idx="1529">
                  <c:v>57195430.502999999</c:v>
                </c:pt>
                <c:pt idx="1530">
                  <c:v>55947050.387000002</c:v>
                </c:pt>
                <c:pt idx="1531">
                  <c:v>80406878.214000002</c:v>
                </c:pt>
                <c:pt idx="1532">
                  <c:v>63225316.347000003</c:v>
                </c:pt>
                <c:pt idx="1533">
                  <c:v>71967523.371000007</c:v>
                </c:pt>
                <c:pt idx="1534">
                  <c:v>87040877.820999995</c:v>
                </c:pt>
                <c:pt idx="1535">
                  <c:v>78607785.280000001</c:v>
                </c:pt>
                <c:pt idx="1536">
                  <c:v>49842697.976999998</c:v>
                </c:pt>
                <c:pt idx="1537">
                  <c:v>62477820.294</c:v>
                </c:pt>
                <c:pt idx="1538">
                  <c:v>70368553.951000005</c:v>
                </c:pt>
                <c:pt idx="1539">
                  <c:v>48447045.329000004</c:v>
                </c:pt>
                <c:pt idx="1540">
                  <c:v>57502548.137999997</c:v>
                </c:pt>
                <c:pt idx="1541">
                  <c:v>74338499.567000002</c:v>
                </c:pt>
                <c:pt idx="1542">
                  <c:v>78928502.334999993</c:v>
                </c:pt>
                <c:pt idx="1543">
                  <c:v>81074940.599000007</c:v>
                </c:pt>
                <c:pt idx="1544">
                  <c:v>73188504.334000006</c:v>
                </c:pt>
                <c:pt idx="1545">
                  <c:v>83143092.395999998</c:v>
                </c:pt>
                <c:pt idx="1546">
                  <c:v>45613701.761</c:v>
                </c:pt>
                <c:pt idx="1547">
                  <c:v>51796876.192000002</c:v>
                </c:pt>
                <c:pt idx="1548">
                  <c:v>64719769.498000003</c:v>
                </c:pt>
                <c:pt idx="1549">
                  <c:v>78476894.853</c:v>
                </c:pt>
                <c:pt idx="1550">
                  <c:v>70278381.925999999</c:v>
                </c:pt>
                <c:pt idx="1551">
                  <c:v>78933964.733999997</c:v>
                </c:pt>
                <c:pt idx="1552">
                  <c:v>74805853.091000006</c:v>
                </c:pt>
                <c:pt idx="1553">
                  <c:v>60147609.572999999</c:v>
                </c:pt>
                <c:pt idx="1554">
                  <c:v>46424020.495999999</c:v>
                </c:pt>
                <c:pt idx="1555">
                  <c:v>52652571.991999999</c:v>
                </c:pt>
                <c:pt idx="1556">
                  <c:v>67547415.344999999</c:v>
                </c:pt>
                <c:pt idx="1557">
                  <c:v>68822616.647</c:v>
                </c:pt>
                <c:pt idx="1558">
                  <c:v>87613369.577000007</c:v>
                </c:pt>
                <c:pt idx="1559">
                  <c:v>74366283.096000001</c:v>
                </c:pt>
                <c:pt idx="1560">
                  <c:v>65806793.494000003</c:v>
                </c:pt>
                <c:pt idx="1561">
                  <c:v>61932549.284000002</c:v>
                </c:pt>
                <c:pt idx="1562">
                  <c:v>75893833.528999999</c:v>
                </c:pt>
                <c:pt idx="1563">
                  <c:v>87269331.525000006</c:v>
                </c:pt>
                <c:pt idx="1564">
                  <c:v>134725305.17300001</c:v>
                </c:pt>
                <c:pt idx="1565">
                  <c:v>106690817.75300001</c:v>
                </c:pt>
                <c:pt idx="1566">
                  <c:v>103852821.765</c:v>
                </c:pt>
                <c:pt idx="1567">
                  <c:v>96589372.003999993</c:v>
                </c:pt>
                <c:pt idx="1568">
                  <c:v>82241479.818000004</c:v>
                </c:pt>
                <c:pt idx="1569">
                  <c:v>52622058.678999998</c:v>
                </c:pt>
                <c:pt idx="1570">
                  <c:v>64526084.309</c:v>
                </c:pt>
                <c:pt idx="1571">
                  <c:v>93484475.925999999</c:v>
                </c:pt>
                <c:pt idx="1572">
                  <c:v>85748523.553000003</c:v>
                </c:pt>
                <c:pt idx="1573">
                  <c:v>84006402.884000003</c:v>
                </c:pt>
                <c:pt idx="1574">
                  <c:v>58967652.283</c:v>
                </c:pt>
                <c:pt idx="1575">
                  <c:v>85097430.849000007</c:v>
                </c:pt>
                <c:pt idx="1576">
                  <c:v>188064477.917</c:v>
                </c:pt>
                <c:pt idx="1577">
                  <c:v>59277313.063000001</c:v>
                </c:pt>
                <c:pt idx="1578">
                  <c:v>69784816.613000005</c:v>
                </c:pt>
                <c:pt idx="1579">
                  <c:v>54427904.718000002</c:v>
                </c:pt>
                <c:pt idx="1580">
                  <c:v>42838360.285999998</c:v>
                </c:pt>
                <c:pt idx="1581">
                  <c:v>46230687.074000001</c:v>
                </c:pt>
                <c:pt idx="1582">
                  <c:v>54251054.059</c:v>
                </c:pt>
                <c:pt idx="1583">
                  <c:v>49043165.751000002</c:v>
                </c:pt>
                <c:pt idx="1584">
                  <c:v>51769419.035999998</c:v>
                </c:pt>
                <c:pt idx="1585">
                  <c:v>46246976.627999999</c:v>
                </c:pt>
                <c:pt idx="1586">
                  <c:v>68728489.981000006</c:v>
                </c:pt>
                <c:pt idx="1587">
                  <c:v>46007419.384000003</c:v>
                </c:pt>
                <c:pt idx="1588">
                  <c:v>98881825.413000003</c:v>
                </c:pt>
                <c:pt idx="1589">
                  <c:v>56497175.703000002</c:v>
                </c:pt>
                <c:pt idx="1590">
                  <c:v>74061438.569999993</c:v>
                </c:pt>
                <c:pt idx="1591">
                  <c:v>52704968.012999997</c:v>
                </c:pt>
                <c:pt idx="1592">
                  <c:v>56804975.840999998</c:v>
                </c:pt>
                <c:pt idx="1593">
                  <c:v>47283629.633000001</c:v>
                </c:pt>
                <c:pt idx="1594">
                  <c:v>54710123.549000002</c:v>
                </c:pt>
                <c:pt idx="1595">
                  <c:v>43072597.153999999</c:v>
                </c:pt>
                <c:pt idx="1596">
                  <c:v>38819233.973999999</c:v>
                </c:pt>
                <c:pt idx="1597">
                  <c:v>65543828.897</c:v>
                </c:pt>
                <c:pt idx="1598">
                  <c:v>95644668.004999995</c:v>
                </c:pt>
                <c:pt idx="1599">
                  <c:v>53865567.968999997</c:v>
                </c:pt>
                <c:pt idx="1600">
                  <c:v>48393307.711000003</c:v>
                </c:pt>
                <c:pt idx="1601">
                  <c:v>44496393.336999997</c:v>
                </c:pt>
                <c:pt idx="1602">
                  <c:v>62240202.842</c:v>
                </c:pt>
                <c:pt idx="1603">
                  <c:v>49181261.057999998</c:v>
                </c:pt>
                <c:pt idx="1604">
                  <c:v>45929423.446000002</c:v>
                </c:pt>
                <c:pt idx="1605">
                  <c:v>32977355.43</c:v>
                </c:pt>
                <c:pt idx="1606">
                  <c:v>45579609.126000002</c:v>
                </c:pt>
                <c:pt idx="1607">
                  <c:v>43227092.112000003</c:v>
                </c:pt>
                <c:pt idx="1608">
                  <c:v>75171139.519999996</c:v>
                </c:pt>
                <c:pt idx="1609">
                  <c:v>83711460.412</c:v>
                </c:pt>
                <c:pt idx="1610">
                  <c:v>72553834.069999993</c:v>
                </c:pt>
                <c:pt idx="1611">
                  <c:v>56960745.108000003</c:v>
                </c:pt>
                <c:pt idx="1612">
                  <c:v>70741574.131999999</c:v>
                </c:pt>
                <c:pt idx="1613">
                  <c:v>71337053.047999993</c:v>
                </c:pt>
                <c:pt idx="1614">
                  <c:v>71746967.253999993</c:v>
                </c:pt>
                <c:pt idx="1615">
                  <c:v>88290596.238000005</c:v>
                </c:pt>
                <c:pt idx="1616">
                  <c:v>63422691.155000001</c:v>
                </c:pt>
                <c:pt idx="1617">
                  <c:v>39045422.693999998</c:v>
                </c:pt>
                <c:pt idx="1618">
                  <c:v>30857270.267999999</c:v>
                </c:pt>
                <c:pt idx="1619">
                  <c:v>28984119.451000001</c:v>
                </c:pt>
                <c:pt idx="1620">
                  <c:v>45306757.395999998</c:v>
                </c:pt>
                <c:pt idx="1621">
                  <c:v>50122746.229000002</c:v>
                </c:pt>
                <c:pt idx="1622">
                  <c:v>46002621.627999999</c:v>
                </c:pt>
                <c:pt idx="1623">
                  <c:v>66232993.979999997</c:v>
                </c:pt>
                <c:pt idx="1624">
                  <c:v>59722782.075999998</c:v>
                </c:pt>
                <c:pt idx="1625">
                  <c:v>57859514.039999999</c:v>
                </c:pt>
                <c:pt idx="1626">
                  <c:v>48241397.622000001</c:v>
                </c:pt>
                <c:pt idx="1627">
                  <c:v>69358320.091000006</c:v>
                </c:pt>
                <c:pt idx="1628">
                  <c:v>59303895.228</c:v>
                </c:pt>
                <c:pt idx="1629">
                  <c:v>36653923.853</c:v>
                </c:pt>
                <c:pt idx="1630">
                  <c:v>56171464.927000001</c:v>
                </c:pt>
                <c:pt idx="1631">
                  <c:v>81790424.996999994</c:v>
                </c:pt>
                <c:pt idx="1632">
                  <c:v>85549354.027999997</c:v>
                </c:pt>
                <c:pt idx="1633">
                  <c:v>47722926.343999997</c:v>
                </c:pt>
                <c:pt idx="1634">
                  <c:v>48825135.114</c:v>
                </c:pt>
                <c:pt idx="1635">
                  <c:v>35827440.465999998</c:v>
                </c:pt>
                <c:pt idx="1636">
                  <c:v>47815677.052000001</c:v>
                </c:pt>
                <c:pt idx="1637">
                  <c:v>51161036.645000003</c:v>
                </c:pt>
                <c:pt idx="1638">
                  <c:v>49256821.046999998</c:v>
                </c:pt>
                <c:pt idx="1639">
                  <c:v>34878588.020000003</c:v>
                </c:pt>
                <c:pt idx="1640">
                  <c:v>27958847.395</c:v>
                </c:pt>
                <c:pt idx="1641">
                  <c:v>36374042.081</c:v>
                </c:pt>
                <c:pt idx="1642">
                  <c:v>47535780.615000002</c:v>
                </c:pt>
                <c:pt idx="1643">
                  <c:v>47301058.501999997</c:v>
                </c:pt>
                <c:pt idx="1644">
                  <c:v>29297626.111000001</c:v>
                </c:pt>
                <c:pt idx="1645">
                  <c:v>32434653.076000001</c:v>
                </c:pt>
                <c:pt idx="1646">
                  <c:v>43321936.303000003</c:v>
                </c:pt>
                <c:pt idx="1647">
                  <c:v>37720372.229000002</c:v>
                </c:pt>
                <c:pt idx="1648">
                  <c:v>80539120.403999999</c:v>
                </c:pt>
                <c:pt idx="1649">
                  <c:v>45236283.346000001</c:v>
                </c:pt>
                <c:pt idx="1650">
                  <c:v>38452385.799000002</c:v>
                </c:pt>
                <c:pt idx="1651">
                  <c:v>43488196.141999997</c:v>
                </c:pt>
                <c:pt idx="1652">
                  <c:v>44234115.762000002</c:v>
                </c:pt>
                <c:pt idx="1653">
                  <c:v>43755935.789999999</c:v>
                </c:pt>
                <c:pt idx="1654">
                  <c:v>57391433.847000003</c:v>
                </c:pt>
                <c:pt idx="1655">
                  <c:v>74125261.912</c:v>
                </c:pt>
                <c:pt idx="1656">
                  <c:v>56662807.674000002</c:v>
                </c:pt>
                <c:pt idx="1657">
                  <c:v>49813336.373000003</c:v>
                </c:pt>
                <c:pt idx="1658">
                  <c:v>53150741.424000002</c:v>
                </c:pt>
                <c:pt idx="1659">
                  <c:v>56950898.093999997</c:v>
                </c:pt>
                <c:pt idx="1660">
                  <c:v>77605968.099000007</c:v>
                </c:pt>
                <c:pt idx="1661">
                  <c:v>75940880.592999995</c:v>
                </c:pt>
                <c:pt idx="1662">
                  <c:v>242880309.18700001</c:v>
                </c:pt>
                <c:pt idx="1663">
                  <c:v>78110001.912</c:v>
                </c:pt>
                <c:pt idx="1664">
                  <c:v>52266346.336000003</c:v>
                </c:pt>
                <c:pt idx="1665">
                  <c:v>38304104.851000004</c:v>
                </c:pt>
                <c:pt idx="1666">
                  <c:v>37907720.901000001</c:v>
                </c:pt>
                <c:pt idx="1667">
                  <c:v>26328752.009</c:v>
                </c:pt>
                <c:pt idx="1668">
                  <c:v>33670731.013999999</c:v>
                </c:pt>
                <c:pt idx="1669">
                  <c:v>58804954.465000004</c:v>
                </c:pt>
                <c:pt idx="1670">
                  <c:v>57269608.935000002</c:v>
                </c:pt>
                <c:pt idx="1671">
                  <c:v>65863376.82</c:v>
                </c:pt>
                <c:pt idx="1672">
                  <c:v>63584278.353</c:v>
                </c:pt>
                <c:pt idx="1673">
                  <c:v>43397591.626000002</c:v>
                </c:pt>
                <c:pt idx="1674">
                  <c:v>37181359.450999998</c:v>
                </c:pt>
                <c:pt idx="1675">
                  <c:v>53740772.877999999</c:v>
                </c:pt>
                <c:pt idx="1676">
                  <c:v>38373746.182999998</c:v>
                </c:pt>
                <c:pt idx="1677">
                  <c:v>48126690.284000002</c:v>
                </c:pt>
                <c:pt idx="1678">
                  <c:v>52161954.049000002</c:v>
                </c:pt>
              </c:numCache>
            </c:numRef>
          </c:val>
          <c:smooth val="0"/>
          <c:extLst>
            <c:ext xmlns:c16="http://schemas.microsoft.com/office/drawing/2014/chart" uri="{C3380CC4-5D6E-409C-BE32-E72D297353CC}">
              <c16:uniqueId val="{00000002-DEF3-4D6A-98ED-28271490ECAB}"/>
            </c:ext>
          </c:extLst>
        </c:ser>
        <c:dLbls>
          <c:showLegendKey val="0"/>
          <c:showVal val="0"/>
          <c:showCatName val="0"/>
          <c:showSerName val="0"/>
          <c:showPercent val="0"/>
          <c:showBubbleSize val="0"/>
        </c:dLbls>
        <c:smooth val="0"/>
        <c:axId val="92203023"/>
        <c:axId val="95260111"/>
      </c:lineChart>
      <c:dateAx>
        <c:axId val="92203023"/>
        <c:scaling>
          <c:orientation val="minMax"/>
        </c:scaling>
        <c:delete val="0"/>
        <c:axPos val="b"/>
        <c:numFmt formatCode="[$-4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5260111"/>
        <c:crosses val="autoZero"/>
        <c:auto val="1"/>
        <c:lblOffset val="100"/>
        <c:baseTimeUnit val="days"/>
        <c:majorUnit val="3"/>
        <c:majorTimeUnit val="months"/>
      </c:dateAx>
      <c:valAx>
        <c:axId val="95260111"/>
        <c:scaling>
          <c:orientation val="minMax"/>
          <c:max val="10000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92203023"/>
        <c:crosses val="autoZero"/>
        <c:crossBetween val="between"/>
        <c:dispUnits>
          <c:builtInUnit val="millions"/>
          <c:dispUnitsLbl>
            <c:tx>
              <c:rich>
                <a:bodyPr rot="-54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ar-KW" sz="1050">
                      <a:cs typeface="mohammad bold art 1" pitchFamily="2" charset="-78"/>
                    </a:rPr>
                    <a:t>مليون دينار كويتي</a:t>
                  </a:r>
                  <a:endParaRPr lang="en-GB" sz="1050">
                    <a:cs typeface="mohammad bold art 1" pitchFamily="2" charset="-78"/>
                  </a:endParaRPr>
                </a:p>
              </c:rich>
            </c:tx>
            <c:spPr>
              <a:noFill/>
              <a:ln>
                <a:noFill/>
              </a:ln>
              <a:effectLst/>
            </c:spPr>
            <c:txPr>
              <a:bodyPr rot="-54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ohammad bold art 1" pitchFamily="2" charset="-78"/>
              </a:defRPr>
            </a:pPr>
            <a:r>
              <a:rPr lang="ar-KW" sz="1400" dirty="0"/>
              <a:t>معدل التداول اليومي</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ohammad bold art 1" pitchFamily="2" charset="-78"/>
            </a:defRPr>
          </a:pPr>
          <a:endParaRPr lang="en-US"/>
        </a:p>
      </c:txPr>
    </c:title>
    <c:autoTitleDeleted val="0"/>
    <c:plotArea>
      <c:layout/>
      <c:barChart>
        <c:barDir val="col"/>
        <c:grouping val="clustered"/>
        <c:varyColors val="0"/>
        <c:ser>
          <c:idx val="0"/>
          <c:order val="0"/>
          <c:tx>
            <c:strRef>
              <c:f>'Average Daily Trading'!$I$1</c:f>
              <c:strCache>
                <c:ptCount val="1"/>
                <c:pt idx="0">
                  <c:v>معدل التداول اليومي</c:v>
                </c:pt>
              </c:strCache>
            </c:strRef>
          </c:tx>
          <c:spPr>
            <a:solidFill>
              <a:schemeClr val="accent1"/>
            </a:solidFill>
            <a:ln>
              <a:noFill/>
            </a:ln>
            <a:effectLst/>
          </c:spPr>
          <c:invertIfNegative val="0"/>
          <c:dLbls>
            <c:dLbl>
              <c:idx val="34"/>
              <c:numFmt formatCode="#,##0.0" sourceLinked="0"/>
              <c:spPr>
                <a:noFill/>
                <a:ln>
                  <a:solidFill>
                    <a:schemeClr val="tx1"/>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mn-lt"/>
                      <a:ea typeface="+mn-ea"/>
                      <a:cs typeface="mohammad bold art 1" pitchFamily="2" charset="-78"/>
                    </a:defRPr>
                  </a:pPr>
                  <a:endParaRPr lang="en-US"/>
                </a:p>
              </c:txPr>
              <c:showLegendKey val="0"/>
              <c:showVal val="1"/>
              <c:showCatName val="0"/>
              <c:showSerName val="0"/>
              <c:showPercent val="0"/>
              <c:showBubbleSize val="0"/>
              <c:extLst>
                <c:ext xmlns:c16="http://schemas.microsoft.com/office/drawing/2014/chart" uri="{C3380CC4-5D6E-409C-BE32-E72D297353CC}">
                  <c16:uniqueId val="{00000004-27B6-4A4A-AF8D-1CCD169AFEDD}"/>
                </c:ext>
              </c:extLst>
            </c:dLbl>
            <c:dLbl>
              <c:idx val="54"/>
              <c:layout>
                <c:manualLayout>
                  <c:x val="6.502431072950462E-3"/>
                  <c:y val="-4.59058103732036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D10-4B33-BB1D-B07964CC9016}"/>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ohammad bold art 1" pitchFamily="2" charset="-78"/>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'Average Daily Trading'!$C$62:$D$119</c:f>
              <c:multiLvlStrCache>
                <c:ptCount val="58"/>
                <c:lvl>
                  <c:pt idx="0">
                    <c:v>يناير</c:v>
                  </c:pt>
                  <c:pt idx="1">
                    <c:v>فبراير</c:v>
                  </c:pt>
                  <c:pt idx="2">
                    <c:v>مارس</c:v>
                  </c:pt>
                  <c:pt idx="3">
                    <c:v>أبريل</c:v>
                  </c:pt>
                  <c:pt idx="4">
                    <c:v>مايو</c:v>
                  </c:pt>
                  <c:pt idx="5">
                    <c:v>يونيو</c:v>
                  </c:pt>
                  <c:pt idx="6">
                    <c:v>يوليو</c:v>
                  </c:pt>
                  <c:pt idx="7">
                    <c:v>أغسطس</c:v>
                  </c:pt>
                  <c:pt idx="8">
                    <c:v>سبتمبر</c:v>
                  </c:pt>
                  <c:pt idx="9">
                    <c:v>أكتوبر</c:v>
                  </c:pt>
                  <c:pt idx="10">
                    <c:v>نوفمبر</c:v>
                  </c:pt>
                  <c:pt idx="11">
                    <c:v>ديسمبر</c:v>
                  </c:pt>
                  <c:pt idx="12">
                    <c:v>يناير</c:v>
                  </c:pt>
                  <c:pt idx="13">
                    <c:v>فبراير</c:v>
                  </c:pt>
                  <c:pt idx="14">
                    <c:v>مارس</c:v>
                  </c:pt>
                  <c:pt idx="15">
                    <c:v>أبريل</c:v>
                  </c:pt>
                  <c:pt idx="16">
                    <c:v>مايو</c:v>
                  </c:pt>
                  <c:pt idx="17">
                    <c:v>يونيو</c:v>
                  </c:pt>
                  <c:pt idx="18">
                    <c:v>يوليو</c:v>
                  </c:pt>
                  <c:pt idx="19">
                    <c:v>أغسطس</c:v>
                  </c:pt>
                  <c:pt idx="20">
                    <c:v>سبتمبر</c:v>
                  </c:pt>
                  <c:pt idx="21">
                    <c:v>أكتوبر</c:v>
                  </c:pt>
                  <c:pt idx="22">
                    <c:v>نوفمبر</c:v>
                  </c:pt>
                  <c:pt idx="23">
                    <c:v>ديسمبر</c:v>
                  </c:pt>
                  <c:pt idx="24">
                    <c:v>يناير</c:v>
                  </c:pt>
                  <c:pt idx="25">
                    <c:v>فبراير</c:v>
                  </c:pt>
                  <c:pt idx="26">
                    <c:v>مارس</c:v>
                  </c:pt>
                  <c:pt idx="27">
                    <c:v>أبريل</c:v>
                  </c:pt>
                  <c:pt idx="28">
                    <c:v>مايو</c:v>
                  </c:pt>
                  <c:pt idx="29">
                    <c:v>يونيو</c:v>
                  </c:pt>
                  <c:pt idx="30">
                    <c:v>يوليو</c:v>
                  </c:pt>
                  <c:pt idx="31">
                    <c:v>أغسطس</c:v>
                  </c:pt>
                  <c:pt idx="32">
                    <c:v>سبتمبر</c:v>
                  </c:pt>
                  <c:pt idx="33">
                    <c:v>أكتوبر</c:v>
                  </c:pt>
                  <c:pt idx="34">
                    <c:v>نوفمبر</c:v>
                  </c:pt>
                  <c:pt idx="35">
                    <c:v>ديسمبر</c:v>
                  </c:pt>
                  <c:pt idx="36">
                    <c:v>يناير</c:v>
                  </c:pt>
                  <c:pt idx="37">
                    <c:v>فبراير</c:v>
                  </c:pt>
                  <c:pt idx="38">
                    <c:v>مارس</c:v>
                  </c:pt>
                  <c:pt idx="39">
                    <c:v>أبريل</c:v>
                  </c:pt>
                  <c:pt idx="40">
                    <c:v>مايو</c:v>
                  </c:pt>
                  <c:pt idx="41">
                    <c:v>يونيو</c:v>
                  </c:pt>
                  <c:pt idx="42">
                    <c:v>يوليو</c:v>
                  </c:pt>
                  <c:pt idx="43">
                    <c:v>أغسطس</c:v>
                  </c:pt>
                  <c:pt idx="44">
                    <c:v>سبتمبر</c:v>
                  </c:pt>
                  <c:pt idx="45">
                    <c:v>أكتوبر</c:v>
                  </c:pt>
                  <c:pt idx="46">
                    <c:v>نوفمبر</c:v>
                  </c:pt>
                  <c:pt idx="47">
                    <c:v>ديسمبر</c:v>
                  </c:pt>
                  <c:pt idx="48">
                    <c:v>يناير</c:v>
                  </c:pt>
                  <c:pt idx="49">
                    <c:v>فبراير</c:v>
                  </c:pt>
                  <c:pt idx="50">
                    <c:v>مارس</c:v>
                  </c:pt>
                  <c:pt idx="51">
                    <c:v>ابريل</c:v>
                  </c:pt>
                  <c:pt idx="52">
                    <c:v>مايو</c:v>
                  </c:pt>
                  <c:pt idx="53">
                    <c:v>يونيو</c:v>
                  </c:pt>
                  <c:pt idx="54">
                    <c:v>يوليو</c:v>
                  </c:pt>
                  <c:pt idx="55">
                    <c:v>أغسطس</c:v>
                  </c:pt>
                  <c:pt idx="56">
                    <c:v>سبتمبر</c:v>
                  </c:pt>
                  <c:pt idx="57">
                    <c:v>أكتوبر</c:v>
                  </c:pt>
                </c:lvl>
                <c:lvl>
                  <c:pt idx="0">
                    <c:v>2018</c:v>
                  </c:pt>
                  <c:pt idx="12">
                    <c:v>2019</c:v>
                  </c:pt>
                  <c:pt idx="24">
                    <c:v>2020</c:v>
                  </c:pt>
                  <c:pt idx="36">
                    <c:v>2021</c:v>
                  </c:pt>
                  <c:pt idx="48">
                    <c:v>2022</c:v>
                  </c:pt>
                </c:lvl>
              </c:multiLvlStrCache>
            </c:multiLvlStrRef>
          </c:cat>
          <c:val>
            <c:numRef>
              <c:f>'Average Daily Trading'!$I$62:$I$119</c:f>
              <c:numCache>
                <c:formatCode>#,##0</c:formatCode>
                <c:ptCount val="58"/>
                <c:pt idx="0">
                  <c:v>14678259.230272729</c:v>
                </c:pt>
                <c:pt idx="1">
                  <c:v>11514298.499333333</c:v>
                </c:pt>
                <c:pt idx="2">
                  <c:v>10825040.382238096</c:v>
                </c:pt>
                <c:pt idx="3">
                  <c:v>11467866.537714286</c:v>
                </c:pt>
                <c:pt idx="4">
                  <c:v>8903331.9565217383</c:v>
                </c:pt>
                <c:pt idx="5">
                  <c:v>13450502.944444444</c:v>
                </c:pt>
                <c:pt idx="6">
                  <c:v>27537536.521739129</c:v>
                </c:pt>
                <c:pt idx="7">
                  <c:v>20970664.94117647</c:v>
                </c:pt>
                <c:pt idx="8">
                  <c:v>26191248.050000001</c:v>
                </c:pt>
                <c:pt idx="9">
                  <c:v>13471569.521739131</c:v>
                </c:pt>
                <c:pt idx="10">
                  <c:v>16754961.882352941</c:v>
                </c:pt>
                <c:pt idx="11">
                  <c:v>26118593.045454547</c:v>
                </c:pt>
                <c:pt idx="12">
                  <c:v>27747377.305636361</c:v>
                </c:pt>
                <c:pt idx="13">
                  <c:v>25791697.588647053</c:v>
                </c:pt>
                <c:pt idx="14">
                  <c:v>38912028.946904764</c:v>
                </c:pt>
                <c:pt idx="15">
                  <c:v>33460548.595809527</c:v>
                </c:pt>
                <c:pt idx="16">
                  <c:v>28048584.493090905</c:v>
                </c:pt>
                <c:pt idx="17">
                  <c:v>36675685.444833323</c:v>
                </c:pt>
                <c:pt idx="18">
                  <c:v>42561008.776260868</c:v>
                </c:pt>
                <c:pt idx="19">
                  <c:v>27235167.865944445</c:v>
                </c:pt>
                <c:pt idx="20">
                  <c:v>34085639.455181822</c:v>
                </c:pt>
                <c:pt idx="21">
                  <c:v>21901880.772304349</c:v>
                </c:pt>
                <c:pt idx="22">
                  <c:v>25740896.489050001</c:v>
                </c:pt>
                <c:pt idx="23">
                  <c:v>37105086.469304346</c:v>
                </c:pt>
                <c:pt idx="24">
                  <c:v>48302707.634833336</c:v>
                </c:pt>
                <c:pt idx="25">
                  <c:v>30719931.519882351</c:v>
                </c:pt>
                <c:pt idx="26">
                  <c:v>46991206.584142841</c:v>
                </c:pt>
                <c:pt idx="27">
                  <c:v>33971203.107181825</c:v>
                </c:pt>
                <c:pt idx="28">
                  <c:v>24499141.364833333</c:v>
                </c:pt>
                <c:pt idx="29">
                  <c:v>30924267.184142858</c:v>
                </c:pt>
                <c:pt idx="30">
                  <c:v>25176175.089047618</c:v>
                </c:pt>
                <c:pt idx="31">
                  <c:v>36360124.421052635</c:v>
                </c:pt>
                <c:pt idx="32">
                  <c:v>50728505.259095244</c:v>
                </c:pt>
                <c:pt idx="33">
                  <c:v>60268541.401578955</c:v>
                </c:pt>
                <c:pt idx="34">
                  <c:v>98814681.59072727</c:v>
                </c:pt>
                <c:pt idx="35">
                  <c:v>40090446.883391306</c:v>
                </c:pt>
                <c:pt idx="36">
                  <c:v>42245318.292050011</c:v>
                </c:pt>
                <c:pt idx="37">
                  <c:v>46375012.588222228</c:v>
                </c:pt>
                <c:pt idx="38">
                  <c:v>41232557.206454553</c:v>
                </c:pt>
                <c:pt idx="39">
                  <c:v>51558109.847428575</c:v>
                </c:pt>
                <c:pt idx="40">
                  <c:v>72473512.732315779</c:v>
                </c:pt>
                <c:pt idx="41">
                  <c:v>64605237.753318168</c:v>
                </c:pt>
                <c:pt idx="42">
                  <c:v>46976900.607374996</c:v>
                </c:pt>
                <c:pt idx="43">
                  <c:v>60602588.801333338</c:v>
                </c:pt>
                <c:pt idx="44">
                  <c:v>45038726.436545447</c:v>
                </c:pt>
                <c:pt idx="45">
                  <c:v>62065325.515900001</c:v>
                </c:pt>
                <c:pt idx="46">
                  <c:v>77668490.001318172</c:v>
                </c:pt>
                <c:pt idx="47">
                  <c:v>53216636.039999992</c:v>
                </c:pt>
                <c:pt idx="48">
                  <c:v>61393062.324476182</c:v>
                </c:pt>
                <c:pt idx="49">
                  <c:v>72140719.319444448</c:v>
                </c:pt>
                <c:pt idx="50">
                  <c:v>70862898.165227279</c:v>
                </c:pt>
                <c:pt idx="51">
                  <c:v>67222808.91915001</c:v>
                </c:pt>
                <c:pt idx="52">
                  <c:v>88993649.657833338</c:v>
                </c:pt>
                <c:pt idx="53">
                  <c:v>57846821.424772739</c:v>
                </c:pt>
                <c:pt idx="54">
                  <c:v>58007061.660937496</c:v>
                </c:pt>
                <c:pt idx="55">
                  <c:v>54098630.935739137</c:v>
                </c:pt>
                <c:pt idx="56">
                  <c:v>45988930.121399991</c:v>
                </c:pt>
                <c:pt idx="57">
                  <c:v>61505751.784000009</c:v>
                </c:pt>
              </c:numCache>
            </c:numRef>
          </c:val>
          <c:extLst>
            <c:ext xmlns:c16="http://schemas.microsoft.com/office/drawing/2014/chart" uri="{C3380CC4-5D6E-409C-BE32-E72D297353CC}">
              <c16:uniqueId val="{00000000-27B6-4A4A-AF8D-1CCD169AFEDD}"/>
            </c:ext>
          </c:extLst>
        </c:ser>
        <c:dLbls>
          <c:showLegendKey val="0"/>
          <c:showVal val="0"/>
          <c:showCatName val="0"/>
          <c:showSerName val="0"/>
          <c:showPercent val="0"/>
          <c:showBubbleSize val="0"/>
        </c:dLbls>
        <c:gapWidth val="219"/>
        <c:overlap val="-27"/>
        <c:axId val="1003838639"/>
        <c:axId val="1003846543"/>
      </c:barChart>
      <c:lineChart>
        <c:grouping val="standard"/>
        <c:varyColors val="0"/>
        <c:ser>
          <c:idx val="1"/>
          <c:order val="1"/>
          <c:tx>
            <c:strRef>
              <c:f>'Average Daily Trading'!$J$1</c:f>
              <c:strCache>
                <c:ptCount val="1"/>
                <c:pt idx="0">
                  <c:v>معدل 5 سنوات السابقة</c:v>
                </c:pt>
              </c:strCache>
            </c:strRef>
          </c:tx>
          <c:spPr>
            <a:ln w="22225" cap="rnd">
              <a:solidFill>
                <a:srgbClr val="C00000"/>
              </a:solidFill>
              <a:round/>
            </a:ln>
            <a:effectLst/>
          </c:spPr>
          <c:marker>
            <c:symbol val="none"/>
          </c:marker>
          <c:dLbls>
            <c:dLbl>
              <c:idx val="18"/>
              <c:layout>
                <c:manualLayout>
                  <c:x val="-0.30276539348156034"/>
                  <c:y val="-1.76863953519780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7B6-4A4A-AF8D-1CCD169AFED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sng" strike="noStrike" kern="1200" baseline="0">
                    <a:solidFill>
                      <a:schemeClr val="tx1">
                        <a:lumMod val="75000"/>
                        <a:lumOff val="25000"/>
                      </a:schemeClr>
                    </a:solidFill>
                    <a:latin typeface="+mn-lt"/>
                    <a:ea typeface="+mn-ea"/>
                    <a:cs typeface="mohammad bold art 1" pitchFamily="2" charset="-78"/>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Daily Trading'!$D$62:$D$119</c:f>
              <c:strCache>
                <c:ptCount val="58"/>
                <c:pt idx="0">
                  <c:v>يناير</c:v>
                </c:pt>
                <c:pt idx="1">
                  <c:v>فبراير</c:v>
                </c:pt>
                <c:pt idx="2">
                  <c:v>مارس</c:v>
                </c:pt>
                <c:pt idx="3">
                  <c:v>أبريل</c:v>
                </c:pt>
                <c:pt idx="4">
                  <c:v>مايو</c:v>
                </c:pt>
                <c:pt idx="5">
                  <c:v>يونيو</c:v>
                </c:pt>
                <c:pt idx="6">
                  <c:v>يوليو</c:v>
                </c:pt>
                <c:pt idx="7">
                  <c:v>أغسطس</c:v>
                </c:pt>
                <c:pt idx="8">
                  <c:v>سبتمبر</c:v>
                </c:pt>
                <c:pt idx="9">
                  <c:v>أكتوبر</c:v>
                </c:pt>
                <c:pt idx="10">
                  <c:v>نوفمبر</c:v>
                </c:pt>
                <c:pt idx="11">
                  <c:v>ديسمبر</c:v>
                </c:pt>
                <c:pt idx="12">
                  <c:v>يناير</c:v>
                </c:pt>
                <c:pt idx="13">
                  <c:v>فبراير</c:v>
                </c:pt>
                <c:pt idx="14">
                  <c:v>مارس</c:v>
                </c:pt>
                <c:pt idx="15">
                  <c:v>أبريل</c:v>
                </c:pt>
                <c:pt idx="16">
                  <c:v>مايو</c:v>
                </c:pt>
                <c:pt idx="17">
                  <c:v>يونيو</c:v>
                </c:pt>
                <c:pt idx="18">
                  <c:v>يوليو</c:v>
                </c:pt>
                <c:pt idx="19">
                  <c:v>أغسطس</c:v>
                </c:pt>
                <c:pt idx="20">
                  <c:v>سبتمبر</c:v>
                </c:pt>
                <c:pt idx="21">
                  <c:v>أكتوبر</c:v>
                </c:pt>
                <c:pt idx="22">
                  <c:v>نوفمبر</c:v>
                </c:pt>
                <c:pt idx="23">
                  <c:v>ديسمبر</c:v>
                </c:pt>
                <c:pt idx="24">
                  <c:v>يناير</c:v>
                </c:pt>
                <c:pt idx="25">
                  <c:v>فبراير</c:v>
                </c:pt>
                <c:pt idx="26">
                  <c:v>مارس</c:v>
                </c:pt>
                <c:pt idx="27">
                  <c:v>أبريل</c:v>
                </c:pt>
                <c:pt idx="28">
                  <c:v>مايو</c:v>
                </c:pt>
                <c:pt idx="29">
                  <c:v>يونيو</c:v>
                </c:pt>
                <c:pt idx="30">
                  <c:v>يوليو</c:v>
                </c:pt>
                <c:pt idx="31">
                  <c:v>أغسطس</c:v>
                </c:pt>
                <c:pt idx="32">
                  <c:v>سبتمبر</c:v>
                </c:pt>
                <c:pt idx="33">
                  <c:v>أكتوبر</c:v>
                </c:pt>
                <c:pt idx="34">
                  <c:v>نوفمبر</c:v>
                </c:pt>
                <c:pt idx="35">
                  <c:v>ديسمبر</c:v>
                </c:pt>
                <c:pt idx="36">
                  <c:v>يناير</c:v>
                </c:pt>
                <c:pt idx="37">
                  <c:v>فبراير</c:v>
                </c:pt>
                <c:pt idx="38">
                  <c:v>مارس</c:v>
                </c:pt>
                <c:pt idx="39">
                  <c:v>أبريل</c:v>
                </c:pt>
                <c:pt idx="40">
                  <c:v>مايو</c:v>
                </c:pt>
                <c:pt idx="41">
                  <c:v>يونيو</c:v>
                </c:pt>
                <c:pt idx="42">
                  <c:v>يوليو</c:v>
                </c:pt>
                <c:pt idx="43">
                  <c:v>أغسطس</c:v>
                </c:pt>
                <c:pt idx="44">
                  <c:v>سبتمبر</c:v>
                </c:pt>
                <c:pt idx="45">
                  <c:v>أكتوبر</c:v>
                </c:pt>
                <c:pt idx="46">
                  <c:v>نوفمبر</c:v>
                </c:pt>
                <c:pt idx="47">
                  <c:v>ديسمبر</c:v>
                </c:pt>
                <c:pt idx="48">
                  <c:v>يناير</c:v>
                </c:pt>
                <c:pt idx="49">
                  <c:v>فبراير</c:v>
                </c:pt>
                <c:pt idx="50">
                  <c:v>مارس</c:v>
                </c:pt>
                <c:pt idx="51">
                  <c:v>ابريل</c:v>
                </c:pt>
                <c:pt idx="52">
                  <c:v>مايو</c:v>
                </c:pt>
                <c:pt idx="53">
                  <c:v>يونيو</c:v>
                </c:pt>
                <c:pt idx="54">
                  <c:v>يوليو</c:v>
                </c:pt>
                <c:pt idx="55">
                  <c:v>أغسطس</c:v>
                </c:pt>
                <c:pt idx="56">
                  <c:v>سبتمبر</c:v>
                </c:pt>
                <c:pt idx="57">
                  <c:v>أكتوبر</c:v>
                </c:pt>
              </c:strCache>
            </c:strRef>
          </c:cat>
          <c:val>
            <c:numRef>
              <c:f>'Average Daily Trading'!$J$62:$J$119</c:f>
              <c:numCache>
                <c:formatCode>#,##0</c:formatCode>
                <c:ptCount val="58"/>
                <c:pt idx="0">
                  <c:v>34214759.550297312</c:v>
                </c:pt>
                <c:pt idx="1">
                  <c:v>34214759.550297312</c:v>
                </c:pt>
                <c:pt idx="2">
                  <c:v>34214759.550297312</c:v>
                </c:pt>
                <c:pt idx="3">
                  <c:v>34214759.550297312</c:v>
                </c:pt>
                <c:pt idx="4">
                  <c:v>34214759.550297312</c:v>
                </c:pt>
                <c:pt idx="5">
                  <c:v>34214759.550297312</c:v>
                </c:pt>
                <c:pt idx="6">
                  <c:v>34214759.550297312</c:v>
                </c:pt>
                <c:pt idx="7">
                  <c:v>34214759.550297312</c:v>
                </c:pt>
                <c:pt idx="8">
                  <c:v>34214759.550297312</c:v>
                </c:pt>
                <c:pt idx="9">
                  <c:v>34214759.550297312</c:v>
                </c:pt>
                <c:pt idx="10">
                  <c:v>34214759.550297312</c:v>
                </c:pt>
                <c:pt idx="11">
                  <c:v>34214759.550297312</c:v>
                </c:pt>
                <c:pt idx="12">
                  <c:v>34214759.550297312</c:v>
                </c:pt>
                <c:pt idx="13">
                  <c:v>34214759.550297312</c:v>
                </c:pt>
                <c:pt idx="14">
                  <c:v>34214759.550297312</c:v>
                </c:pt>
                <c:pt idx="15">
                  <c:v>34214759.550297312</c:v>
                </c:pt>
                <c:pt idx="16">
                  <c:v>34214759.550297312</c:v>
                </c:pt>
                <c:pt idx="17">
                  <c:v>34214759.550297312</c:v>
                </c:pt>
                <c:pt idx="18">
                  <c:v>34214759.550297312</c:v>
                </c:pt>
                <c:pt idx="19">
                  <c:v>34214759.550297312</c:v>
                </c:pt>
                <c:pt idx="20">
                  <c:v>34214759.550297312</c:v>
                </c:pt>
                <c:pt idx="21">
                  <c:v>34214759.550297312</c:v>
                </c:pt>
                <c:pt idx="22">
                  <c:v>34214759.550297312</c:v>
                </c:pt>
                <c:pt idx="23">
                  <c:v>34214759.550297312</c:v>
                </c:pt>
                <c:pt idx="24">
                  <c:v>34214759.550297312</c:v>
                </c:pt>
                <c:pt idx="25">
                  <c:v>34214759.550297312</c:v>
                </c:pt>
                <c:pt idx="26">
                  <c:v>34214759.550297312</c:v>
                </c:pt>
                <c:pt idx="27">
                  <c:v>34214759.550297312</c:v>
                </c:pt>
                <c:pt idx="28">
                  <c:v>34214759.550297312</c:v>
                </c:pt>
                <c:pt idx="29">
                  <c:v>34214759.550297312</c:v>
                </c:pt>
                <c:pt idx="30">
                  <c:v>34214759.550297312</c:v>
                </c:pt>
                <c:pt idx="31">
                  <c:v>34214759.550297312</c:v>
                </c:pt>
                <c:pt idx="32">
                  <c:v>34214759.550297312</c:v>
                </c:pt>
                <c:pt idx="33">
                  <c:v>34214759.550297312</c:v>
                </c:pt>
                <c:pt idx="34">
                  <c:v>34214759.550297312</c:v>
                </c:pt>
                <c:pt idx="35">
                  <c:v>34214759.550297312</c:v>
                </c:pt>
                <c:pt idx="36">
                  <c:v>34214759.550297312</c:v>
                </c:pt>
                <c:pt idx="37">
                  <c:v>34214759.550297312</c:v>
                </c:pt>
                <c:pt idx="38">
                  <c:v>34214759.550297312</c:v>
                </c:pt>
                <c:pt idx="39">
                  <c:v>34214759.550297312</c:v>
                </c:pt>
                <c:pt idx="40">
                  <c:v>34214759.550297312</c:v>
                </c:pt>
                <c:pt idx="41">
                  <c:v>34214759.550297312</c:v>
                </c:pt>
                <c:pt idx="42">
                  <c:v>34214759.550297312</c:v>
                </c:pt>
                <c:pt idx="43">
                  <c:v>34214759.550297312</c:v>
                </c:pt>
                <c:pt idx="44">
                  <c:v>34214759.550297312</c:v>
                </c:pt>
                <c:pt idx="45">
                  <c:v>34214759.550297312</c:v>
                </c:pt>
                <c:pt idx="46">
                  <c:v>34214759.550297312</c:v>
                </c:pt>
                <c:pt idx="47">
                  <c:v>34214759.550297312</c:v>
                </c:pt>
                <c:pt idx="48">
                  <c:v>34214759.550297312</c:v>
                </c:pt>
                <c:pt idx="49">
                  <c:v>34214759.550297312</c:v>
                </c:pt>
                <c:pt idx="50">
                  <c:v>34214759.550297312</c:v>
                </c:pt>
                <c:pt idx="51">
                  <c:v>34214759.550297312</c:v>
                </c:pt>
                <c:pt idx="52">
                  <c:v>34214759.550297312</c:v>
                </c:pt>
                <c:pt idx="53">
                  <c:v>34214759.550297312</c:v>
                </c:pt>
                <c:pt idx="54">
                  <c:v>34214759.550297312</c:v>
                </c:pt>
                <c:pt idx="55">
                  <c:v>34214759.550297312</c:v>
                </c:pt>
                <c:pt idx="56">
                  <c:v>34214759.550297312</c:v>
                </c:pt>
                <c:pt idx="57">
                  <c:v>34214759.550297312</c:v>
                </c:pt>
              </c:numCache>
            </c:numRef>
          </c:val>
          <c:smooth val="0"/>
          <c:extLst>
            <c:ext xmlns:c16="http://schemas.microsoft.com/office/drawing/2014/chart" uri="{C3380CC4-5D6E-409C-BE32-E72D297353CC}">
              <c16:uniqueId val="{00000002-27B6-4A4A-AF8D-1CCD169AFEDD}"/>
            </c:ext>
          </c:extLst>
        </c:ser>
        <c:dLbls>
          <c:showLegendKey val="0"/>
          <c:showVal val="0"/>
          <c:showCatName val="0"/>
          <c:showSerName val="0"/>
          <c:showPercent val="0"/>
          <c:showBubbleSize val="0"/>
        </c:dLbls>
        <c:marker val="1"/>
        <c:smooth val="0"/>
        <c:axId val="1003844879"/>
        <c:axId val="1003843631"/>
      </c:lineChart>
      <c:catAx>
        <c:axId val="1003838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ohammad bold art 1" pitchFamily="2" charset="-78"/>
              </a:defRPr>
            </a:pPr>
            <a:endParaRPr lang="en-US"/>
          </a:p>
        </c:txPr>
        <c:crossAx val="1003846543"/>
        <c:crosses val="autoZero"/>
        <c:auto val="1"/>
        <c:lblAlgn val="ctr"/>
        <c:lblOffset val="100"/>
        <c:noMultiLvlLbl val="0"/>
      </c:catAx>
      <c:valAx>
        <c:axId val="1003846543"/>
        <c:scaling>
          <c:orientation val="minMax"/>
          <c:max val="1000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ohammad bold art 1" pitchFamily="2" charset="-78"/>
              </a:defRPr>
            </a:pPr>
            <a:endParaRPr lang="en-US"/>
          </a:p>
        </c:txPr>
        <c:crossAx val="1003838639"/>
        <c:crosses val="autoZero"/>
        <c:crossBetween val="between"/>
        <c:dispUnits>
          <c:builtInUnit val="millions"/>
          <c:dispUnitsLbl>
            <c:tx>
              <c:rich>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ohammad bold art 1" pitchFamily="2" charset="-78"/>
                    </a:defRPr>
                  </a:pPr>
                  <a:r>
                    <a:rPr lang="ar-KW" sz="700"/>
                    <a:t>مليون دينار كويتي</a:t>
                  </a:r>
                  <a:endParaRPr lang="en-US" sz="700"/>
                </a:p>
              </c:rich>
            </c:tx>
            <c:spPr>
              <a:noFill/>
              <a:ln>
                <a:noFill/>
              </a:ln>
              <a:effectLst/>
            </c:spPr>
            <c:txPr>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ohammad bold art 1" pitchFamily="2" charset="-78"/>
                  </a:defRPr>
                </a:pPr>
                <a:endParaRPr lang="en-US"/>
              </a:p>
            </c:txPr>
          </c:dispUnitsLbl>
        </c:dispUnits>
      </c:valAx>
      <c:valAx>
        <c:axId val="1003843631"/>
        <c:scaling>
          <c:orientation val="minMax"/>
          <c:max val="30000000"/>
        </c:scaling>
        <c:delete val="1"/>
        <c:axPos val="r"/>
        <c:numFmt formatCode="#,##0" sourceLinked="1"/>
        <c:majorTickMark val="out"/>
        <c:minorTickMark val="none"/>
        <c:tickLblPos val="nextTo"/>
        <c:crossAx val="1003844879"/>
        <c:crosses val="max"/>
        <c:crossBetween val="between"/>
        <c:dispUnits>
          <c:builtInUnit val="millions"/>
        </c:dispUnits>
      </c:valAx>
      <c:catAx>
        <c:axId val="1003844879"/>
        <c:scaling>
          <c:orientation val="minMax"/>
        </c:scaling>
        <c:delete val="1"/>
        <c:axPos val="b"/>
        <c:numFmt formatCode="General" sourceLinked="1"/>
        <c:majorTickMark val="out"/>
        <c:minorTickMark val="none"/>
        <c:tickLblPos val="nextTo"/>
        <c:crossAx val="100384363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ohammad bold art 1" pitchFamily="2" charset="-78"/>
            </a:defRPr>
          </a:pPr>
          <a:endParaRPr lang="en-US"/>
        </a:p>
      </c:txPr>
    </c:legend>
    <c:plotVisOnly val="1"/>
    <c:dispBlanksAs val="gap"/>
    <c:showDLblsOverMax val="0"/>
  </c:chart>
  <c:spPr>
    <a:noFill/>
    <a:ln>
      <a:noFill/>
    </a:ln>
    <a:effectLst/>
  </c:spPr>
  <c:txPr>
    <a:bodyPr/>
    <a:lstStyle/>
    <a:p>
      <a:pPr>
        <a:defRPr sz="800">
          <a:cs typeface="mohammad bold art 1" pitchFamily="2" charset="-78"/>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3B984A-82A7-47DC-A7FC-E0F11DF174D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0F0B4704-37F5-4099-A117-7FD7519F7F5A}">
      <dgm:prSet phldrT="[Text]" custT="1"/>
      <dgm:spPr>
        <a:solidFill>
          <a:srgbClr val="1367A2"/>
        </a:solidFill>
      </dgm:spPr>
      <dgm:t>
        <a:bodyPr/>
        <a:lstStyle/>
        <a:p>
          <a:pPr rtl="1"/>
          <a:r>
            <a:rPr lang="ar-KW" sz="1100" dirty="0">
              <a:cs typeface="mohammad bold art 1" pitchFamily="2" charset="-78"/>
            </a:rPr>
            <a:t>دورة التسوية</a:t>
          </a:r>
          <a:endParaRPr lang="en-GB" sz="1100" dirty="0">
            <a:cs typeface="mohammad bold art 1" pitchFamily="2" charset="-78"/>
          </a:endParaRPr>
        </a:p>
      </dgm:t>
    </dgm:pt>
    <dgm:pt modelId="{B6601002-B0D2-4116-A32D-2AC76730C3AE}" type="parTrans" cxnId="{9157936B-667A-4DB8-AE65-40F9FADDD57E}">
      <dgm:prSet/>
      <dgm:spPr/>
      <dgm:t>
        <a:bodyPr/>
        <a:lstStyle/>
        <a:p>
          <a:pPr rtl="1"/>
          <a:endParaRPr lang="en-GB">
            <a:cs typeface="mohammad bold art 1" pitchFamily="2" charset="-78"/>
          </a:endParaRPr>
        </a:p>
      </dgm:t>
    </dgm:pt>
    <dgm:pt modelId="{9CA0EE6D-4487-4EF6-B4BC-B154C237E100}" type="sibTrans" cxnId="{9157936B-667A-4DB8-AE65-40F9FADDD57E}">
      <dgm:prSet/>
      <dgm:spPr/>
      <dgm:t>
        <a:bodyPr/>
        <a:lstStyle/>
        <a:p>
          <a:pPr rtl="1"/>
          <a:endParaRPr lang="en-GB">
            <a:cs typeface="mohammad bold art 1" pitchFamily="2" charset="-78"/>
          </a:endParaRPr>
        </a:p>
      </dgm:t>
    </dgm:pt>
    <dgm:pt modelId="{ED9DC459-6D40-4558-A02D-0823F920F3BD}">
      <dgm:prSet phldrT="[Text]" custT="1"/>
      <dgm:spPr>
        <a:ln>
          <a:solidFill>
            <a:srgbClr val="1367A2"/>
          </a:solidFill>
        </a:ln>
      </dgm:spPr>
      <dgm:t>
        <a:bodyPr/>
        <a:lstStyle/>
        <a:p>
          <a:pPr algn="just" rtl="1"/>
          <a:r>
            <a:rPr lang="ar-KW" sz="1100" dirty="0">
              <a:cs typeface="mohammad bold art 1" pitchFamily="2" charset="-78"/>
            </a:rPr>
            <a:t>آلية تحديد المواعيد المتعلقة باستحقاقات الأسهم والمساهمين المستحقين للتوزيعات بحيث تكون مواعيد مستقبلية معلنة قبل فترة من تاريخ الاستحقاق. وذلك لتتوافق مع الممارسات العالمية.</a:t>
          </a:r>
          <a:endParaRPr lang="en-GB" sz="1100" dirty="0">
            <a:cs typeface="mohammad bold art 1" pitchFamily="2" charset="-78"/>
          </a:endParaRPr>
        </a:p>
      </dgm:t>
    </dgm:pt>
    <dgm:pt modelId="{13D15D62-BB8B-4BDA-AEDC-88C18E9E547F}" type="parTrans" cxnId="{75D8FF12-CCF4-4CB7-8781-EC5A78A47D02}">
      <dgm:prSet/>
      <dgm:spPr/>
      <dgm:t>
        <a:bodyPr/>
        <a:lstStyle/>
        <a:p>
          <a:pPr rtl="1"/>
          <a:endParaRPr lang="en-GB">
            <a:cs typeface="mohammad bold art 1" pitchFamily="2" charset="-78"/>
          </a:endParaRPr>
        </a:p>
      </dgm:t>
    </dgm:pt>
    <dgm:pt modelId="{F82A4C1C-C775-4D8C-AD4E-3EB2E04F7036}" type="sibTrans" cxnId="{75D8FF12-CCF4-4CB7-8781-EC5A78A47D02}">
      <dgm:prSet/>
      <dgm:spPr/>
      <dgm:t>
        <a:bodyPr/>
        <a:lstStyle/>
        <a:p>
          <a:pPr rtl="1"/>
          <a:endParaRPr lang="en-GB">
            <a:cs typeface="mohammad bold art 1" pitchFamily="2" charset="-78"/>
          </a:endParaRPr>
        </a:p>
      </dgm:t>
    </dgm:pt>
    <dgm:pt modelId="{BC438EAF-48C7-4AA1-AC55-E7ACF186F58F}">
      <dgm:prSet phldrT="[Text]" custT="1"/>
      <dgm:spPr>
        <a:solidFill>
          <a:srgbClr val="1367A2"/>
        </a:solidFill>
      </dgm:spPr>
      <dgm:t>
        <a:bodyPr/>
        <a:lstStyle/>
        <a:p>
          <a:pPr rtl="1"/>
          <a:r>
            <a:rPr lang="ar-KW" sz="1100" dirty="0">
              <a:cs typeface="mohammad bold art 1" pitchFamily="2" charset="-78"/>
            </a:rPr>
            <a:t>تسوية الأوراق المالية</a:t>
          </a:r>
          <a:endParaRPr lang="en-GB" sz="1100" dirty="0">
            <a:cs typeface="mohammad bold art 1" pitchFamily="2" charset="-78"/>
          </a:endParaRPr>
        </a:p>
      </dgm:t>
    </dgm:pt>
    <dgm:pt modelId="{8827A90B-D7A9-4689-B4E2-F49BCC288583}" type="parTrans" cxnId="{C17E4598-ED6C-48B3-A3B9-309D11706198}">
      <dgm:prSet/>
      <dgm:spPr/>
      <dgm:t>
        <a:bodyPr/>
        <a:lstStyle/>
        <a:p>
          <a:pPr rtl="1"/>
          <a:endParaRPr lang="en-GB">
            <a:cs typeface="mohammad bold art 1" pitchFamily="2" charset="-78"/>
          </a:endParaRPr>
        </a:p>
      </dgm:t>
    </dgm:pt>
    <dgm:pt modelId="{B6AE8DE7-D834-41BD-AABE-049CB2A67167}" type="sibTrans" cxnId="{C17E4598-ED6C-48B3-A3B9-309D11706198}">
      <dgm:prSet/>
      <dgm:spPr/>
      <dgm:t>
        <a:bodyPr/>
        <a:lstStyle/>
        <a:p>
          <a:pPr rtl="1"/>
          <a:endParaRPr lang="en-GB">
            <a:cs typeface="mohammad bold art 1" pitchFamily="2" charset="-78"/>
          </a:endParaRPr>
        </a:p>
      </dgm:t>
    </dgm:pt>
    <dgm:pt modelId="{CE6FCD9B-A86C-488C-853D-CB1D6C4E04CE}">
      <dgm:prSet phldrT="[Text]" custT="1"/>
      <dgm:spPr>
        <a:ln>
          <a:solidFill>
            <a:srgbClr val="1367A2"/>
          </a:solidFill>
        </a:ln>
      </dgm:spPr>
      <dgm:t>
        <a:bodyPr/>
        <a:lstStyle/>
        <a:p>
          <a:pPr algn="r" rtl="1"/>
          <a:r>
            <a:rPr lang="ar-KW" sz="1100" dirty="0">
              <a:cs typeface="mohammad bold art 1" pitchFamily="2" charset="-78"/>
            </a:rPr>
            <a:t>تطبيق مبدأ التسليم مقابل الاستلام (</a:t>
          </a:r>
          <a:r>
            <a:rPr lang="en-GB" sz="1100" dirty="0">
              <a:cs typeface="mohammad bold art 1" pitchFamily="2" charset="-78"/>
            </a:rPr>
            <a:t>DvP</a:t>
          </a:r>
          <a:r>
            <a:rPr lang="ar-KW" sz="1100" dirty="0">
              <a:cs typeface="mohammad bold art 1" pitchFamily="2" charset="-78"/>
            </a:rPr>
            <a:t>) لتتوافق مع الممارسات العالمية.</a:t>
          </a:r>
          <a:endParaRPr lang="en-GB" sz="1100" dirty="0">
            <a:cs typeface="mohammad bold art 1" pitchFamily="2" charset="-78"/>
          </a:endParaRPr>
        </a:p>
      </dgm:t>
    </dgm:pt>
    <dgm:pt modelId="{2E49DFEE-A836-4B19-934A-9D8C2A4810DE}" type="parTrans" cxnId="{2BA64543-6F97-4293-B52D-ED67297E07D3}">
      <dgm:prSet/>
      <dgm:spPr/>
      <dgm:t>
        <a:bodyPr/>
        <a:lstStyle/>
        <a:p>
          <a:pPr rtl="1"/>
          <a:endParaRPr lang="en-GB">
            <a:cs typeface="mohammad bold art 1" pitchFamily="2" charset="-78"/>
          </a:endParaRPr>
        </a:p>
      </dgm:t>
    </dgm:pt>
    <dgm:pt modelId="{5ADEAFC3-3EE6-4752-BD22-71C7100DE5BB}" type="sibTrans" cxnId="{2BA64543-6F97-4293-B52D-ED67297E07D3}">
      <dgm:prSet/>
      <dgm:spPr/>
      <dgm:t>
        <a:bodyPr/>
        <a:lstStyle/>
        <a:p>
          <a:pPr rtl="1"/>
          <a:endParaRPr lang="en-GB">
            <a:cs typeface="mohammad bold art 1" pitchFamily="2" charset="-78"/>
          </a:endParaRPr>
        </a:p>
      </dgm:t>
    </dgm:pt>
    <dgm:pt modelId="{249BA688-19EA-497B-97AC-823AF256A55F}">
      <dgm:prSet phldrT="[Text]" custT="1"/>
      <dgm:spPr>
        <a:solidFill>
          <a:srgbClr val="1367A2"/>
        </a:solidFill>
      </dgm:spPr>
      <dgm:t>
        <a:bodyPr/>
        <a:lstStyle/>
        <a:p>
          <a:pPr rtl="1"/>
          <a:r>
            <a:rPr lang="ar-KW" sz="1100" dirty="0">
              <a:cs typeface="mohammad bold art 1" pitchFamily="2" charset="-78"/>
            </a:rPr>
            <a:t>الضمانات المالية</a:t>
          </a:r>
          <a:endParaRPr lang="en-GB" sz="1100" dirty="0">
            <a:cs typeface="mohammad bold art 1" pitchFamily="2" charset="-78"/>
          </a:endParaRPr>
        </a:p>
      </dgm:t>
    </dgm:pt>
    <dgm:pt modelId="{839A33E7-C025-47CB-9773-1447AE37874F}" type="parTrans" cxnId="{085E4A52-D9D6-4501-AEBC-FEC66EE3E95F}">
      <dgm:prSet/>
      <dgm:spPr/>
      <dgm:t>
        <a:bodyPr/>
        <a:lstStyle/>
        <a:p>
          <a:pPr rtl="1"/>
          <a:endParaRPr lang="en-GB">
            <a:cs typeface="mohammad bold art 1" pitchFamily="2" charset="-78"/>
          </a:endParaRPr>
        </a:p>
      </dgm:t>
    </dgm:pt>
    <dgm:pt modelId="{7E659D04-CF19-4E4D-85F7-48115DCF8B0B}" type="sibTrans" cxnId="{085E4A52-D9D6-4501-AEBC-FEC66EE3E95F}">
      <dgm:prSet/>
      <dgm:spPr/>
      <dgm:t>
        <a:bodyPr/>
        <a:lstStyle/>
        <a:p>
          <a:pPr rtl="1"/>
          <a:endParaRPr lang="en-GB">
            <a:cs typeface="mohammad bold art 1" pitchFamily="2" charset="-78"/>
          </a:endParaRPr>
        </a:p>
      </dgm:t>
    </dgm:pt>
    <dgm:pt modelId="{068B6AB1-7A20-45FA-B535-11E8667FDF37}">
      <dgm:prSet custT="1"/>
      <dgm:spPr>
        <a:solidFill>
          <a:srgbClr val="1367A2"/>
        </a:solidFill>
      </dgm:spPr>
      <dgm:t>
        <a:bodyPr/>
        <a:lstStyle/>
        <a:p>
          <a:pPr rtl="1"/>
          <a:r>
            <a:rPr lang="ar-KW" sz="1100" dirty="0">
              <a:cs typeface="mohammad bold art 1" pitchFamily="2" charset="-78"/>
            </a:rPr>
            <a:t>استحقاقات الأسهم</a:t>
          </a:r>
          <a:endParaRPr lang="en-GB" sz="1100" dirty="0">
            <a:cs typeface="mohammad bold art 1" pitchFamily="2" charset="-78"/>
          </a:endParaRPr>
        </a:p>
      </dgm:t>
    </dgm:pt>
    <dgm:pt modelId="{C1B2D331-6E7F-4757-9770-A11392610A81}" type="parTrans" cxnId="{3B1B1BBF-639F-4F0C-AC88-F00AB18B63B5}">
      <dgm:prSet/>
      <dgm:spPr/>
      <dgm:t>
        <a:bodyPr/>
        <a:lstStyle/>
        <a:p>
          <a:endParaRPr lang="en-GB">
            <a:cs typeface="mohammad bold art 1" pitchFamily="2" charset="-78"/>
          </a:endParaRPr>
        </a:p>
      </dgm:t>
    </dgm:pt>
    <dgm:pt modelId="{15AD8CF1-DB0C-43B2-A77E-19E6E3425142}" type="sibTrans" cxnId="{3B1B1BBF-639F-4F0C-AC88-F00AB18B63B5}">
      <dgm:prSet/>
      <dgm:spPr/>
      <dgm:t>
        <a:bodyPr/>
        <a:lstStyle/>
        <a:p>
          <a:endParaRPr lang="en-GB">
            <a:cs typeface="mohammad bold art 1" pitchFamily="2" charset="-78"/>
          </a:endParaRPr>
        </a:p>
      </dgm:t>
    </dgm:pt>
    <dgm:pt modelId="{5B3E7BB9-C8D2-4372-A378-4958B8C24A21}">
      <dgm:prSet phldrT="[Text]" custT="1"/>
      <dgm:spPr>
        <a:noFill/>
        <a:ln>
          <a:solidFill>
            <a:srgbClr val="1367A2"/>
          </a:solidFill>
        </a:ln>
      </dgm:spPr>
      <dgm:t>
        <a:bodyPr/>
        <a:lstStyle/>
        <a:p>
          <a:pPr algn="just" rtl="1"/>
          <a:r>
            <a:rPr lang="ar-KW" sz="1100" dirty="0">
              <a:cs typeface="mohammad bold art 1" pitchFamily="2" charset="-78"/>
            </a:rPr>
            <a:t>توحيد دورة التسوية لتصبح ثلاثة أيام عمل بعد يوم التداول، </a:t>
          </a:r>
          <a:r>
            <a:rPr lang="en-GB" sz="1100" dirty="0">
              <a:cs typeface="mohammad bold art 1" pitchFamily="2" charset="-78"/>
            </a:rPr>
            <a:t>T+3</a:t>
          </a:r>
          <a:r>
            <a:rPr lang="ar-KW" sz="1100" dirty="0">
              <a:cs typeface="mohammad bold art 1" pitchFamily="2" charset="-78"/>
            </a:rPr>
            <a:t>، والهدف منها هو تهيئة البنية التحتية لتطوير السوق والتوافق مع الممارسات العالمية.</a:t>
          </a:r>
          <a:endParaRPr lang="en-GB" sz="1100" dirty="0">
            <a:cs typeface="mohammad bold art 1" pitchFamily="2" charset="-78"/>
          </a:endParaRPr>
        </a:p>
      </dgm:t>
    </dgm:pt>
    <dgm:pt modelId="{F1080FCA-8107-4490-8AD5-B941DCDDE764}" type="parTrans" cxnId="{9AA11F2F-6A1B-4FAC-89AD-84D05DE60508}">
      <dgm:prSet/>
      <dgm:spPr/>
      <dgm:t>
        <a:bodyPr/>
        <a:lstStyle/>
        <a:p>
          <a:endParaRPr lang="en-GB"/>
        </a:p>
      </dgm:t>
    </dgm:pt>
    <dgm:pt modelId="{65BF3776-AA78-41E0-ADA3-A2C22E421925}" type="sibTrans" cxnId="{9AA11F2F-6A1B-4FAC-89AD-84D05DE60508}">
      <dgm:prSet/>
      <dgm:spPr/>
      <dgm:t>
        <a:bodyPr/>
        <a:lstStyle/>
        <a:p>
          <a:endParaRPr lang="en-GB"/>
        </a:p>
      </dgm:t>
    </dgm:pt>
    <dgm:pt modelId="{8925A9F0-53DF-42CA-A647-6C578F82BFA6}">
      <dgm:prSet phldrT="[Text]" custT="1"/>
      <dgm:spPr>
        <a:ln>
          <a:solidFill>
            <a:srgbClr val="1367A2"/>
          </a:solidFill>
        </a:ln>
      </dgm:spPr>
      <dgm:t>
        <a:bodyPr/>
        <a:lstStyle/>
        <a:p>
          <a:pPr algn="just" rtl="1"/>
          <a:r>
            <a:rPr lang="ar-KW" sz="1100" dirty="0">
              <a:cs typeface="mohammad bold art 1" pitchFamily="2" charset="-78"/>
            </a:rPr>
            <a:t>مبدأ التسليم مقابل الاستلام (</a:t>
          </a:r>
          <a:r>
            <a:rPr lang="en-US" sz="1100" dirty="0">
              <a:cs typeface="mohammad bold art 1" pitchFamily="2" charset="-78"/>
            </a:rPr>
            <a:t>DvP</a:t>
          </a:r>
          <a:r>
            <a:rPr lang="ar-KW" sz="1100" dirty="0">
              <a:cs typeface="mohammad bold art 1" pitchFamily="2" charset="-78"/>
            </a:rPr>
            <a:t>) - آلية لتسوية الأوراق المالية تربط بين تحويل الأوراق المالية وتحويل الأموال بطريقة تضمن التسليم في حالة استلام الدفعة المالية المقابلة فقط.</a:t>
          </a:r>
          <a:r>
            <a:rPr lang="en-US" sz="1100" dirty="0">
              <a:cs typeface="mohammad bold art 1" pitchFamily="2" charset="-78"/>
            </a:rPr>
            <a:t> </a:t>
          </a:r>
          <a:r>
            <a:rPr lang="ar-KW" sz="1100" u="sng" dirty="0">
              <a:cs typeface="mohammad bold art 1" pitchFamily="2" charset="-78"/>
            </a:rPr>
            <a:t>وتتم تسوية الأوراق المالية والأموال على أساس إجمالي ولكل التزام على حدة.</a:t>
          </a:r>
          <a:endParaRPr lang="en-GB" sz="1100" u="sng" dirty="0">
            <a:cs typeface="mohammad bold art 1" pitchFamily="2" charset="-78"/>
          </a:endParaRPr>
        </a:p>
      </dgm:t>
    </dgm:pt>
    <dgm:pt modelId="{72492B75-8DFF-4F5E-9C29-53625B6F59AF}" type="parTrans" cxnId="{3B7409E3-97EF-4A97-9D29-F61FC9044F22}">
      <dgm:prSet/>
      <dgm:spPr/>
      <dgm:t>
        <a:bodyPr/>
        <a:lstStyle/>
        <a:p>
          <a:endParaRPr lang="en-GB"/>
        </a:p>
      </dgm:t>
    </dgm:pt>
    <dgm:pt modelId="{E0D9B048-1664-45AF-A908-82F4AB674159}" type="sibTrans" cxnId="{3B7409E3-97EF-4A97-9D29-F61FC9044F22}">
      <dgm:prSet/>
      <dgm:spPr/>
      <dgm:t>
        <a:bodyPr/>
        <a:lstStyle/>
        <a:p>
          <a:endParaRPr lang="en-GB"/>
        </a:p>
      </dgm:t>
    </dgm:pt>
    <dgm:pt modelId="{37505A5B-65C2-4DDC-9F03-1BC688E87D14}">
      <dgm:prSet phldrT="[Text]" custT="1"/>
      <dgm:spPr>
        <a:noFill/>
        <a:ln>
          <a:solidFill>
            <a:srgbClr val="1367A2"/>
          </a:solidFill>
        </a:ln>
      </dgm:spPr>
      <dgm:t>
        <a:bodyPr/>
        <a:lstStyle/>
        <a:p>
          <a:pPr algn="just" rtl="1"/>
          <a:r>
            <a:rPr lang="ar-KW" sz="1100" dirty="0">
              <a:cs typeface="mohammad bold art 1" pitchFamily="2" charset="-78"/>
            </a:rPr>
            <a:t>دورة التسوية: المدة الزمنية بين وقت إبرام صفقة بيع ورقة مالية في البورصة وحتى وقت تسجيل الورقة المالية باسم المشتري في سجل حملة الأوراق المالية من قبل وكالة مقاصة.</a:t>
          </a:r>
          <a:endParaRPr lang="en-GB" sz="1100" dirty="0">
            <a:cs typeface="mohammad bold art 1" pitchFamily="2" charset="-78"/>
          </a:endParaRPr>
        </a:p>
      </dgm:t>
    </dgm:pt>
    <dgm:pt modelId="{F2135086-E3D5-4F2F-858A-733846FBB87B}" type="parTrans" cxnId="{C4851354-D4DD-4A8B-A806-DD04C1BBE947}">
      <dgm:prSet/>
      <dgm:spPr/>
      <dgm:t>
        <a:bodyPr/>
        <a:lstStyle/>
        <a:p>
          <a:endParaRPr lang="en-GB"/>
        </a:p>
      </dgm:t>
    </dgm:pt>
    <dgm:pt modelId="{62A71976-324D-4B09-882D-C4029B3F693E}" type="sibTrans" cxnId="{C4851354-D4DD-4A8B-A806-DD04C1BBE947}">
      <dgm:prSet/>
      <dgm:spPr/>
      <dgm:t>
        <a:bodyPr/>
        <a:lstStyle/>
        <a:p>
          <a:endParaRPr lang="en-GB"/>
        </a:p>
      </dgm:t>
    </dgm:pt>
    <dgm:pt modelId="{6218C9A8-BD6F-4934-A5FB-74977B461F74}">
      <dgm:prSet custT="1"/>
      <dgm:spPr>
        <a:ln>
          <a:solidFill>
            <a:srgbClr val="1367A2"/>
          </a:solidFill>
        </a:ln>
      </dgm:spPr>
      <dgm:t>
        <a:bodyPr/>
        <a:lstStyle/>
        <a:p>
          <a:pPr rtl="1"/>
          <a:r>
            <a:rPr lang="ar-KW" sz="1100" dirty="0">
              <a:cs typeface="mohammad bold art 1" pitchFamily="2" charset="-78"/>
            </a:rPr>
            <a:t>تطبيق مفهوم نظام الضمانات المالية لمواجهة مخاطر الإخفاقات. ويتكون نظام الضمان المالي من 3 مستويات حماية متمثلة بالتالي:</a:t>
          </a:r>
          <a:endParaRPr lang="en-GB" sz="1100" dirty="0">
            <a:cs typeface="mohammad bold art 1" pitchFamily="2" charset="-78"/>
          </a:endParaRPr>
        </a:p>
      </dgm:t>
    </dgm:pt>
    <dgm:pt modelId="{6FC6F96D-3C0F-46E5-BD52-2DF5F69C22E7}" type="parTrans" cxnId="{5281F0B4-2469-41EF-BB2E-BD7753CED913}">
      <dgm:prSet/>
      <dgm:spPr/>
      <dgm:t>
        <a:bodyPr/>
        <a:lstStyle/>
        <a:p>
          <a:endParaRPr lang="en-GB"/>
        </a:p>
      </dgm:t>
    </dgm:pt>
    <dgm:pt modelId="{A30102D3-9FF1-4ECF-BEA6-2C15EB02E556}" type="sibTrans" cxnId="{5281F0B4-2469-41EF-BB2E-BD7753CED913}">
      <dgm:prSet/>
      <dgm:spPr/>
      <dgm:t>
        <a:bodyPr/>
        <a:lstStyle/>
        <a:p>
          <a:endParaRPr lang="en-GB"/>
        </a:p>
      </dgm:t>
    </dgm:pt>
    <dgm:pt modelId="{EC78717A-646E-493A-8E3B-C470685AC541}">
      <dgm:prSet phldrT="[Text]" custT="1"/>
      <dgm:spPr>
        <a:ln>
          <a:solidFill>
            <a:srgbClr val="1367A2"/>
          </a:solidFill>
        </a:ln>
      </dgm:spPr>
      <dgm:t>
        <a:bodyPr/>
        <a:lstStyle/>
        <a:p>
          <a:pPr algn="just" rtl="1"/>
          <a:r>
            <a:rPr lang="ar-KW" sz="1100" dirty="0">
              <a:cs typeface="mohammad bold art 1" pitchFamily="2" charset="-78"/>
            </a:rPr>
            <a:t>تحدد توصية مجلس إدارة الشركة المدرجة أربعة تواريخ هامة (تاريخ حيازة  السهم - تاريخ تداول السهم دون الاستحقاق - تاريخ الاستحقاق - تاريخ التوزيع).</a:t>
          </a:r>
          <a:endParaRPr lang="en-GB" sz="1100" dirty="0">
            <a:cs typeface="mohammad bold art 1" pitchFamily="2" charset="-78"/>
          </a:endParaRPr>
        </a:p>
      </dgm:t>
    </dgm:pt>
    <dgm:pt modelId="{352BC36E-4966-4B50-9379-B7FF22E72F3E}" type="parTrans" cxnId="{A7BDB33E-66A7-42F2-AA73-EA4FF4DE2074}">
      <dgm:prSet/>
      <dgm:spPr/>
      <dgm:t>
        <a:bodyPr/>
        <a:lstStyle/>
        <a:p>
          <a:endParaRPr lang="en-GB"/>
        </a:p>
      </dgm:t>
    </dgm:pt>
    <dgm:pt modelId="{3D23B8EA-D789-42A6-A5D4-1D9BF759140F}" type="sibTrans" cxnId="{A7BDB33E-66A7-42F2-AA73-EA4FF4DE2074}">
      <dgm:prSet/>
      <dgm:spPr/>
      <dgm:t>
        <a:bodyPr/>
        <a:lstStyle/>
        <a:p>
          <a:endParaRPr lang="en-GB"/>
        </a:p>
      </dgm:t>
    </dgm:pt>
    <dgm:pt modelId="{1AA1C70E-6ECF-480E-BFD1-20F2EF34C62F}">
      <dgm:prSet custT="1"/>
      <dgm:spPr>
        <a:ln>
          <a:solidFill>
            <a:srgbClr val="1367A2"/>
          </a:solidFill>
        </a:ln>
      </dgm:spPr>
      <dgm:t>
        <a:bodyPr/>
        <a:lstStyle/>
        <a:p>
          <a:pPr rtl="1"/>
          <a:r>
            <a:rPr lang="ar-KW" sz="1100" dirty="0">
              <a:cs typeface="mohammad bold art 1" pitchFamily="2" charset="-78"/>
            </a:rPr>
            <a:t>المستوى الأول:  ضمان الوسيط المالي في حال كان المتداول مخفق، وضمان أمين الحفظ المالي في حال كان المتداول المخفق عميل لأمين الحفظ.</a:t>
          </a:r>
          <a:endParaRPr lang="en-GB" sz="1100" dirty="0">
            <a:cs typeface="mohammad bold art 1" pitchFamily="2" charset="-78"/>
          </a:endParaRPr>
        </a:p>
      </dgm:t>
    </dgm:pt>
    <dgm:pt modelId="{DE14CC44-F883-4704-837D-EA72C51A72F5}" type="parTrans" cxnId="{E125F124-4BAF-4EEF-8EAF-6CCAE3FED96F}">
      <dgm:prSet/>
      <dgm:spPr/>
      <dgm:t>
        <a:bodyPr/>
        <a:lstStyle/>
        <a:p>
          <a:endParaRPr lang="en-GB"/>
        </a:p>
      </dgm:t>
    </dgm:pt>
    <dgm:pt modelId="{78DA7A7C-5697-4012-8D24-5AF5DDFD0D6D}" type="sibTrans" cxnId="{E125F124-4BAF-4EEF-8EAF-6CCAE3FED96F}">
      <dgm:prSet/>
      <dgm:spPr/>
      <dgm:t>
        <a:bodyPr/>
        <a:lstStyle/>
        <a:p>
          <a:endParaRPr lang="en-GB"/>
        </a:p>
      </dgm:t>
    </dgm:pt>
    <dgm:pt modelId="{7A0365AF-1370-4633-B68D-C163E87F0B2A}">
      <dgm:prSet custT="1"/>
      <dgm:spPr>
        <a:ln>
          <a:solidFill>
            <a:srgbClr val="1367A2"/>
          </a:solidFill>
        </a:ln>
      </dgm:spPr>
      <dgm:t>
        <a:bodyPr/>
        <a:lstStyle/>
        <a:p>
          <a:pPr rtl="1"/>
          <a:r>
            <a:rPr lang="ar-KW" sz="1100" dirty="0">
              <a:cs typeface="mohammad bold art 1" pitchFamily="2" charset="-78"/>
            </a:rPr>
            <a:t>المستوى الثاني: فروقات الأسعار الناتجة عن بيع أو إعادة شراء الأوراق المالية محل الإخفاق.</a:t>
          </a:r>
          <a:endParaRPr lang="en-GB" sz="1100" dirty="0">
            <a:cs typeface="mohammad bold art 1" pitchFamily="2" charset="-78"/>
          </a:endParaRPr>
        </a:p>
      </dgm:t>
    </dgm:pt>
    <dgm:pt modelId="{62E21527-7B5D-4891-8097-290D07E5F8A9}" type="parTrans" cxnId="{23A55BF1-9198-4C2F-8B63-55119150E7F8}">
      <dgm:prSet/>
      <dgm:spPr/>
      <dgm:t>
        <a:bodyPr/>
        <a:lstStyle/>
        <a:p>
          <a:endParaRPr lang="en-GB"/>
        </a:p>
      </dgm:t>
    </dgm:pt>
    <dgm:pt modelId="{1A480A8D-800F-467B-8877-829216D9DB6C}" type="sibTrans" cxnId="{23A55BF1-9198-4C2F-8B63-55119150E7F8}">
      <dgm:prSet/>
      <dgm:spPr/>
      <dgm:t>
        <a:bodyPr/>
        <a:lstStyle/>
        <a:p>
          <a:endParaRPr lang="en-GB"/>
        </a:p>
      </dgm:t>
    </dgm:pt>
    <dgm:pt modelId="{0EAB55E8-98A9-4CCF-ABD8-6BB33572E086}">
      <dgm:prSet custT="1"/>
      <dgm:spPr/>
      <dgm:t>
        <a:bodyPr/>
        <a:lstStyle/>
        <a:p>
          <a:pPr rtl="1"/>
          <a:r>
            <a:rPr lang="ar-KW" sz="1100" dirty="0">
              <a:cs typeface="mohammad bold art 1" pitchFamily="2" charset="-78"/>
            </a:rPr>
            <a:t>المستوى الثالث: ضمان وكالة المقاصة المالي.</a:t>
          </a:r>
          <a:endParaRPr lang="en-GB" sz="1100" dirty="0">
            <a:cs typeface="mohammad bold art 1" pitchFamily="2" charset="-78"/>
          </a:endParaRPr>
        </a:p>
      </dgm:t>
    </dgm:pt>
    <dgm:pt modelId="{AE10FEC6-B25E-4012-8C19-2F22309B1FC5}" type="parTrans" cxnId="{3DEF2167-AC0F-435F-8D70-FD9B4754623D}">
      <dgm:prSet/>
      <dgm:spPr/>
      <dgm:t>
        <a:bodyPr/>
        <a:lstStyle/>
        <a:p>
          <a:endParaRPr lang="en-GB"/>
        </a:p>
      </dgm:t>
    </dgm:pt>
    <dgm:pt modelId="{A4103309-A1E2-4FE6-BA86-CD9647E0E1D1}" type="sibTrans" cxnId="{3DEF2167-AC0F-435F-8D70-FD9B4754623D}">
      <dgm:prSet/>
      <dgm:spPr/>
      <dgm:t>
        <a:bodyPr/>
        <a:lstStyle/>
        <a:p>
          <a:endParaRPr lang="en-GB"/>
        </a:p>
      </dgm:t>
    </dgm:pt>
    <dgm:pt modelId="{35E0885F-393B-4758-85DD-19D51162151C}" type="pres">
      <dgm:prSet presAssocID="{563B984A-82A7-47DC-A7FC-E0F11DF174D1}" presName="linearFlow" presStyleCnt="0">
        <dgm:presLayoutVars>
          <dgm:dir val="rev"/>
          <dgm:animLvl val="lvl"/>
          <dgm:resizeHandles val="exact"/>
        </dgm:presLayoutVars>
      </dgm:prSet>
      <dgm:spPr/>
    </dgm:pt>
    <dgm:pt modelId="{70F3A6AC-6F4C-448F-B91D-B15D32F61C49}" type="pres">
      <dgm:prSet presAssocID="{0F0B4704-37F5-4099-A117-7FD7519F7F5A}" presName="composite" presStyleCnt="0"/>
      <dgm:spPr/>
    </dgm:pt>
    <dgm:pt modelId="{0CD865BC-315E-40B8-AA76-B3501B13DE1D}" type="pres">
      <dgm:prSet presAssocID="{0F0B4704-37F5-4099-A117-7FD7519F7F5A}" presName="parentText" presStyleLbl="alignNode1" presStyleIdx="0" presStyleCnt="4">
        <dgm:presLayoutVars>
          <dgm:chMax val="1"/>
          <dgm:bulletEnabled val="1"/>
        </dgm:presLayoutVars>
      </dgm:prSet>
      <dgm:spPr/>
    </dgm:pt>
    <dgm:pt modelId="{D3C67EFA-1C70-494C-9959-DE4AD8B457F3}" type="pres">
      <dgm:prSet presAssocID="{0F0B4704-37F5-4099-A117-7FD7519F7F5A}" presName="descendantText" presStyleLbl="alignAcc1" presStyleIdx="0" presStyleCnt="4">
        <dgm:presLayoutVars>
          <dgm:bulletEnabled val="1"/>
        </dgm:presLayoutVars>
      </dgm:prSet>
      <dgm:spPr/>
    </dgm:pt>
    <dgm:pt modelId="{B60309F9-3A35-49A1-9B93-E52B304F254C}" type="pres">
      <dgm:prSet presAssocID="{9CA0EE6D-4487-4EF6-B4BC-B154C237E100}" presName="sp" presStyleCnt="0"/>
      <dgm:spPr/>
    </dgm:pt>
    <dgm:pt modelId="{53E2E9F8-F318-4530-B96C-A742220F8E44}" type="pres">
      <dgm:prSet presAssocID="{068B6AB1-7A20-45FA-B535-11E8667FDF37}" presName="composite" presStyleCnt="0"/>
      <dgm:spPr/>
    </dgm:pt>
    <dgm:pt modelId="{8749E77F-FCD6-40D1-ADDB-545EAC0B2E58}" type="pres">
      <dgm:prSet presAssocID="{068B6AB1-7A20-45FA-B535-11E8667FDF37}" presName="parentText" presStyleLbl="alignNode1" presStyleIdx="1" presStyleCnt="4">
        <dgm:presLayoutVars>
          <dgm:chMax val="1"/>
          <dgm:bulletEnabled val="1"/>
        </dgm:presLayoutVars>
      </dgm:prSet>
      <dgm:spPr/>
    </dgm:pt>
    <dgm:pt modelId="{7B18AF98-3B40-4219-8915-E910E22F2E44}" type="pres">
      <dgm:prSet presAssocID="{068B6AB1-7A20-45FA-B535-11E8667FDF37}" presName="descendantText" presStyleLbl="alignAcc1" presStyleIdx="1" presStyleCnt="4">
        <dgm:presLayoutVars>
          <dgm:bulletEnabled val="1"/>
        </dgm:presLayoutVars>
      </dgm:prSet>
      <dgm:spPr/>
    </dgm:pt>
    <dgm:pt modelId="{C73EE47F-7070-4699-B100-8B33AA0A96F7}" type="pres">
      <dgm:prSet presAssocID="{15AD8CF1-DB0C-43B2-A77E-19E6E3425142}" presName="sp" presStyleCnt="0"/>
      <dgm:spPr/>
    </dgm:pt>
    <dgm:pt modelId="{F7350310-5E28-4A9F-BBBC-0F214FCDE5A8}" type="pres">
      <dgm:prSet presAssocID="{BC438EAF-48C7-4AA1-AC55-E7ACF186F58F}" presName="composite" presStyleCnt="0"/>
      <dgm:spPr/>
    </dgm:pt>
    <dgm:pt modelId="{F9258434-AA86-4885-AA34-900CA62E1AAD}" type="pres">
      <dgm:prSet presAssocID="{BC438EAF-48C7-4AA1-AC55-E7ACF186F58F}" presName="parentText" presStyleLbl="alignNode1" presStyleIdx="2" presStyleCnt="4">
        <dgm:presLayoutVars>
          <dgm:chMax val="1"/>
          <dgm:bulletEnabled val="1"/>
        </dgm:presLayoutVars>
      </dgm:prSet>
      <dgm:spPr/>
    </dgm:pt>
    <dgm:pt modelId="{4B3052E9-C647-4E07-A0AA-51A953B801E6}" type="pres">
      <dgm:prSet presAssocID="{BC438EAF-48C7-4AA1-AC55-E7ACF186F58F}" presName="descendantText" presStyleLbl="alignAcc1" presStyleIdx="2" presStyleCnt="4">
        <dgm:presLayoutVars>
          <dgm:bulletEnabled val="1"/>
        </dgm:presLayoutVars>
      </dgm:prSet>
      <dgm:spPr/>
    </dgm:pt>
    <dgm:pt modelId="{DC4A1D7E-8E4B-41BE-A084-23018BE7EA51}" type="pres">
      <dgm:prSet presAssocID="{B6AE8DE7-D834-41BD-AABE-049CB2A67167}" presName="sp" presStyleCnt="0"/>
      <dgm:spPr/>
    </dgm:pt>
    <dgm:pt modelId="{05F44BAF-E211-4C4F-A976-6B398D90FC10}" type="pres">
      <dgm:prSet presAssocID="{249BA688-19EA-497B-97AC-823AF256A55F}" presName="composite" presStyleCnt="0"/>
      <dgm:spPr/>
    </dgm:pt>
    <dgm:pt modelId="{C960F663-A9BF-4185-9167-8C42A7256C0D}" type="pres">
      <dgm:prSet presAssocID="{249BA688-19EA-497B-97AC-823AF256A55F}" presName="parentText" presStyleLbl="alignNode1" presStyleIdx="3" presStyleCnt="4">
        <dgm:presLayoutVars>
          <dgm:chMax val="1"/>
          <dgm:bulletEnabled val="1"/>
        </dgm:presLayoutVars>
      </dgm:prSet>
      <dgm:spPr/>
    </dgm:pt>
    <dgm:pt modelId="{D628A0E1-DFA2-4B68-B4BA-779C1626BF26}" type="pres">
      <dgm:prSet presAssocID="{249BA688-19EA-497B-97AC-823AF256A55F}" presName="descendantText" presStyleLbl="alignAcc1" presStyleIdx="3" presStyleCnt="4" custScaleY="104722">
        <dgm:presLayoutVars>
          <dgm:bulletEnabled val="1"/>
        </dgm:presLayoutVars>
      </dgm:prSet>
      <dgm:spPr/>
    </dgm:pt>
  </dgm:ptLst>
  <dgm:cxnLst>
    <dgm:cxn modelId="{75D8FF12-CCF4-4CB7-8781-EC5A78A47D02}" srcId="{068B6AB1-7A20-45FA-B535-11E8667FDF37}" destId="{ED9DC459-6D40-4558-A02D-0823F920F3BD}" srcOrd="0" destOrd="0" parTransId="{13D15D62-BB8B-4BDA-AEDC-88C18E9E547F}" sibTransId="{F82A4C1C-C775-4D8C-AD4E-3EB2E04F7036}"/>
    <dgm:cxn modelId="{98E56F15-AA3B-48CF-8DBB-AA7AC7411A62}" type="presOf" srcId="{068B6AB1-7A20-45FA-B535-11E8667FDF37}" destId="{8749E77F-FCD6-40D1-ADDB-545EAC0B2E58}" srcOrd="0" destOrd="0" presId="urn:microsoft.com/office/officeart/2005/8/layout/chevron2"/>
    <dgm:cxn modelId="{7D906117-3C02-4D57-8647-4F4964B3A320}" type="presOf" srcId="{6218C9A8-BD6F-4934-A5FB-74977B461F74}" destId="{D628A0E1-DFA2-4B68-B4BA-779C1626BF26}" srcOrd="0" destOrd="0" presId="urn:microsoft.com/office/officeart/2005/8/layout/chevron2"/>
    <dgm:cxn modelId="{62D0021F-4DC8-414D-BEAE-10D6C9431561}" type="presOf" srcId="{0EAB55E8-98A9-4CCF-ABD8-6BB33572E086}" destId="{D628A0E1-DFA2-4B68-B4BA-779C1626BF26}" srcOrd="0" destOrd="3" presId="urn:microsoft.com/office/officeart/2005/8/layout/chevron2"/>
    <dgm:cxn modelId="{E125F124-4BAF-4EEF-8EAF-6CCAE3FED96F}" srcId="{6218C9A8-BD6F-4934-A5FB-74977B461F74}" destId="{1AA1C70E-6ECF-480E-BFD1-20F2EF34C62F}" srcOrd="0" destOrd="0" parTransId="{DE14CC44-F883-4704-837D-EA72C51A72F5}" sibTransId="{78DA7A7C-5697-4012-8D24-5AF5DDFD0D6D}"/>
    <dgm:cxn modelId="{9AA11F2F-6A1B-4FAC-89AD-84D05DE60508}" srcId="{0F0B4704-37F5-4099-A117-7FD7519F7F5A}" destId="{5B3E7BB9-C8D2-4372-A378-4958B8C24A21}" srcOrd="0" destOrd="0" parTransId="{F1080FCA-8107-4490-8AD5-B941DCDDE764}" sibTransId="{65BF3776-AA78-41E0-ADA3-A2C22E421925}"/>
    <dgm:cxn modelId="{A7BDB33E-66A7-42F2-AA73-EA4FF4DE2074}" srcId="{068B6AB1-7A20-45FA-B535-11E8667FDF37}" destId="{EC78717A-646E-493A-8E3B-C470685AC541}" srcOrd="1" destOrd="0" parTransId="{352BC36E-4966-4B50-9379-B7FF22E72F3E}" sibTransId="{3D23B8EA-D789-42A6-A5D4-1D9BF759140F}"/>
    <dgm:cxn modelId="{2BA64543-6F97-4293-B52D-ED67297E07D3}" srcId="{BC438EAF-48C7-4AA1-AC55-E7ACF186F58F}" destId="{CE6FCD9B-A86C-488C-853D-CB1D6C4E04CE}" srcOrd="0" destOrd="0" parTransId="{2E49DFEE-A836-4B19-934A-9D8C2A4810DE}" sibTransId="{5ADEAFC3-3EE6-4752-BD22-71C7100DE5BB}"/>
    <dgm:cxn modelId="{3DEF2167-AC0F-435F-8D70-FD9B4754623D}" srcId="{6218C9A8-BD6F-4934-A5FB-74977B461F74}" destId="{0EAB55E8-98A9-4CCF-ABD8-6BB33572E086}" srcOrd="2" destOrd="0" parTransId="{AE10FEC6-B25E-4012-8C19-2F22309B1FC5}" sibTransId="{A4103309-A1E2-4FE6-BA86-CD9647E0E1D1}"/>
    <dgm:cxn modelId="{DF068C68-AD99-4118-B2CF-6A7DE75F3D87}" type="presOf" srcId="{EC78717A-646E-493A-8E3B-C470685AC541}" destId="{7B18AF98-3B40-4219-8915-E910E22F2E44}" srcOrd="0" destOrd="1" presId="urn:microsoft.com/office/officeart/2005/8/layout/chevron2"/>
    <dgm:cxn modelId="{9157936B-667A-4DB8-AE65-40F9FADDD57E}" srcId="{563B984A-82A7-47DC-A7FC-E0F11DF174D1}" destId="{0F0B4704-37F5-4099-A117-7FD7519F7F5A}" srcOrd="0" destOrd="0" parTransId="{B6601002-B0D2-4116-A32D-2AC76730C3AE}" sibTransId="{9CA0EE6D-4487-4EF6-B4BC-B154C237E100}"/>
    <dgm:cxn modelId="{085E4A52-D9D6-4501-AEBC-FEC66EE3E95F}" srcId="{563B984A-82A7-47DC-A7FC-E0F11DF174D1}" destId="{249BA688-19EA-497B-97AC-823AF256A55F}" srcOrd="3" destOrd="0" parTransId="{839A33E7-C025-47CB-9773-1447AE37874F}" sibTransId="{7E659D04-CF19-4E4D-85F7-48115DCF8B0B}"/>
    <dgm:cxn modelId="{5157BB73-C6DE-46C0-92E2-63233461ADE0}" type="presOf" srcId="{37505A5B-65C2-4DDC-9F03-1BC688E87D14}" destId="{D3C67EFA-1C70-494C-9959-DE4AD8B457F3}" srcOrd="0" destOrd="1" presId="urn:microsoft.com/office/officeart/2005/8/layout/chevron2"/>
    <dgm:cxn modelId="{C4851354-D4DD-4A8B-A806-DD04C1BBE947}" srcId="{0F0B4704-37F5-4099-A117-7FD7519F7F5A}" destId="{37505A5B-65C2-4DDC-9F03-1BC688E87D14}" srcOrd="1" destOrd="0" parTransId="{F2135086-E3D5-4F2F-858A-733846FBB87B}" sibTransId="{62A71976-324D-4B09-882D-C4029B3F693E}"/>
    <dgm:cxn modelId="{C9310658-90BF-4BE0-B330-6B299C1F427C}" type="presOf" srcId="{7A0365AF-1370-4633-B68D-C163E87F0B2A}" destId="{D628A0E1-DFA2-4B68-B4BA-779C1626BF26}" srcOrd="0" destOrd="2" presId="urn:microsoft.com/office/officeart/2005/8/layout/chevron2"/>
    <dgm:cxn modelId="{E97ECB7B-C7A7-42EE-9329-AF4F49D937B5}" type="presOf" srcId="{5B3E7BB9-C8D2-4372-A378-4958B8C24A21}" destId="{D3C67EFA-1C70-494C-9959-DE4AD8B457F3}" srcOrd="0" destOrd="0" presId="urn:microsoft.com/office/officeart/2005/8/layout/chevron2"/>
    <dgm:cxn modelId="{47C49E7E-CE46-4B57-A06C-F409ADE70D8E}" type="presOf" srcId="{563B984A-82A7-47DC-A7FC-E0F11DF174D1}" destId="{35E0885F-393B-4758-85DD-19D51162151C}" srcOrd="0" destOrd="0" presId="urn:microsoft.com/office/officeart/2005/8/layout/chevron2"/>
    <dgm:cxn modelId="{A77C7991-D649-4405-B100-2018EFA7BED3}" type="presOf" srcId="{249BA688-19EA-497B-97AC-823AF256A55F}" destId="{C960F663-A9BF-4185-9167-8C42A7256C0D}" srcOrd="0" destOrd="0" presId="urn:microsoft.com/office/officeart/2005/8/layout/chevron2"/>
    <dgm:cxn modelId="{C17E4598-ED6C-48B3-A3B9-309D11706198}" srcId="{563B984A-82A7-47DC-A7FC-E0F11DF174D1}" destId="{BC438EAF-48C7-4AA1-AC55-E7ACF186F58F}" srcOrd="2" destOrd="0" parTransId="{8827A90B-D7A9-4689-B4E2-F49BCC288583}" sibTransId="{B6AE8DE7-D834-41BD-AABE-049CB2A67167}"/>
    <dgm:cxn modelId="{B750F2AB-8128-485E-A6D7-29DC7542F036}" type="presOf" srcId="{BC438EAF-48C7-4AA1-AC55-E7ACF186F58F}" destId="{F9258434-AA86-4885-AA34-900CA62E1AAD}" srcOrd="0" destOrd="0" presId="urn:microsoft.com/office/officeart/2005/8/layout/chevron2"/>
    <dgm:cxn modelId="{5281F0B4-2469-41EF-BB2E-BD7753CED913}" srcId="{249BA688-19EA-497B-97AC-823AF256A55F}" destId="{6218C9A8-BD6F-4934-A5FB-74977B461F74}" srcOrd="0" destOrd="0" parTransId="{6FC6F96D-3C0F-46E5-BD52-2DF5F69C22E7}" sibTransId="{A30102D3-9FF1-4ECF-BEA6-2C15EB02E556}"/>
    <dgm:cxn modelId="{3B1B1BBF-639F-4F0C-AC88-F00AB18B63B5}" srcId="{563B984A-82A7-47DC-A7FC-E0F11DF174D1}" destId="{068B6AB1-7A20-45FA-B535-11E8667FDF37}" srcOrd="1" destOrd="0" parTransId="{C1B2D331-6E7F-4757-9770-A11392610A81}" sibTransId="{15AD8CF1-DB0C-43B2-A77E-19E6E3425142}"/>
    <dgm:cxn modelId="{6EA337CB-60F3-494F-89D3-9E6CF03687FF}" type="presOf" srcId="{1AA1C70E-6ECF-480E-BFD1-20F2EF34C62F}" destId="{D628A0E1-DFA2-4B68-B4BA-779C1626BF26}" srcOrd="0" destOrd="1" presId="urn:microsoft.com/office/officeart/2005/8/layout/chevron2"/>
    <dgm:cxn modelId="{F45FD7D3-F88E-464D-A7AB-84F64E6C5F72}" type="presOf" srcId="{ED9DC459-6D40-4558-A02D-0823F920F3BD}" destId="{7B18AF98-3B40-4219-8915-E910E22F2E44}" srcOrd="0" destOrd="0" presId="urn:microsoft.com/office/officeart/2005/8/layout/chevron2"/>
    <dgm:cxn modelId="{5147D5D9-905C-4669-B1BC-5A8A8F39CF8F}" type="presOf" srcId="{8925A9F0-53DF-42CA-A647-6C578F82BFA6}" destId="{4B3052E9-C647-4E07-A0AA-51A953B801E6}" srcOrd="0" destOrd="1" presId="urn:microsoft.com/office/officeart/2005/8/layout/chevron2"/>
    <dgm:cxn modelId="{3B7409E3-97EF-4A97-9D29-F61FC9044F22}" srcId="{BC438EAF-48C7-4AA1-AC55-E7ACF186F58F}" destId="{8925A9F0-53DF-42CA-A647-6C578F82BFA6}" srcOrd="1" destOrd="0" parTransId="{72492B75-8DFF-4F5E-9C29-53625B6F59AF}" sibTransId="{E0D9B048-1664-45AF-A908-82F4AB674159}"/>
    <dgm:cxn modelId="{4D5B5DE5-FF92-4472-8D0D-5F9BCBC9A165}" type="presOf" srcId="{0F0B4704-37F5-4099-A117-7FD7519F7F5A}" destId="{0CD865BC-315E-40B8-AA76-B3501B13DE1D}" srcOrd="0" destOrd="0" presId="urn:microsoft.com/office/officeart/2005/8/layout/chevron2"/>
    <dgm:cxn modelId="{23A55BF1-9198-4C2F-8B63-55119150E7F8}" srcId="{6218C9A8-BD6F-4934-A5FB-74977B461F74}" destId="{7A0365AF-1370-4633-B68D-C163E87F0B2A}" srcOrd="1" destOrd="0" parTransId="{62E21527-7B5D-4891-8097-290D07E5F8A9}" sibTransId="{1A480A8D-800F-467B-8877-829216D9DB6C}"/>
    <dgm:cxn modelId="{527446FF-FF1B-4AD4-A9FE-75B6213D854A}" type="presOf" srcId="{CE6FCD9B-A86C-488C-853D-CB1D6C4E04CE}" destId="{4B3052E9-C647-4E07-A0AA-51A953B801E6}" srcOrd="0" destOrd="0" presId="urn:microsoft.com/office/officeart/2005/8/layout/chevron2"/>
    <dgm:cxn modelId="{149C979C-77FF-4A53-9E6B-4BE3EF59CE0C}" type="presParOf" srcId="{35E0885F-393B-4758-85DD-19D51162151C}" destId="{70F3A6AC-6F4C-448F-B91D-B15D32F61C49}" srcOrd="0" destOrd="0" presId="urn:microsoft.com/office/officeart/2005/8/layout/chevron2"/>
    <dgm:cxn modelId="{85FA1EEB-01B3-4486-B3A4-C12834EF8C8F}" type="presParOf" srcId="{70F3A6AC-6F4C-448F-B91D-B15D32F61C49}" destId="{0CD865BC-315E-40B8-AA76-B3501B13DE1D}" srcOrd="0" destOrd="0" presId="urn:microsoft.com/office/officeart/2005/8/layout/chevron2"/>
    <dgm:cxn modelId="{FE3CAB53-DCAE-4BDE-A4F2-90D6C8B67D06}" type="presParOf" srcId="{70F3A6AC-6F4C-448F-B91D-B15D32F61C49}" destId="{D3C67EFA-1C70-494C-9959-DE4AD8B457F3}" srcOrd="1" destOrd="0" presId="urn:microsoft.com/office/officeart/2005/8/layout/chevron2"/>
    <dgm:cxn modelId="{0311761B-43BA-4A33-AD3C-338CD44C4761}" type="presParOf" srcId="{35E0885F-393B-4758-85DD-19D51162151C}" destId="{B60309F9-3A35-49A1-9B93-E52B304F254C}" srcOrd="1" destOrd="0" presId="urn:microsoft.com/office/officeart/2005/8/layout/chevron2"/>
    <dgm:cxn modelId="{3827128C-5F79-4957-B639-C414164774B4}" type="presParOf" srcId="{35E0885F-393B-4758-85DD-19D51162151C}" destId="{53E2E9F8-F318-4530-B96C-A742220F8E44}" srcOrd="2" destOrd="0" presId="urn:microsoft.com/office/officeart/2005/8/layout/chevron2"/>
    <dgm:cxn modelId="{0200AE93-DA79-45BE-BE92-DC29AD144E9C}" type="presParOf" srcId="{53E2E9F8-F318-4530-B96C-A742220F8E44}" destId="{8749E77F-FCD6-40D1-ADDB-545EAC0B2E58}" srcOrd="0" destOrd="0" presId="urn:microsoft.com/office/officeart/2005/8/layout/chevron2"/>
    <dgm:cxn modelId="{E96E814B-D68C-430A-9C6F-9F354A62C808}" type="presParOf" srcId="{53E2E9F8-F318-4530-B96C-A742220F8E44}" destId="{7B18AF98-3B40-4219-8915-E910E22F2E44}" srcOrd="1" destOrd="0" presId="urn:microsoft.com/office/officeart/2005/8/layout/chevron2"/>
    <dgm:cxn modelId="{4DFDAAE5-9D60-49A5-9661-7516264C0E8C}" type="presParOf" srcId="{35E0885F-393B-4758-85DD-19D51162151C}" destId="{C73EE47F-7070-4699-B100-8B33AA0A96F7}" srcOrd="3" destOrd="0" presId="urn:microsoft.com/office/officeart/2005/8/layout/chevron2"/>
    <dgm:cxn modelId="{C00AA88C-BF46-4DB4-96C0-252AEBEB0A82}" type="presParOf" srcId="{35E0885F-393B-4758-85DD-19D51162151C}" destId="{F7350310-5E28-4A9F-BBBC-0F214FCDE5A8}" srcOrd="4" destOrd="0" presId="urn:microsoft.com/office/officeart/2005/8/layout/chevron2"/>
    <dgm:cxn modelId="{BC6573FD-2FC5-4498-85F5-1EC52A82A4B9}" type="presParOf" srcId="{F7350310-5E28-4A9F-BBBC-0F214FCDE5A8}" destId="{F9258434-AA86-4885-AA34-900CA62E1AAD}" srcOrd="0" destOrd="0" presId="urn:microsoft.com/office/officeart/2005/8/layout/chevron2"/>
    <dgm:cxn modelId="{64485345-9813-4525-94D1-11D39FA751AD}" type="presParOf" srcId="{F7350310-5E28-4A9F-BBBC-0F214FCDE5A8}" destId="{4B3052E9-C647-4E07-A0AA-51A953B801E6}" srcOrd="1" destOrd="0" presId="urn:microsoft.com/office/officeart/2005/8/layout/chevron2"/>
    <dgm:cxn modelId="{BCE82690-56F2-44B8-8909-4D8E10FF16CC}" type="presParOf" srcId="{35E0885F-393B-4758-85DD-19D51162151C}" destId="{DC4A1D7E-8E4B-41BE-A084-23018BE7EA51}" srcOrd="5" destOrd="0" presId="urn:microsoft.com/office/officeart/2005/8/layout/chevron2"/>
    <dgm:cxn modelId="{BADB8BC1-2166-4126-93A9-ACDEE41831F6}" type="presParOf" srcId="{35E0885F-393B-4758-85DD-19D51162151C}" destId="{05F44BAF-E211-4C4F-A976-6B398D90FC10}" srcOrd="6" destOrd="0" presId="urn:microsoft.com/office/officeart/2005/8/layout/chevron2"/>
    <dgm:cxn modelId="{615AA187-4C7F-4CB3-B7A4-26C41D355D90}" type="presParOf" srcId="{05F44BAF-E211-4C4F-A976-6B398D90FC10}" destId="{C960F663-A9BF-4185-9167-8C42A7256C0D}" srcOrd="0" destOrd="0" presId="urn:microsoft.com/office/officeart/2005/8/layout/chevron2"/>
    <dgm:cxn modelId="{D7C15470-3EE0-4DDD-9B8C-FD6904145DA4}" type="presParOf" srcId="{05F44BAF-E211-4C4F-A976-6B398D90FC10}" destId="{D628A0E1-DFA2-4B68-B4BA-779C1626BF26}"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3B984A-82A7-47DC-A7FC-E0F11DF174D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0F0B4704-37F5-4099-A117-7FD7519F7F5A}">
      <dgm:prSet phldrT="[Text]" custT="1"/>
      <dgm:spPr>
        <a:solidFill>
          <a:srgbClr val="1367A2"/>
        </a:solidFill>
      </dgm:spPr>
      <dgm:t>
        <a:bodyPr/>
        <a:lstStyle/>
        <a:p>
          <a:pPr rtl="1"/>
          <a:r>
            <a:rPr lang="ar-KW" sz="1100" dirty="0">
              <a:cs typeface="mohammad bold art 1" pitchFamily="2" charset="-78"/>
            </a:rPr>
            <a:t>رفض الالتزام</a:t>
          </a:r>
          <a:endParaRPr lang="en-GB" sz="1100" dirty="0">
            <a:cs typeface="mohammad bold art 1" pitchFamily="2" charset="-78"/>
          </a:endParaRPr>
        </a:p>
      </dgm:t>
    </dgm:pt>
    <dgm:pt modelId="{B6601002-B0D2-4116-A32D-2AC76730C3AE}" type="parTrans" cxnId="{9157936B-667A-4DB8-AE65-40F9FADDD57E}">
      <dgm:prSet/>
      <dgm:spPr/>
      <dgm:t>
        <a:bodyPr/>
        <a:lstStyle/>
        <a:p>
          <a:pPr rtl="1"/>
          <a:endParaRPr lang="en-GB">
            <a:cs typeface="mohammad bold art 1" pitchFamily="2" charset="-78"/>
          </a:endParaRPr>
        </a:p>
      </dgm:t>
    </dgm:pt>
    <dgm:pt modelId="{9CA0EE6D-4487-4EF6-B4BC-B154C237E100}" type="sibTrans" cxnId="{9157936B-667A-4DB8-AE65-40F9FADDD57E}">
      <dgm:prSet/>
      <dgm:spPr/>
      <dgm:t>
        <a:bodyPr/>
        <a:lstStyle/>
        <a:p>
          <a:pPr rtl="1"/>
          <a:endParaRPr lang="en-GB">
            <a:cs typeface="mohammad bold art 1" pitchFamily="2" charset="-78"/>
          </a:endParaRPr>
        </a:p>
      </dgm:t>
    </dgm:pt>
    <dgm:pt modelId="{BC438EAF-48C7-4AA1-AC55-E7ACF186F58F}">
      <dgm:prSet phldrT="[Text]" custT="1"/>
      <dgm:spPr>
        <a:solidFill>
          <a:srgbClr val="1367A2"/>
        </a:solidFill>
      </dgm:spPr>
      <dgm:t>
        <a:bodyPr/>
        <a:lstStyle/>
        <a:p>
          <a:pPr rtl="1"/>
          <a:r>
            <a:rPr lang="ar-KW" sz="1100" dirty="0">
              <a:cs typeface="mohammad bold art 1" pitchFamily="2" charset="-78"/>
            </a:rPr>
            <a:t>الحدود السعرية</a:t>
          </a:r>
          <a:endParaRPr lang="en-GB" sz="1100" dirty="0">
            <a:cs typeface="mohammad bold art 1" pitchFamily="2" charset="-78"/>
          </a:endParaRPr>
        </a:p>
      </dgm:t>
    </dgm:pt>
    <dgm:pt modelId="{8827A90B-D7A9-4689-B4E2-F49BCC288583}" type="parTrans" cxnId="{C17E4598-ED6C-48B3-A3B9-309D11706198}">
      <dgm:prSet/>
      <dgm:spPr/>
      <dgm:t>
        <a:bodyPr/>
        <a:lstStyle/>
        <a:p>
          <a:pPr rtl="1"/>
          <a:endParaRPr lang="en-GB">
            <a:cs typeface="mohammad bold art 1" pitchFamily="2" charset="-78"/>
          </a:endParaRPr>
        </a:p>
      </dgm:t>
    </dgm:pt>
    <dgm:pt modelId="{B6AE8DE7-D834-41BD-AABE-049CB2A67167}" type="sibTrans" cxnId="{C17E4598-ED6C-48B3-A3B9-309D11706198}">
      <dgm:prSet/>
      <dgm:spPr/>
      <dgm:t>
        <a:bodyPr/>
        <a:lstStyle/>
        <a:p>
          <a:pPr rtl="1"/>
          <a:endParaRPr lang="en-GB">
            <a:cs typeface="mohammad bold art 1" pitchFamily="2" charset="-78"/>
          </a:endParaRPr>
        </a:p>
      </dgm:t>
    </dgm:pt>
    <dgm:pt modelId="{068B6AB1-7A20-45FA-B535-11E8667FDF37}">
      <dgm:prSet custT="1"/>
      <dgm:spPr>
        <a:solidFill>
          <a:srgbClr val="1367A2"/>
        </a:solidFill>
      </dgm:spPr>
      <dgm:t>
        <a:bodyPr/>
        <a:lstStyle/>
        <a:p>
          <a:pPr rtl="1"/>
          <a:r>
            <a:rPr lang="ar-KW" sz="1100" dirty="0">
              <a:cs typeface="mohammad bold art 1" pitchFamily="2" charset="-78"/>
            </a:rPr>
            <a:t>التغيير السعري</a:t>
          </a:r>
          <a:endParaRPr lang="en-GB" sz="1100" dirty="0">
            <a:cs typeface="mohammad bold art 1" pitchFamily="2" charset="-78"/>
          </a:endParaRPr>
        </a:p>
      </dgm:t>
    </dgm:pt>
    <dgm:pt modelId="{C1B2D331-6E7F-4757-9770-A11392610A81}" type="parTrans" cxnId="{3B1B1BBF-639F-4F0C-AC88-F00AB18B63B5}">
      <dgm:prSet/>
      <dgm:spPr/>
      <dgm:t>
        <a:bodyPr/>
        <a:lstStyle/>
        <a:p>
          <a:endParaRPr lang="en-GB">
            <a:cs typeface="mohammad bold art 1" pitchFamily="2" charset="-78"/>
          </a:endParaRPr>
        </a:p>
      </dgm:t>
    </dgm:pt>
    <dgm:pt modelId="{15AD8CF1-DB0C-43B2-A77E-19E6E3425142}" type="sibTrans" cxnId="{3B1B1BBF-639F-4F0C-AC88-F00AB18B63B5}">
      <dgm:prSet/>
      <dgm:spPr/>
      <dgm:t>
        <a:bodyPr/>
        <a:lstStyle/>
        <a:p>
          <a:endParaRPr lang="en-GB">
            <a:cs typeface="mohammad bold art 1" pitchFamily="2" charset="-78"/>
          </a:endParaRPr>
        </a:p>
      </dgm:t>
    </dgm:pt>
    <dgm:pt modelId="{249BA688-19EA-497B-97AC-823AF256A55F}">
      <dgm:prSet phldrT="[Text]" custT="1"/>
      <dgm:spPr>
        <a:solidFill>
          <a:srgbClr val="1367A2"/>
        </a:solidFill>
      </dgm:spPr>
      <dgm:t>
        <a:bodyPr/>
        <a:lstStyle/>
        <a:p>
          <a:pPr rtl="1"/>
          <a:r>
            <a:rPr lang="ar-KW" sz="1100" dirty="0">
              <a:cs typeface="mohammad bold art 1" pitchFamily="2" charset="-78"/>
            </a:rPr>
            <a:t>الإغلاق العشوائي</a:t>
          </a:r>
          <a:endParaRPr lang="en-GB" sz="1100" dirty="0">
            <a:cs typeface="mohammad bold art 1" pitchFamily="2" charset="-78"/>
          </a:endParaRPr>
        </a:p>
      </dgm:t>
    </dgm:pt>
    <dgm:pt modelId="{7E659D04-CF19-4E4D-85F7-48115DCF8B0B}" type="sibTrans" cxnId="{085E4A52-D9D6-4501-AEBC-FEC66EE3E95F}">
      <dgm:prSet/>
      <dgm:spPr/>
      <dgm:t>
        <a:bodyPr/>
        <a:lstStyle/>
        <a:p>
          <a:pPr rtl="1"/>
          <a:endParaRPr lang="en-GB">
            <a:cs typeface="mohammad bold art 1" pitchFamily="2" charset="-78"/>
          </a:endParaRPr>
        </a:p>
      </dgm:t>
    </dgm:pt>
    <dgm:pt modelId="{839A33E7-C025-47CB-9773-1447AE37874F}" type="parTrans" cxnId="{085E4A52-D9D6-4501-AEBC-FEC66EE3E95F}">
      <dgm:prSet/>
      <dgm:spPr/>
      <dgm:t>
        <a:bodyPr/>
        <a:lstStyle/>
        <a:p>
          <a:pPr rtl="1"/>
          <a:endParaRPr lang="en-GB">
            <a:cs typeface="mohammad bold art 1" pitchFamily="2" charset="-78"/>
          </a:endParaRPr>
        </a:p>
      </dgm:t>
    </dgm:pt>
    <dgm:pt modelId="{86E74A23-BEB9-4E58-975D-6E285F4E63E0}">
      <dgm:prSet custT="1"/>
      <dgm:spPr>
        <a:solidFill>
          <a:srgbClr val="1367A2"/>
        </a:solidFill>
      </dgm:spPr>
      <dgm:t>
        <a:bodyPr/>
        <a:lstStyle/>
        <a:p>
          <a:pPr rtl="1"/>
          <a:r>
            <a:rPr lang="ar-KW" sz="1100" dirty="0">
              <a:cs typeface="mohammad bold art 1" pitchFamily="2" charset="-78"/>
            </a:rPr>
            <a:t>صانع السوق</a:t>
          </a:r>
          <a:endParaRPr lang="en-GB" sz="1100" dirty="0">
            <a:cs typeface="mohammad bold art 1" pitchFamily="2" charset="-78"/>
          </a:endParaRPr>
        </a:p>
      </dgm:t>
    </dgm:pt>
    <dgm:pt modelId="{B5D06517-6B18-4344-9F46-71C6BA6D0642}" type="parTrans" cxnId="{7820EEEB-DC61-44F3-80EF-99F835807F71}">
      <dgm:prSet/>
      <dgm:spPr/>
      <dgm:t>
        <a:bodyPr/>
        <a:lstStyle/>
        <a:p>
          <a:endParaRPr lang="en-GB"/>
        </a:p>
      </dgm:t>
    </dgm:pt>
    <dgm:pt modelId="{2D6B2665-AC2E-469F-A269-DE9AEEC652C6}" type="sibTrans" cxnId="{7820EEEB-DC61-44F3-80EF-99F835807F71}">
      <dgm:prSet/>
      <dgm:spPr/>
      <dgm:t>
        <a:bodyPr/>
        <a:lstStyle/>
        <a:p>
          <a:endParaRPr lang="en-GB"/>
        </a:p>
      </dgm:t>
    </dgm:pt>
    <dgm:pt modelId="{2EF8772B-0484-4851-82E8-86DA0077942C}">
      <dgm:prSet custT="1"/>
      <dgm:spPr>
        <a:noFill/>
        <a:ln>
          <a:solidFill>
            <a:srgbClr val="1367A2"/>
          </a:solidFill>
        </a:ln>
      </dgm:spPr>
      <dgm:t>
        <a:bodyPr/>
        <a:lstStyle/>
        <a:p>
          <a:pPr algn="just" rtl="1"/>
          <a:r>
            <a:rPr lang="ar-KW" sz="1100" dirty="0">
              <a:cs typeface="mohammad bold art 1" pitchFamily="2" charset="-78"/>
            </a:rPr>
            <a:t>تم تعديل وحدات التغيير السعري للسهم بحيث أصبحت حركة الوحدات السعرية بمقدار 0.1  فلس للأسهم التي أسعارها أقل من 101 فلس، و 1 فلس للأسهم التي أسعارها 101 فلس فأكثر. وساعد هذا التغيير على زيادة الخيارات المتاحة للمتداولين عند وضع أمر البيع أو الشراء للسهم وعلى دعم عمل صانع السوق عن طريق زيادة المرونة في تسعير الفرق بين سعر طلب وعرض صانع السوق للأسهم أو ما يعرف بالـ </a:t>
          </a:r>
          <a:r>
            <a:rPr lang="en-GB" sz="1100" dirty="0">
              <a:cs typeface="mohammad bold art 1" pitchFamily="2" charset="-78"/>
            </a:rPr>
            <a:t>Spread</a:t>
          </a:r>
          <a:r>
            <a:rPr lang="ar-KW" sz="1100" dirty="0">
              <a:cs typeface="mohammad bold art 1" pitchFamily="2" charset="-78"/>
            </a:rPr>
            <a:t>.</a:t>
          </a:r>
          <a:endParaRPr lang="en-GB" sz="1100" dirty="0">
            <a:cs typeface="mohammad bold art 1" pitchFamily="2" charset="-78"/>
          </a:endParaRPr>
        </a:p>
      </dgm:t>
    </dgm:pt>
    <dgm:pt modelId="{5BF1CD9D-6413-496C-BE9B-ED351BA7A0A9}" type="parTrans" cxnId="{4BBD392B-D945-4635-8C29-890A37B51F91}">
      <dgm:prSet/>
      <dgm:spPr/>
      <dgm:t>
        <a:bodyPr/>
        <a:lstStyle/>
        <a:p>
          <a:endParaRPr lang="en-GB"/>
        </a:p>
      </dgm:t>
    </dgm:pt>
    <dgm:pt modelId="{DDBCD5CB-392D-4793-B460-40020C78849D}" type="sibTrans" cxnId="{4BBD392B-D945-4635-8C29-890A37B51F91}">
      <dgm:prSet/>
      <dgm:spPr/>
      <dgm:t>
        <a:bodyPr/>
        <a:lstStyle/>
        <a:p>
          <a:endParaRPr lang="en-GB"/>
        </a:p>
      </dgm:t>
    </dgm:pt>
    <dgm:pt modelId="{A7F039C4-8A50-4A28-8BF5-A394E0AC9BCB}">
      <dgm:prSet custT="1"/>
      <dgm:spPr/>
      <dgm:t>
        <a:bodyPr/>
        <a:lstStyle/>
        <a:p>
          <a:pPr algn="r" rtl="1"/>
          <a:r>
            <a:rPr lang="ar-KW" sz="1100" dirty="0">
              <a:cs typeface="mohammad bold art 1" pitchFamily="2" charset="-78"/>
            </a:rPr>
            <a:t>تعد هذه الخاصية ذات أهمية لعملاء أمين الحفظ (وخاصة المستثمرين الأجانب) بحيث تتيح دقة أكبر في تنفيذ الأوامر.</a:t>
          </a:r>
          <a:endParaRPr lang="en-GB" sz="1100" dirty="0">
            <a:cs typeface="mohammad bold art 1" pitchFamily="2" charset="-78"/>
          </a:endParaRPr>
        </a:p>
      </dgm:t>
    </dgm:pt>
    <dgm:pt modelId="{B8643378-58F8-45DD-AE10-0F8BC3F3B4F3}" type="parTrans" cxnId="{656A5C0F-5545-4624-B8F6-8779E2AAE386}">
      <dgm:prSet/>
      <dgm:spPr/>
      <dgm:t>
        <a:bodyPr/>
        <a:lstStyle/>
        <a:p>
          <a:endParaRPr lang="en-GB"/>
        </a:p>
      </dgm:t>
    </dgm:pt>
    <dgm:pt modelId="{33181825-C71D-4DDF-AECD-15A3718F15E1}" type="sibTrans" cxnId="{656A5C0F-5545-4624-B8F6-8779E2AAE386}">
      <dgm:prSet/>
      <dgm:spPr/>
      <dgm:t>
        <a:bodyPr/>
        <a:lstStyle/>
        <a:p>
          <a:endParaRPr lang="en-GB"/>
        </a:p>
      </dgm:t>
    </dgm:pt>
    <dgm:pt modelId="{937EDEA7-CD27-4B5E-A092-167BF8B880C7}">
      <dgm:prSet custT="1"/>
      <dgm:spPr/>
      <dgm:t>
        <a:bodyPr/>
        <a:lstStyle/>
        <a:p>
          <a:pPr algn="just" rtl="1"/>
          <a:r>
            <a:rPr lang="ar-KW" sz="1100" dirty="0">
              <a:cs typeface="mohammad bold art 1" pitchFamily="2" charset="-78"/>
            </a:rPr>
            <a:t>خاصية رفض الالتزام بالصفقة لأمناء الحفظ (أعضاء المقاصة) وهي خاصية مقدمة من الشركة الكويتية للمقاصة للاستخدام من قبل أمناء الحفظ الأعضاء في الشركة الكويتية للمقاصة. </a:t>
          </a:r>
          <a:endParaRPr lang="en-GB" sz="1100" dirty="0">
            <a:cs typeface="mohammad bold art 1" pitchFamily="2" charset="-78"/>
          </a:endParaRPr>
        </a:p>
      </dgm:t>
    </dgm:pt>
    <dgm:pt modelId="{5E9BFDDB-0206-44FE-BF33-CE786EB9E353}" type="sibTrans" cxnId="{DAE68E51-039D-41D8-8E54-B1D164553593}">
      <dgm:prSet/>
      <dgm:spPr/>
      <dgm:t>
        <a:bodyPr/>
        <a:lstStyle/>
        <a:p>
          <a:endParaRPr lang="en-GB"/>
        </a:p>
      </dgm:t>
    </dgm:pt>
    <dgm:pt modelId="{3014998A-65B9-4B19-9AE7-5C252C072F32}" type="parTrans" cxnId="{DAE68E51-039D-41D8-8E54-B1D164553593}">
      <dgm:prSet/>
      <dgm:spPr/>
      <dgm:t>
        <a:bodyPr/>
        <a:lstStyle/>
        <a:p>
          <a:endParaRPr lang="en-GB"/>
        </a:p>
      </dgm:t>
    </dgm:pt>
    <dgm:pt modelId="{F28388DC-93C0-4877-8F4B-0FA956416DEE}">
      <dgm:prSet phldrT="[Text]" custT="1"/>
      <dgm:spPr>
        <a:noFill/>
        <a:ln>
          <a:solidFill>
            <a:srgbClr val="1367A2"/>
          </a:solidFill>
        </a:ln>
      </dgm:spPr>
      <dgm:t>
        <a:bodyPr/>
        <a:lstStyle/>
        <a:p>
          <a:pPr rtl="1"/>
          <a:r>
            <a:rPr lang="ar-KW" sz="1100" dirty="0">
              <a:cs typeface="mohammad bold art 1" pitchFamily="2" charset="-78"/>
            </a:rPr>
            <a:t>تم تغيير آلية تحديد الحد الأعلى والحد الأدنى للسهم في اليوم الواحد بحيث سيكون ربطها بنسبة مئوية. (+10% و -5%)</a:t>
          </a:r>
          <a:endParaRPr lang="en-GB" sz="1100" dirty="0">
            <a:cs typeface="mohammad bold art 1" pitchFamily="2" charset="-78"/>
          </a:endParaRPr>
        </a:p>
      </dgm:t>
    </dgm:pt>
    <dgm:pt modelId="{358C3923-E260-4052-838D-4A57C710B00E}" type="parTrans" cxnId="{0B5A397A-D24B-4496-B4F0-FB08663C58B8}">
      <dgm:prSet/>
      <dgm:spPr/>
      <dgm:t>
        <a:bodyPr/>
        <a:lstStyle/>
        <a:p>
          <a:endParaRPr lang="en-GB"/>
        </a:p>
      </dgm:t>
    </dgm:pt>
    <dgm:pt modelId="{61EBA83D-592C-4355-92CA-8207EA241F3E}" type="sibTrans" cxnId="{0B5A397A-D24B-4496-B4F0-FB08663C58B8}">
      <dgm:prSet/>
      <dgm:spPr/>
      <dgm:t>
        <a:bodyPr/>
        <a:lstStyle/>
        <a:p>
          <a:endParaRPr lang="en-GB"/>
        </a:p>
      </dgm:t>
    </dgm:pt>
    <dgm:pt modelId="{C44FF8AE-9BCD-45C2-A110-71AE6A674A73}">
      <dgm:prSet custT="1"/>
      <dgm:spPr>
        <a:noFill/>
      </dgm:spPr>
      <dgm:t>
        <a:bodyPr/>
        <a:lstStyle/>
        <a:p>
          <a:pPr algn="r" rtl="1"/>
          <a:r>
            <a:rPr lang="ar-KW" sz="1100" dirty="0">
              <a:cs typeface="mohammad bold art 1" pitchFamily="2" charset="-78"/>
            </a:rPr>
            <a:t>تحد هذه الآلية من التأثير المصطنع على سعر إقفال السهم كما تحد من قيامهم بإدخال أوامر كبيرة الحجم عند الإغلاق بغرض التلاعب بأسعار الأسهم.</a:t>
          </a:r>
          <a:endParaRPr lang="en-GB" sz="1100" dirty="0">
            <a:cs typeface="mohammad bold art 1" pitchFamily="2" charset="-78"/>
          </a:endParaRPr>
        </a:p>
      </dgm:t>
    </dgm:pt>
    <dgm:pt modelId="{20E6BCEE-6312-4E34-AE67-FA3A57CBFFA8}" type="parTrans" cxnId="{8B48945E-0FF1-454C-9910-D4C7E39B19D0}">
      <dgm:prSet/>
      <dgm:spPr/>
      <dgm:t>
        <a:bodyPr/>
        <a:lstStyle/>
        <a:p>
          <a:endParaRPr lang="en-GB"/>
        </a:p>
      </dgm:t>
    </dgm:pt>
    <dgm:pt modelId="{D724EF8D-6666-46FD-BB51-0108EB917DD2}" type="sibTrans" cxnId="{8B48945E-0FF1-454C-9910-D4C7E39B19D0}">
      <dgm:prSet/>
      <dgm:spPr/>
      <dgm:t>
        <a:bodyPr/>
        <a:lstStyle/>
        <a:p>
          <a:endParaRPr lang="en-GB"/>
        </a:p>
      </dgm:t>
    </dgm:pt>
    <dgm:pt modelId="{2AC0B584-E136-46DF-B1D3-D949A3D2C54D}">
      <dgm:prSet phldrT="[Text]" custT="1"/>
      <dgm:spPr>
        <a:noFill/>
        <a:ln>
          <a:solidFill>
            <a:srgbClr val="1367A2"/>
          </a:solidFill>
        </a:ln>
      </dgm:spPr>
      <dgm:t>
        <a:bodyPr/>
        <a:lstStyle/>
        <a:p>
          <a:pPr algn="just" rtl="1"/>
          <a:r>
            <a:rPr lang="ar-KW" sz="1100" dirty="0">
              <a:cs typeface="mohammad bold art 1" pitchFamily="2" charset="-78"/>
            </a:rPr>
            <a:t>يتم تحديد سعر إقفال السهم باستخدام آلية الاختيار العشوائي </a:t>
          </a:r>
          <a:r>
            <a:rPr lang="en-GB" sz="1100" dirty="0">
              <a:cs typeface="mohammad bold art 1" pitchFamily="2" charset="-78"/>
            </a:rPr>
            <a:t>Randomized Closing Auction</a:t>
          </a:r>
          <a:r>
            <a:rPr lang="ar-KW" sz="1100" dirty="0">
              <a:cs typeface="mohammad bold art 1" pitchFamily="2" charset="-78"/>
            </a:rPr>
            <a:t>، بحيث يمكن للمتداول وضع أوامر خلال هذه الفترة مالم يقم نظام التداول بإغلاق جلسة التداول. </a:t>
          </a:r>
          <a:endParaRPr lang="en-GB" sz="1100" dirty="0">
            <a:cs typeface="mohammad bold art 1" pitchFamily="2" charset="-78"/>
          </a:endParaRPr>
        </a:p>
      </dgm:t>
    </dgm:pt>
    <dgm:pt modelId="{580ECD56-6AE0-45E0-9F55-B3FDA9749A1A}" type="parTrans" cxnId="{D88DFC2B-70DC-4FF7-B5AB-9DD45C59C3D3}">
      <dgm:prSet/>
      <dgm:spPr/>
      <dgm:t>
        <a:bodyPr/>
        <a:lstStyle/>
        <a:p>
          <a:endParaRPr lang="en-GB"/>
        </a:p>
      </dgm:t>
    </dgm:pt>
    <dgm:pt modelId="{BF57AAED-69E7-4841-B0FD-102EEC7F1950}" type="sibTrans" cxnId="{D88DFC2B-70DC-4FF7-B5AB-9DD45C59C3D3}">
      <dgm:prSet/>
      <dgm:spPr/>
      <dgm:t>
        <a:bodyPr/>
        <a:lstStyle/>
        <a:p>
          <a:endParaRPr lang="en-GB"/>
        </a:p>
      </dgm:t>
    </dgm:pt>
    <dgm:pt modelId="{45A10147-E22C-44FE-AF41-53FAC290E027}">
      <dgm:prSet custT="1"/>
      <dgm:spPr>
        <a:noFill/>
        <a:ln>
          <a:solidFill>
            <a:srgbClr val="1367A2"/>
          </a:solidFill>
        </a:ln>
      </dgm:spPr>
      <dgm:t>
        <a:bodyPr/>
        <a:lstStyle/>
        <a:p>
          <a:pPr rtl="1"/>
          <a:r>
            <a:rPr lang="ar-KW" sz="1100" dirty="0">
              <a:cs typeface="mohammad bold art 1" pitchFamily="2" charset="-78"/>
            </a:rPr>
            <a:t>تمت تهيئة النظم اللازمة لعمل صانع السوق من قبل الشركة الكويتية للمقاصة وشركة بورصة الكويت للأوراق المالية</a:t>
          </a:r>
          <a:endParaRPr lang="en-GB" sz="1100" dirty="0">
            <a:cs typeface="mohammad bold art 1" pitchFamily="2" charset="-78"/>
          </a:endParaRPr>
        </a:p>
      </dgm:t>
    </dgm:pt>
    <dgm:pt modelId="{DD345022-0881-44AE-B1CF-8819C705AAD1}" type="parTrans" cxnId="{320556F3-8C69-4171-A744-0A9F07E18884}">
      <dgm:prSet/>
      <dgm:spPr/>
      <dgm:t>
        <a:bodyPr/>
        <a:lstStyle/>
        <a:p>
          <a:endParaRPr lang="en-GB"/>
        </a:p>
      </dgm:t>
    </dgm:pt>
    <dgm:pt modelId="{CFF2FA88-BDD8-4331-9059-5DEC36333500}" type="sibTrans" cxnId="{320556F3-8C69-4171-A744-0A9F07E18884}">
      <dgm:prSet/>
      <dgm:spPr/>
      <dgm:t>
        <a:bodyPr/>
        <a:lstStyle/>
        <a:p>
          <a:endParaRPr lang="en-GB"/>
        </a:p>
      </dgm:t>
    </dgm:pt>
    <dgm:pt modelId="{A2B2E494-0683-4850-9843-11DD5FE72668}">
      <dgm:prSet custT="1"/>
      <dgm:spPr>
        <a:noFill/>
        <a:ln>
          <a:solidFill>
            <a:srgbClr val="1367A2"/>
          </a:solidFill>
        </a:ln>
      </dgm:spPr>
      <dgm:t>
        <a:bodyPr/>
        <a:lstStyle/>
        <a:p>
          <a:pPr rtl="1"/>
          <a:r>
            <a:rPr lang="ar-KW" sz="1100" dirty="0">
              <a:cs typeface="mohammad bold art 1" pitchFamily="2" charset="-78"/>
            </a:rPr>
            <a:t>تم إتاحة البيع على المكشوف مع استخدام إقراض واقتراض الأسهم لصانع السوق فقط في هذه المرحلة.</a:t>
          </a:r>
          <a:endParaRPr lang="en-GB" sz="1100" dirty="0">
            <a:cs typeface="mohammad bold art 1" pitchFamily="2" charset="-78"/>
          </a:endParaRPr>
        </a:p>
      </dgm:t>
    </dgm:pt>
    <dgm:pt modelId="{2686AE38-5982-4F70-8A12-AC02DB460D26}" type="parTrans" cxnId="{A553B48E-E0A5-4BC9-9AE1-CC817E2B5F65}">
      <dgm:prSet/>
      <dgm:spPr/>
      <dgm:t>
        <a:bodyPr/>
        <a:lstStyle/>
        <a:p>
          <a:endParaRPr lang="en-GB"/>
        </a:p>
      </dgm:t>
    </dgm:pt>
    <dgm:pt modelId="{207DAE1A-924C-4F3C-AEDF-D419ACFD3A11}" type="sibTrans" cxnId="{A553B48E-E0A5-4BC9-9AE1-CC817E2B5F65}">
      <dgm:prSet/>
      <dgm:spPr/>
      <dgm:t>
        <a:bodyPr/>
        <a:lstStyle/>
        <a:p>
          <a:endParaRPr lang="en-GB"/>
        </a:p>
      </dgm:t>
    </dgm:pt>
    <dgm:pt modelId="{35E0885F-393B-4758-85DD-19D51162151C}" type="pres">
      <dgm:prSet presAssocID="{563B984A-82A7-47DC-A7FC-E0F11DF174D1}" presName="linearFlow" presStyleCnt="0">
        <dgm:presLayoutVars>
          <dgm:dir val="rev"/>
          <dgm:animLvl val="lvl"/>
          <dgm:resizeHandles val="exact"/>
        </dgm:presLayoutVars>
      </dgm:prSet>
      <dgm:spPr/>
    </dgm:pt>
    <dgm:pt modelId="{70F3A6AC-6F4C-448F-B91D-B15D32F61C49}" type="pres">
      <dgm:prSet presAssocID="{0F0B4704-37F5-4099-A117-7FD7519F7F5A}" presName="composite" presStyleCnt="0"/>
      <dgm:spPr/>
    </dgm:pt>
    <dgm:pt modelId="{0CD865BC-315E-40B8-AA76-B3501B13DE1D}" type="pres">
      <dgm:prSet presAssocID="{0F0B4704-37F5-4099-A117-7FD7519F7F5A}" presName="parentText" presStyleLbl="alignNode1" presStyleIdx="0" presStyleCnt="5">
        <dgm:presLayoutVars>
          <dgm:chMax val="1"/>
          <dgm:bulletEnabled val="1"/>
        </dgm:presLayoutVars>
      </dgm:prSet>
      <dgm:spPr/>
    </dgm:pt>
    <dgm:pt modelId="{D3C67EFA-1C70-494C-9959-DE4AD8B457F3}" type="pres">
      <dgm:prSet presAssocID="{0F0B4704-37F5-4099-A117-7FD7519F7F5A}" presName="descendantText" presStyleLbl="alignAcc1" presStyleIdx="0" presStyleCnt="5">
        <dgm:presLayoutVars>
          <dgm:bulletEnabled val="1"/>
        </dgm:presLayoutVars>
      </dgm:prSet>
      <dgm:spPr/>
    </dgm:pt>
    <dgm:pt modelId="{B60309F9-3A35-49A1-9B93-E52B304F254C}" type="pres">
      <dgm:prSet presAssocID="{9CA0EE6D-4487-4EF6-B4BC-B154C237E100}" presName="sp" presStyleCnt="0"/>
      <dgm:spPr/>
    </dgm:pt>
    <dgm:pt modelId="{53E2E9F8-F318-4530-B96C-A742220F8E44}" type="pres">
      <dgm:prSet presAssocID="{068B6AB1-7A20-45FA-B535-11E8667FDF37}" presName="composite" presStyleCnt="0"/>
      <dgm:spPr/>
    </dgm:pt>
    <dgm:pt modelId="{8749E77F-FCD6-40D1-ADDB-545EAC0B2E58}" type="pres">
      <dgm:prSet presAssocID="{068B6AB1-7A20-45FA-B535-11E8667FDF37}" presName="parentText" presStyleLbl="alignNode1" presStyleIdx="1" presStyleCnt="5">
        <dgm:presLayoutVars>
          <dgm:chMax val="1"/>
          <dgm:bulletEnabled val="1"/>
        </dgm:presLayoutVars>
      </dgm:prSet>
      <dgm:spPr/>
    </dgm:pt>
    <dgm:pt modelId="{7B18AF98-3B40-4219-8915-E910E22F2E44}" type="pres">
      <dgm:prSet presAssocID="{068B6AB1-7A20-45FA-B535-11E8667FDF37}" presName="descendantText" presStyleLbl="alignAcc1" presStyleIdx="1" presStyleCnt="5" custScaleY="100000">
        <dgm:presLayoutVars>
          <dgm:bulletEnabled val="1"/>
        </dgm:presLayoutVars>
      </dgm:prSet>
      <dgm:spPr/>
    </dgm:pt>
    <dgm:pt modelId="{C73EE47F-7070-4699-B100-8B33AA0A96F7}" type="pres">
      <dgm:prSet presAssocID="{15AD8CF1-DB0C-43B2-A77E-19E6E3425142}" presName="sp" presStyleCnt="0"/>
      <dgm:spPr/>
    </dgm:pt>
    <dgm:pt modelId="{F7350310-5E28-4A9F-BBBC-0F214FCDE5A8}" type="pres">
      <dgm:prSet presAssocID="{BC438EAF-48C7-4AA1-AC55-E7ACF186F58F}" presName="composite" presStyleCnt="0"/>
      <dgm:spPr/>
    </dgm:pt>
    <dgm:pt modelId="{F9258434-AA86-4885-AA34-900CA62E1AAD}" type="pres">
      <dgm:prSet presAssocID="{BC438EAF-48C7-4AA1-AC55-E7ACF186F58F}" presName="parentText" presStyleLbl="alignNode1" presStyleIdx="2" presStyleCnt="5">
        <dgm:presLayoutVars>
          <dgm:chMax val="1"/>
          <dgm:bulletEnabled val="1"/>
        </dgm:presLayoutVars>
      </dgm:prSet>
      <dgm:spPr/>
    </dgm:pt>
    <dgm:pt modelId="{4B3052E9-C647-4E07-A0AA-51A953B801E6}" type="pres">
      <dgm:prSet presAssocID="{BC438EAF-48C7-4AA1-AC55-E7ACF186F58F}" presName="descendantText" presStyleLbl="alignAcc1" presStyleIdx="2" presStyleCnt="5">
        <dgm:presLayoutVars>
          <dgm:bulletEnabled val="1"/>
        </dgm:presLayoutVars>
      </dgm:prSet>
      <dgm:spPr/>
    </dgm:pt>
    <dgm:pt modelId="{DC4A1D7E-8E4B-41BE-A084-23018BE7EA51}" type="pres">
      <dgm:prSet presAssocID="{B6AE8DE7-D834-41BD-AABE-049CB2A67167}" presName="sp" presStyleCnt="0"/>
      <dgm:spPr/>
    </dgm:pt>
    <dgm:pt modelId="{05F44BAF-E211-4C4F-A976-6B398D90FC10}" type="pres">
      <dgm:prSet presAssocID="{249BA688-19EA-497B-97AC-823AF256A55F}" presName="composite" presStyleCnt="0"/>
      <dgm:spPr/>
    </dgm:pt>
    <dgm:pt modelId="{C960F663-A9BF-4185-9167-8C42A7256C0D}" type="pres">
      <dgm:prSet presAssocID="{249BA688-19EA-497B-97AC-823AF256A55F}" presName="parentText" presStyleLbl="alignNode1" presStyleIdx="3" presStyleCnt="5">
        <dgm:presLayoutVars>
          <dgm:chMax val="1"/>
          <dgm:bulletEnabled val="1"/>
        </dgm:presLayoutVars>
      </dgm:prSet>
      <dgm:spPr/>
    </dgm:pt>
    <dgm:pt modelId="{D628A0E1-DFA2-4B68-B4BA-779C1626BF26}" type="pres">
      <dgm:prSet presAssocID="{249BA688-19EA-497B-97AC-823AF256A55F}" presName="descendantText" presStyleLbl="alignAcc1" presStyleIdx="3" presStyleCnt="5">
        <dgm:presLayoutVars>
          <dgm:bulletEnabled val="1"/>
        </dgm:presLayoutVars>
      </dgm:prSet>
      <dgm:spPr/>
    </dgm:pt>
    <dgm:pt modelId="{78E9B741-E6C8-484D-A596-20EBEF51947D}" type="pres">
      <dgm:prSet presAssocID="{7E659D04-CF19-4E4D-85F7-48115DCF8B0B}" presName="sp" presStyleCnt="0"/>
      <dgm:spPr/>
    </dgm:pt>
    <dgm:pt modelId="{0FF5041E-0FA5-482B-B52F-95E284EBAA26}" type="pres">
      <dgm:prSet presAssocID="{86E74A23-BEB9-4E58-975D-6E285F4E63E0}" presName="composite" presStyleCnt="0"/>
      <dgm:spPr/>
    </dgm:pt>
    <dgm:pt modelId="{F540B64B-3466-46E5-B8B6-AD14823B6A38}" type="pres">
      <dgm:prSet presAssocID="{86E74A23-BEB9-4E58-975D-6E285F4E63E0}" presName="parentText" presStyleLbl="alignNode1" presStyleIdx="4" presStyleCnt="5">
        <dgm:presLayoutVars>
          <dgm:chMax val="1"/>
          <dgm:bulletEnabled val="1"/>
        </dgm:presLayoutVars>
      </dgm:prSet>
      <dgm:spPr/>
    </dgm:pt>
    <dgm:pt modelId="{814487A4-C5E1-4DFE-8B9D-4631C688F24A}" type="pres">
      <dgm:prSet presAssocID="{86E74A23-BEB9-4E58-975D-6E285F4E63E0}" presName="descendantText" presStyleLbl="alignAcc1" presStyleIdx="4" presStyleCnt="5">
        <dgm:presLayoutVars>
          <dgm:bulletEnabled val="1"/>
        </dgm:presLayoutVars>
      </dgm:prSet>
      <dgm:spPr/>
    </dgm:pt>
  </dgm:ptLst>
  <dgm:cxnLst>
    <dgm:cxn modelId="{656A5C0F-5545-4624-B8F6-8779E2AAE386}" srcId="{0F0B4704-37F5-4099-A117-7FD7519F7F5A}" destId="{A7F039C4-8A50-4A28-8BF5-A394E0AC9BCB}" srcOrd="1" destOrd="0" parTransId="{B8643378-58F8-45DD-AE10-0F8BC3F3B4F3}" sibTransId="{33181825-C71D-4DDF-AECD-15A3718F15E1}"/>
    <dgm:cxn modelId="{30D92514-708E-42BE-A5DE-8462D6553ED8}" type="presOf" srcId="{A2B2E494-0683-4850-9843-11DD5FE72668}" destId="{814487A4-C5E1-4DFE-8B9D-4631C688F24A}" srcOrd="0" destOrd="1" presId="urn:microsoft.com/office/officeart/2005/8/layout/chevron2"/>
    <dgm:cxn modelId="{98E56F15-AA3B-48CF-8DBB-AA7AC7411A62}" type="presOf" srcId="{068B6AB1-7A20-45FA-B535-11E8667FDF37}" destId="{8749E77F-FCD6-40D1-ADDB-545EAC0B2E58}" srcOrd="0" destOrd="0" presId="urn:microsoft.com/office/officeart/2005/8/layout/chevron2"/>
    <dgm:cxn modelId="{4BBD392B-D945-4635-8C29-890A37B51F91}" srcId="{068B6AB1-7A20-45FA-B535-11E8667FDF37}" destId="{2EF8772B-0484-4851-82E8-86DA0077942C}" srcOrd="0" destOrd="0" parTransId="{5BF1CD9D-6413-496C-BE9B-ED351BA7A0A9}" sibTransId="{DDBCD5CB-392D-4793-B460-40020C78849D}"/>
    <dgm:cxn modelId="{D88DFC2B-70DC-4FF7-B5AB-9DD45C59C3D3}" srcId="{249BA688-19EA-497B-97AC-823AF256A55F}" destId="{2AC0B584-E136-46DF-B1D3-D949A3D2C54D}" srcOrd="0" destOrd="0" parTransId="{580ECD56-6AE0-45E0-9F55-B3FDA9749A1A}" sibTransId="{BF57AAED-69E7-4841-B0FD-102EEC7F1950}"/>
    <dgm:cxn modelId="{8B48945E-0FF1-454C-9910-D4C7E39B19D0}" srcId="{249BA688-19EA-497B-97AC-823AF256A55F}" destId="{C44FF8AE-9BCD-45C2-A110-71AE6A674A73}" srcOrd="1" destOrd="0" parTransId="{20E6BCEE-6312-4E34-AE67-FA3A57CBFFA8}" sibTransId="{D724EF8D-6666-46FD-BB51-0108EB917DD2}"/>
    <dgm:cxn modelId="{09B21A45-9558-42AF-98FA-F2861F6DD513}" type="presOf" srcId="{45A10147-E22C-44FE-AF41-53FAC290E027}" destId="{814487A4-C5E1-4DFE-8B9D-4631C688F24A}" srcOrd="0" destOrd="0" presId="urn:microsoft.com/office/officeart/2005/8/layout/chevron2"/>
    <dgm:cxn modelId="{9157936B-667A-4DB8-AE65-40F9FADDD57E}" srcId="{563B984A-82A7-47DC-A7FC-E0F11DF174D1}" destId="{0F0B4704-37F5-4099-A117-7FD7519F7F5A}" srcOrd="0" destOrd="0" parTransId="{B6601002-B0D2-4116-A32D-2AC76730C3AE}" sibTransId="{9CA0EE6D-4487-4EF6-B4BC-B154C237E100}"/>
    <dgm:cxn modelId="{DAE68E51-039D-41D8-8E54-B1D164553593}" srcId="{0F0B4704-37F5-4099-A117-7FD7519F7F5A}" destId="{937EDEA7-CD27-4B5E-A092-167BF8B880C7}" srcOrd="0" destOrd="0" parTransId="{3014998A-65B9-4B19-9AE7-5C252C072F32}" sibTransId="{5E9BFDDB-0206-44FE-BF33-CE786EB9E353}"/>
    <dgm:cxn modelId="{085E4A52-D9D6-4501-AEBC-FEC66EE3E95F}" srcId="{563B984A-82A7-47DC-A7FC-E0F11DF174D1}" destId="{249BA688-19EA-497B-97AC-823AF256A55F}" srcOrd="3" destOrd="0" parTransId="{839A33E7-C025-47CB-9773-1447AE37874F}" sibTransId="{7E659D04-CF19-4E4D-85F7-48115DCF8B0B}"/>
    <dgm:cxn modelId="{0B5A397A-D24B-4496-B4F0-FB08663C58B8}" srcId="{BC438EAF-48C7-4AA1-AC55-E7ACF186F58F}" destId="{F28388DC-93C0-4877-8F4B-0FA956416DEE}" srcOrd="0" destOrd="0" parTransId="{358C3923-E260-4052-838D-4A57C710B00E}" sibTransId="{61EBA83D-592C-4355-92CA-8207EA241F3E}"/>
    <dgm:cxn modelId="{47C49E7E-CE46-4B57-A06C-F409ADE70D8E}" type="presOf" srcId="{563B984A-82A7-47DC-A7FC-E0F11DF174D1}" destId="{35E0885F-393B-4758-85DD-19D51162151C}" srcOrd="0" destOrd="0" presId="urn:microsoft.com/office/officeart/2005/8/layout/chevron2"/>
    <dgm:cxn modelId="{737E7A80-44FF-4505-BAE4-FA40F09ADF4E}" type="presOf" srcId="{86E74A23-BEB9-4E58-975D-6E285F4E63E0}" destId="{F540B64B-3466-46E5-B8B6-AD14823B6A38}" srcOrd="0" destOrd="0" presId="urn:microsoft.com/office/officeart/2005/8/layout/chevron2"/>
    <dgm:cxn modelId="{A553B48E-E0A5-4BC9-9AE1-CC817E2B5F65}" srcId="{86E74A23-BEB9-4E58-975D-6E285F4E63E0}" destId="{A2B2E494-0683-4850-9843-11DD5FE72668}" srcOrd="1" destOrd="0" parTransId="{2686AE38-5982-4F70-8A12-AC02DB460D26}" sibTransId="{207DAE1A-924C-4F3C-AEDF-D419ACFD3A11}"/>
    <dgm:cxn modelId="{A77C7991-D649-4405-B100-2018EFA7BED3}" type="presOf" srcId="{249BA688-19EA-497B-97AC-823AF256A55F}" destId="{C960F663-A9BF-4185-9167-8C42A7256C0D}" srcOrd="0" destOrd="0" presId="urn:microsoft.com/office/officeart/2005/8/layout/chevron2"/>
    <dgm:cxn modelId="{C17E4598-ED6C-48B3-A3B9-309D11706198}" srcId="{563B984A-82A7-47DC-A7FC-E0F11DF174D1}" destId="{BC438EAF-48C7-4AA1-AC55-E7ACF186F58F}" srcOrd="2" destOrd="0" parTransId="{8827A90B-D7A9-4689-B4E2-F49BCC288583}" sibTransId="{B6AE8DE7-D834-41BD-AABE-049CB2A67167}"/>
    <dgm:cxn modelId="{E117D999-E37D-4DAD-ABBB-24A5497E023D}" type="presOf" srcId="{2AC0B584-E136-46DF-B1D3-D949A3D2C54D}" destId="{D628A0E1-DFA2-4B68-B4BA-779C1626BF26}" srcOrd="0" destOrd="0" presId="urn:microsoft.com/office/officeart/2005/8/layout/chevron2"/>
    <dgm:cxn modelId="{3A9F9A9E-1E6C-47F3-B195-435A3CADE92C}" type="presOf" srcId="{937EDEA7-CD27-4B5E-A092-167BF8B880C7}" destId="{D3C67EFA-1C70-494C-9959-DE4AD8B457F3}" srcOrd="0" destOrd="0" presId="urn:microsoft.com/office/officeart/2005/8/layout/chevron2"/>
    <dgm:cxn modelId="{40A207A4-C186-4815-B50B-CD75EE682915}" type="presOf" srcId="{2EF8772B-0484-4851-82E8-86DA0077942C}" destId="{7B18AF98-3B40-4219-8915-E910E22F2E44}" srcOrd="0" destOrd="0" presId="urn:microsoft.com/office/officeart/2005/8/layout/chevron2"/>
    <dgm:cxn modelId="{7702DFA7-9D46-4A6F-A3EA-29B825C3F855}" type="presOf" srcId="{A7F039C4-8A50-4A28-8BF5-A394E0AC9BCB}" destId="{D3C67EFA-1C70-494C-9959-DE4AD8B457F3}" srcOrd="0" destOrd="1" presId="urn:microsoft.com/office/officeart/2005/8/layout/chevron2"/>
    <dgm:cxn modelId="{B750F2AB-8128-485E-A6D7-29DC7542F036}" type="presOf" srcId="{BC438EAF-48C7-4AA1-AC55-E7ACF186F58F}" destId="{F9258434-AA86-4885-AA34-900CA62E1AAD}" srcOrd="0" destOrd="0" presId="urn:microsoft.com/office/officeart/2005/8/layout/chevron2"/>
    <dgm:cxn modelId="{3B1B1BBF-639F-4F0C-AC88-F00AB18B63B5}" srcId="{563B984A-82A7-47DC-A7FC-E0F11DF174D1}" destId="{068B6AB1-7A20-45FA-B535-11E8667FDF37}" srcOrd="1" destOrd="0" parTransId="{C1B2D331-6E7F-4757-9770-A11392610A81}" sibTransId="{15AD8CF1-DB0C-43B2-A77E-19E6E3425142}"/>
    <dgm:cxn modelId="{4D5B5DE5-FF92-4472-8D0D-5F9BCBC9A165}" type="presOf" srcId="{0F0B4704-37F5-4099-A117-7FD7519F7F5A}" destId="{0CD865BC-315E-40B8-AA76-B3501B13DE1D}" srcOrd="0" destOrd="0" presId="urn:microsoft.com/office/officeart/2005/8/layout/chevron2"/>
    <dgm:cxn modelId="{86D9C2EA-DAB4-4E69-9C03-917E51E389B2}" type="presOf" srcId="{C44FF8AE-9BCD-45C2-A110-71AE6A674A73}" destId="{D628A0E1-DFA2-4B68-B4BA-779C1626BF26}" srcOrd="0" destOrd="1" presId="urn:microsoft.com/office/officeart/2005/8/layout/chevron2"/>
    <dgm:cxn modelId="{7820EEEB-DC61-44F3-80EF-99F835807F71}" srcId="{563B984A-82A7-47DC-A7FC-E0F11DF174D1}" destId="{86E74A23-BEB9-4E58-975D-6E285F4E63E0}" srcOrd="4" destOrd="0" parTransId="{B5D06517-6B18-4344-9F46-71C6BA6D0642}" sibTransId="{2D6B2665-AC2E-469F-A269-DE9AEEC652C6}"/>
    <dgm:cxn modelId="{D107B3F1-A960-433E-B667-63BD6E72E249}" type="presOf" srcId="{F28388DC-93C0-4877-8F4B-0FA956416DEE}" destId="{4B3052E9-C647-4E07-A0AA-51A953B801E6}" srcOrd="0" destOrd="0" presId="urn:microsoft.com/office/officeart/2005/8/layout/chevron2"/>
    <dgm:cxn modelId="{320556F3-8C69-4171-A744-0A9F07E18884}" srcId="{86E74A23-BEB9-4E58-975D-6E285F4E63E0}" destId="{45A10147-E22C-44FE-AF41-53FAC290E027}" srcOrd="0" destOrd="0" parTransId="{DD345022-0881-44AE-B1CF-8819C705AAD1}" sibTransId="{CFF2FA88-BDD8-4331-9059-5DEC36333500}"/>
    <dgm:cxn modelId="{149C979C-77FF-4A53-9E6B-4BE3EF59CE0C}" type="presParOf" srcId="{35E0885F-393B-4758-85DD-19D51162151C}" destId="{70F3A6AC-6F4C-448F-B91D-B15D32F61C49}" srcOrd="0" destOrd="0" presId="urn:microsoft.com/office/officeart/2005/8/layout/chevron2"/>
    <dgm:cxn modelId="{85FA1EEB-01B3-4486-B3A4-C12834EF8C8F}" type="presParOf" srcId="{70F3A6AC-6F4C-448F-B91D-B15D32F61C49}" destId="{0CD865BC-315E-40B8-AA76-B3501B13DE1D}" srcOrd="0" destOrd="0" presId="urn:microsoft.com/office/officeart/2005/8/layout/chevron2"/>
    <dgm:cxn modelId="{FE3CAB53-DCAE-4BDE-A4F2-90D6C8B67D06}" type="presParOf" srcId="{70F3A6AC-6F4C-448F-B91D-B15D32F61C49}" destId="{D3C67EFA-1C70-494C-9959-DE4AD8B457F3}" srcOrd="1" destOrd="0" presId="urn:microsoft.com/office/officeart/2005/8/layout/chevron2"/>
    <dgm:cxn modelId="{0311761B-43BA-4A33-AD3C-338CD44C4761}" type="presParOf" srcId="{35E0885F-393B-4758-85DD-19D51162151C}" destId="{B60309F9-3A35-49A1-9B93-E52B304F254C}" srcOrd="1" destOrd="0" presId="urn:microsoft.com/office/officeart/2005/8/layout/chevron2"/>
    <dgm:cxn modelId="{3827128C-5F79-4957-B639-C414164774B4}" type="presParOf" srcId="{35E0885F-393B-4758-85DD-19D51162151C}" destId="{53E2E9F8-F318-4530-B96C-A742220F8E44}" srcOrd="2" destOrd="0" presId="urn:microsoft.com/office/officeart/2005/8/layout/chevron2"/>
    <dgm:cxn modelId="{0200AE93-DA79-45BE-BE92-DC29AD144E9C}" type="presParOf" srcId="{53E2E9F8-F318-4530-B96C-A742220F8E44}" destId="{8749E77F-FCD6-40D1-ADDB-545EAC0B2E58}" srcOrd="0" destOrd="0" presId="urn:microsoft.com/office/officeart/2005/8/layout/chevron2"/>
    <dgm:cxn modelId="{E96E814B-D68C-430A-9C6F-9F354A62C808}" type="presParOf" srcId="{53E2E9F8-F318-4530-B96C-A742220F8E44}" destId="{7B18AF98-3B40-4219-8915-E910E22F2E44}" srcOrd="1" destOrd="0" presId="urn:microsoft.com/office/officeart/2005/8/layout/chevron2"/>
    <dgm:cxn modelId="{4DFDAAE5-9D60-49A5-9661-7516264C0E8C}" type="presParOf" srcId="{35E0885F-393B-4758-85DD-19D51162151C}" destId="{C73EE47F-7070-4699-B100-8B33AA0A96F7}" srcOrd="3" destOrd="0" presId="urn:microsoft.com/office/officeart/2005/8/layout/chevron2"/>
    <dgm:cxn modelId="{C00AA88C-BF46-4DB4-96C0-252AEBEB0A82}" type="presParOf" srcId="{35E0885F-393B-4758-85DD-19D51162151C}" destId="{F7350310-5E28-4A9F-BBBC-0F214FCDE5A8}" srcOrd="4" destOrd="0" presId="urn:microsoft.com/office/officeart/2005/8/layout/chevron2"/>
    <dgm:cxn modelId="{BC6573FD-2FC5-4498-85F5-1EC52A82A4B9}" type="presParOf" srcId="{F7350310-5E28-4A9F-BBBC-0F214FCDE5A8}" destId="{F9258434-AA86-4885-AA34-900CA62E1AAD}" srcOrd="0" destOrd="0" presId="urn:microsoft.com/office/officeart/2005/8/layout/chevron2"/>
    <dgm:cxn modelId="{64485345-9813-4525-94D1-11D39FA751AD}" type="presParOf" srcId="{F7350310-5E28-4A9F-BBBC-0F214FCDE5A8}" destId="{4B3052E9-C647-4E07-A0AA-51A953B801E6}" srcOrd="1" destOrd="0" presId="urn:microsoft.com/office/officeart/2005/8/layout/chevron2"/>
    <dgm:cxn modelId="{BCE82690-56F2-44B8-8909-4D8E10FF16CC}" type="presParOf" srcId="{35E0885F-393B-4758-85DD-19D51162151C}" destId="{DC4A1D7E-8E4B-41BE-A084-23018BE7EA51}" srcOrd="5" destOrd="0" presId="urn:microsoft.com/office/officeart/2005/8/layout/chevron2"/>
    <dgm:cxn modelId="{BADB8BC1-2166-4126-93A9-ACDEE41831F6}" type="presParOf" srcId="{35E0885F-393B-4758-85DD-19D51162151C}" destId="{05F44BAF-E211-4C4F-A976-6B398D90FC10}" srcOrd="6" destOrd="0" presId="urn:microsoft.com/office/officeart/2005/8/layout/chevron2"/>
    <dgm:cxn modelId="{615AA187-4C7F-4CB3-B7A4-26C41D355D90}" type="presParOf" srcId="{05F44BAF-E211-4C4F-A976-6B398D90FC10}" destId="{C960F663-A9BF-4185-9167-8C42A7256C0D}" srcOrd="0" destOrd="0" presId="urn:microsoft.com/office/officeart/2005/8/layout/chevron2"/>
    <dgm:cxn modelId="{D7C15470-3EE0-4DDD-9B8C-FD6904145DA4}" type="presParOf" srcId="{05F44BAF-E211-4C4F-A976-6B398D90FC10}" destId="{D628A0E1-DFA2-4B68-B4BA-779C1626BF26}" srcOrd="1" destOrd="0" presId="urn:microsoft.com/office/officeart/2005/8/layout/chevron2"/>
    <dgm:cxn modelId="{187A31E6-001D-4815-8C54-EB02102F4558}" type="presParOf" srcId="{35E0885F-393B-4758-85DD-19D51162151C}" destId="{78E9B741-E6C8-484D-A596-20EBEF51947D}" srcOrd="7" destOrd="0" presId="urn:microsoft.com/office/officeart/2005/8/layout/chevron2"/>
    <dgm:cxn modelId="{2FDFE1C2-EC06-41A0-AA4C-F294E6321F27}" type="presParOf" srcId="{35E0885F-393B-4758-85DD-19D51162151C}" destId="{0FF5041E-0FA5-482B-B52F-95E284EBAA26}" srcOrd="8" destOrd="0" presId="urn:microsoft.com/office/officeart/2005/8/layout/chevron2"/>
    <dgm:cxn modelId="{7CEF3973-1AC4-4DAE-BC9D-9C8415969B32}" type="presParOf" srcId="{0FF5041E-0FA5-482B-B52F-95E284EBAA26}" destId="{F540B64B-3466-46E5-B8B6-AD14823B6A38}" srcOrd="0" destOrd="0" presId="urn:microsoft.com/office/officeart/2005/8/layout/chevron2"/>
    <dgm:cxn modelId="{A1BF0AE7-C1C3-44F2-B7FC-1A6A50B891A7}" type="presParOf" srcId="{0FF5041E-0FA5-482B-B52F-95E284EBAA26}" destId="{814487A4-C5E1-4DFE-8B9D-4631C688F24A}"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3B984A-82A7-47DC-A7FC-E0F11DF174D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0F0B4704-37F5-4099-A117-7FD7519F7F5A}">
      <dgm:prSet phldrT="[Text]" custT="1"/>
      <dgm:spPr>
        <a:solidFill>
          <a:srgbClr val="1367A2"/>
        </a:solidFill>
      </dgm:spPr>
      <dgm:t>
        <a:bodyPr/>
        <a:lstStyle/>
        <a:p>
          <a:pPr rtl="1"/>
          <a:r>
            <a:rPr lang="ar-KW" sz="1100" dirty="0">
              <a:cs typeface="mohammad bold art 1" pitchFamily="2" charset="-78"/>
            </a:rPr>
            <a:t>تقسيم السوق</a:t>
          </a:r>
          <a:endParaRPr lang="en-GB" sz="1100" dirty="0">
            <a:cs typeface="mohammad bold art 1" pitchFamily="2" charset="-78"/>
          </a:endParaRPr>
        </a:p>
      </dgm:t>
    </dgm:pt>
    <dgm:pt modelId="{B6601002-B0D2-4116-A32D-2AC76730C3AE}" type="parTrans" cxnId="{9157936B-667A-4DB8-AE65-40F9FADDD57E}">
      <dgm:prSet/>
      <dgm:spPr/>
      <dgm:t>
        <a:bodyPr/>
        <a:lstStyle/>
        <a:p>
          <a:pPr rtl="1"/>
          <a:endParaRPr lang="en-GB">
            <a:cs typeface="mohammad bold art 1" pitchFamily="2" charset="-78"/>
          </a:endParaRPr>
        </a:p>
      </dgm:t>
    </dgm:pt>
    <dgm:pt modelId="{9CA0EE6D-4487-4EF6-B4BC-B154C237E100}" type="sibTrans" cxnId="{9157936B-667A-4DB8-AE65-40F9FADDD57E}">
      <dgm:prSet/>
      <dgm:spPr/>
      <dgm:t>
        <a:bodyPr/>
        <a:lstStyle/>
        <a:p>
          <a:pPr rtl="1"/>
          <a:endParaRPr lang="en-GB">
            <a:cs typeface="mohammad bold art 1" pitchFamily="2" charset="-78"/>
          </a:endParaRPr>
        </a:p>
      </dgm:t>
    </dgm:pt>
    <dgm:pt modelId="{BC438EAF-48C7-4AA1-AC55-E7ACF186F58F}">
      <dgm:prSet phldrT="[Text]" custT="1"/>
      <dgm:spPr>
        <a:solidFill>
          <a:srgbClr val="1367A2"/>
        </a:solidFill>
      </dgm:spPr>
      <dgm:t>
        <a:bodyPr/>
        <a:lstStyle/>
        <a:p>
          <a:pPr rtl="1"/>
          <a:r>
            <a:rPr lang="ar-KW" sz="1100" dirty="0">
              <a:cs typeface="mohammad bold art 1" pitchFamily="2" charset="-78"/>
            </a:rPr>
            <a:t>فواصل التداول</a:t>
          </a:r>
          <a:endParaRPr lang="en-GB" sz="1100" dirty="0">
            <a:cs typeface="mohammad bold art 1" pitchFamily="2" charset="-78"/>
          </a:endParaRPr>
        </a:p>
      </dgm:t>
    </dgm:pt>
    <dgm:pt modelId="{8827A90B-D7A9-4689-B4E2-F49BCC288583}" type="parTrans" cxnId="{C17E4598-ED6C-48B3-A3B9-309D11706198}">
      <dgm:prSet/>
      <dgm:spPr/>
      <dgm:t>
        <a:bodyPr/>
        <a:lstStyle/>
        <a:p>
          <a:pPr rtl="1"/>
          <a:endParaRPr lang="en-GB">
            <a:cs typeface="mohammad bold art 1" pitchFamily="2" charset="-78"/>
          </a:endParaRPr>
        </a:p>
      </dgm:t>
    </dgm:pt>
    <dgm:pt modelId="{B6AE8DE7-D834-41BD-AABE-049CB2A67167}" type="sibTrans" cxnId="{C17E4598-ED6C-48B3-A3B9-309D11706198}">
      <dgm:prSet/>
      <dgm:spPr/>
      <dgm:t>
        <a:bodyPr/>
        <a:lstStyle/>
        <a:p>
          <a:pPr rtl="1"/>
          <a:endParaRPr lang="en-GB">
            <a:cs typeface="mohammad bold art 1" pitchFamily="2" charset="-78"/>
          </a:endParaRPr>
        </a:p>
      </dgm:t>
    </dgm:pt>
    <dgm:pt modelId="{068B6AB1-7A20-45FA-B535-11E8667FDF37}">
      <dgm:prSet custT="1"/>
      <dgm:spPr>
        <a:solidFill>
          <a:srgbClr val="1367A2"/>
        </a:solidFill>
      </dgm:spPr>
      <dgm:t>
        <a:bodyPr/>
        <a:lstStyle/>
        <a:p>
          <a:pPr rtl="1"/>
          <a:r>
            <a:rPr lang="ar-KW" sz="1100" dirty="0">
              <a:cs typeface="mohammad bold art 1" pitchFamily="2" charset="-78"/>
            </a:rPr>
            <a:t>مؤشرات السوق</a:t>
          </a:r>
          <a:endParaRPr lang="en-GB" sz="1100" dirty="0">
            <a:cs typeface="mohammad bold art 1" pitchFamily="2" charset="-78"/>
          </a:endParaRPr>
        </a:p>
      </dgm:t>
    </dgm:pt>
    <dgm:pt modelId="{C1B2D331-6E7F-4757-9770-A11392610A81}" type="parTrans" cxnId="{3B1B1BBF-639F-4F0C-AC88-F00AB18B63B5}">
      <dgm:prSet/>
      <dgm:spPr/>
      <dgm:t>
        <a:bodyPr/>
        <a:lstStyle/>
        <a:p>
          <a:endParaRPr lang="en-GB">
            <a:cs typeface="mohammad bold art 1" pitchFamily="2" charset="-78"/>
          </a:endParaRPr>
        </a:p>
      </dgm:t>
    </dgm:pt>
    <dgm:pt modelId="{15AD8CF1-DB0C-43B2-A77E-19E6E3425142}" type="sibTrans" cxnId="{3B1B1BBF-639F-4F0C-AC88-F00AB18B63B5}">
      <dgm:prSet/>
      <dgm:spPr/>
      <dgm:t>
        <a:bodyPr/>
        <a:lstStyle/>
        <a:p>
          <a:endParaRPr lang="en-GB">
            <a:cs typeface="mohammad bold art 1" pitchFamily="2" charset="-78"/>
          </a:endParaRPr>
        </a:p>
      </dgm:t>
    </dgm:pt>
    <dgm:pt modelId="{249BA688-19EA-497B-97AC-823AF256A55F}">
      <dgm:prSet phldrT="[Text]" custT="1"/>
      <dgm:spPr>
        <a:solidFill>
          <a:srgbClr val="1367A2"/>
        </a:solidFill>
      </dgm:spPr>
      <dgm:t>
        <a:bodyPr/>
        <a:lstStyle/>
        <a:p>
          <a:pPr rtl="1"/>
          <a:r>
            <a:rPr lang="ar-KW" sz="1100" dirty="0">
              <a:cs typeface="mohammad bold art 1" pitchFamily="2" charset="-78"/>
            </a:rPr>
            <a:t>منصة </a:t>
          </a:r>
          <a:r>
            <a:rPr lang="en-US" sz="1100" dirty="0">
              <a:cs typeface="mohammad bold art 1" pitchFamily="2" charset="-78"/>
            </a:rPr>
            <a:t>OTC</a:t>
          </a:r>
          <a:endParaRPr lang="en-GB" sz="1100" dirty="0">
            <a:cs typeface="mohammad bold art 1" pitchFamily="2" charset="-78"/>
          </a:endParaRPr>
        </a:p>
      </dgm:t>
    </dgm:pt>
    <dgm:pt modelId="{7E659D04-CF19-4E4D-85F7-48115DCF8B0B}" type="sibTrans" cxnId="{085E4A52-D9D6-4501-AEBC-FEC66EE3E95F}">
      <dgm:prSet/>
      <dgm:spPr/>
      <dgm:t>
        <a:bodyPr/>
        <a:lstStyle/>
        <a:p>
          <a:pPr rtl="1"/>
          <a:endParaRPr lang="en-GB">
            <a:cs typeface="mohammad bold art 1" pitchFamily="2" charset="-78"/>
          </a:endParaRPr>
        </a:p>
      </dgm:t>
    </dgm:pt>
    <dgm:pt modelId="{839A33E7-C025-47CB-9773-1447AE37874F}" type="parTrans" cxnId="{085E4A52-D9D6-4501-AEBC-FEC66EE3E95F}">
      <dgm:prSet/>
      <dgm:spPr/>
      <dgm:t>
        <a:bodyPr/>
        <a:lstStyle/>
        <a:p>
          <a:pPr rtl="1"/>
          <a:endParaRPr lang="en-GB">
            <a:cs typeface="mohammad bold art 1" pitchFamily="2" charset="-78"/>
          </a:endParaRPr>
        </a:p>
      </dgm:t>
    </dgm:pt>
    <dgm:pt modelId="{2EF8772B-0484-4851-82E8-86DA0077942C}">
      <dgm:prSet custT="1"/>
      <dgm:spPr>
        <a:noFill/>
        <a:ln>
          <a:solidFill>
            <a:srgbClr val="1367A2"/>
          </a:solidFill>
        </a:ln>
      </dgm:spPr>
      <dgm:t>
        <a:bodyPr/>
        <a:lstStyle/>
        <a:p>
          <a:pPr algn="just" rtl="1"/>
          <a:r>
            <a:rPr lang="ar-KW" sz="1100" dirty="0">
              <a:cs typeface="mohammad bold art 1" pitchFamily="2" charset="-78"/>
            </a:rPr>
            <a:t>تم استبدال مؤشرات السوق السعرية وذلك باستحداث مؤشرات وزنية جديدة تعكس هيكل السوق الجديد وتتوافق مع التوجهات العالمية.</a:t>
          </a:r>
          <a:endParaRPr lang="en-GB" sz="1100" dirty="0">
            <a:cs typeface="mohammad bold art 1" pitchFamily="2" charset="-78"/>
          </a:endParaRPr>
        </a:p>
      </dgm:t>
    </dgm:pt>
    <dgm:pt modelId="{5BF1CD9D-6413-496C-BE9B-ED351BA7A0A9}" type="parTrans" cxnId="{4BBD392B-D945-4635-8C29-890A37B51F91}">
      <dgm:prSet/>
      <dgm:spPr/>
      <dgm:t>
        <a:bodyPr/>
        <a:lstStyle/>
        <a:p>
          <a:endParaRPr lang="en-GB"/>
        </a:p>
      </dgm:t>
    </dgm:pt>
    <dgm:pt modelId="{DDBCD5CB-392D-4793-B460-40020C78849D}" type="sibTrans" cxnId="{4BBD392B-D945-4635-8C29-890A37B51F91}">
      <dgm:prSet/>
      <dgm:spPr/>
      <dgm:t>
        <a:bodyPr/>
        <a:lstStyle/>
        <a:p>
          <a:endParaRPr lang="en-GB"/>
        </a:p>
      </dgm:t>
    </dgm:pt>
    <dgm:pt modelId="{A7F039C4-8A50-4A28-8BF5-A394E0AC9BCB}">
      <dgm:prSet custT="1"/>
      <dgm:spPr/>
      <dgm:t>
        <a:bodyPr/>
        <a:lstStyle/>
        <a:p>
          <a:pPr algn="r" rtl="1"/>
          <a:r>
            <a:rPr lang="ar-KW" sz="1100" dirty="0">
              <a:cs typeface="mohammad bold art 1" pitchFamily="2" charset="-78"/>
            </a:rPr>
            <a:t>ومن أهداف هذا المشروع هو تشجيع الشركات على زيادة الأسهم الحرة (غير المملوكة لجهات مسيطرة) و تشجيع التداول على أسهمها وذلك للترقي إلى السوق الأول.</a:t>
          </a:r>
          <a:endParaRPr lang="en-GB" sz="1100" dirty="0">
            <a:cs typeface="mohammad bold art 1" pitchFamily="2" charset="-78"/>
          </a:endParaRPr>
        </a:p>
      </dgm:t>
    </dgm:pt>
    <dgm:pt modelId="{B8643378-58F8-45DD-AE10-0F8BC3F3B4F3}" type="parTrans" cxnId="{656A5C0F-5545-4624-B8F6-8779E2AAE386}">
      <dgm:prSet/>
      <dgm:spPr/>
      <dgm:t>
        <a:bodyPr/>
        <a:lstStyle/>
        <a:p>
          <a:endParaRPr lang="en-GB"/>
        </a:p>
      </dgm:t>
    </dgm:pt>
    <dgm:pt modelId="{33181825-C71D-4DDF-AECD-15A3718F15E1}" type="sibTrans" cxnId="{656A5C0F-5545-4624-B8F6-8779E2AAE386}">
      <dgm:prSet/>
      <dgm:spPr/>
      <dgm:t>
        <a:bodyPr/>
        <a:lstStyle/>
        <a:p>
          <a:endParaRPr lang="en-GB"/>
        </a:p>
      </dgm:t>
    </dgm:pt>
    <dgm:pt modelId="{937EDEA7-CD27-4B5E-A092-167BF8B880C7}">
      <dgm:prSet custT="1"/>
      <dgm:spPr/>
      <dgm:t>
        <a:bodyPr/>
        <a:lstStyle/>
        <a:p>
          <a:pPr algn="just" rtl="1"/>
          <a:r>
            <a:rPr lang="ar-KW" sz="1100" dirty="0">
              <a:cs typeface="mohammad bold art 1" pitchFamily="2" charset="-78"/>
            </a:rPr>
            <a:t>تم تقسيم البورصة إلى 3 أسواق (السوق الأول – السوق الرئيسي – سوق المزادات).</a:t>
          </a:r>
          <a:endParaRPr lang="en-GB" sz="1100" dirty="0">
            <a:cs typeface="mohammad bold art 1" pitchFamily="2" charset="-78"/>
          </a:endParaRPr>
        </a:p>
      </dgm:t>
    </dgm:pt>
    <dgm:pt modelId="{5E9BFDDB-0206-44FE-BF33-CE786EB9E353}" type="sibTrans" cxnId="{DAE68E51-039D-41D8-8E54-B1D164553593}">
      <dgm:prSet/>
      <dgm:spPr/>
      <dgm:t>
        <a:bodyPr/>
        <a:lstStyle/>
        <a:p>
          <a:endParaRPr lang="en-GB"/>
        </a:p>
      </dgm:t>
    </dgm:pt>
    <dgm:pt modelId="{3014998A-65B9-4B19-9AE7-5C252C072F32}" type="parTrans" cxnId="{DAE68E51-039D-41D8-8E54-B1D164553593}">
      <dgm:prSet/>
      <dgm:spPr/>
      <dgm:t>
        <a:bodyPr/>
        <a:lstStyle/>
        <a:p>
          <a:endParaRPr lang="en-GB"/>
        </a:p>
      </dgm:t>
    </dgm:pt>
    <dgm:pt modelId="{F28388DC-93C0-4877-8F4B-0FA956416DEE}">
      <dgm:prSet phldrT="[Text]" custT="1"/>
      <dgm:spPr>
        <a:noFill/>
        <a:ln>
          <a:solidFill>
            <a:srgbClr val="1367A2"/>
          </a:solidFill>
        </a:ln>
      </dgm:spPr>
      <dgm:t>
        <a:bodyPr/>
        <a:lstStyle/>
        <a:p>
          <a:pPr rtl="1"/>
          <a:r>
            <a:rPr lang="ar-KW" sz="1100" dirty="0">
              <a:cs typeface="mohammad bold art 1" pitchFamily="2" charset="-78"/>
            </a:rPr>
            <a:t>تم تطبيق فواصل التداول المستمر لوقف التداول مؤقتًا في البورصة، وذلك للحد من بيع الذعر. </a:t>
          </a:r>
          <a:endParaRPr lang="en-GB" sz="1100" dirty="0">
            <a:cs typeface="mohammad bold art 1" pitchFamily="2" charset="-78"/>
          </a:endParaRPr>
        </a:p>
      </dgm:t>
    </dgm:pt>
    <dgm:pt modelId="{358C3923-E260-4052-838D-4A57C710B00E}" type="parTrans" cxnId="{0B5A397A-D24B-4496-B4F0-FB08663C58B8}">
      <dgm:prSet/>
      <dgm:spPr/>
      <dgm:t>
        <a:bodyPr/>
        <a:lstStyle/>
        <a:p>
          <a:endParaRPr lang="en-GB"/>
        </a:p>
      </dgm:t>
    </dgm:pt>
    <dgm:pt modelId="{61EBA83D-592C-4355-92CA-8207EA241F3E}" type="sibTrans" cxnId="{0B5A397A-D24B-4496-B4F0-FB08663C58B8}">
      <dgm:prSet/>
      <dgm:spPr/>
      <dgm:t>
        <a:bodyPr/>
        <a:lstStyle/>
        <a:p>
          <a:endParaRPr lang="en-GB"/>
        </a:p>
      </dgm:t>
    </dgm:pt>
    <dgm:pt modelId="{2AC0B584-E136-46DF-B1D3-D949A3D2C54D}">
      <dgm:prSet phldrT="[Text]" custT="1"/>
      <dgm:spPr>
        <a:noFill/>
        <a:ln>
          <a:solidFill>
            <a:srgbClr val="1367A2"/>
          </a:solidFill>
        </a:ln>
      </dgm:spPr>
      <dgm:t>
        <a:bodyPr/>
        <a:lstStyle/>
        <a:p>
          <a:pPr algn="just" rtl="1"/>
          <a:r>
            <a:rPr lang="ar-KW" sz="1100" dirty="0">
              <a:cs typeface="mohammad bold art 1" pitchFamily="2" charset="-78"/>
            </a:rPr>
            <a:t>نظام تداول الأوراق المالية غير المدرجة (</a:t>
          </a:r>
          <a:r>
            <a:rPr lang="en-GB" sz="1100" dirty="0">
              <a:cs typeface="mohammad bold art 1" pitchFamily="2" charset="-78"/>
            </a:rPr>
            <a:t>OTC</a:t>
          </a:r>
          <a:r>
            <a:rPr lang="ar-KW" sz="1100" dirty="0">
              <a:cs typeface="mohammad bold art 1" pitchFamily="2" charset="-78"/>
            </a:rPr>
            <a:t>) هو نظام تم استحداثه للمستثمرين الذين يرغبون بتداول الأوراق المالية غير المدرجة، يسهل النظام تداول الأوراق المالية غير المدرجة، ويقلل الأعمال الورقية من خلال آلية متكاملة تسهل عمليات التسوية والمقاصة للمستثمرين.</a:t>
          </a:r>
          <a:endParaRPr lang="en-GB" sz="1100" dirty="0">
            <a:cs typeface="mohammad bold art 1" pitchFamily="2" charset="-78"/>
          </a:endParaRPr>
        </a:p>
      </dgm:t>
    </dgm:pt>
    <dgm:pt modelId="{580ECD56-6AE0-45E0-9F55-B3FDA9749A1A}" type="parTrans" cxnId="{D88DFC2B-70DC-4FF7-B5AB-9DD45C59C3D3}">
      <dgm:prSet/>
      <dgm:spPr/>
      <dgm:t>
        <a:bodyPr/>
        <a:lstStyle/>
        <a:p>
          <a:endParaRPr lang="en-GB"/>
        </a:p>
      </dgm:t>
    </dgm:pt>
    <dgm:pt modelId="{BF57AAED-69E7-4841-B0FD-102EEC7F1950}" type="sibTrans" cxnId="{D88DFC2B-70DC-4FF7-B5AB-9DD45C59C3D3}">
      <dgm:prSet/>
      <dgm:spPr/>
      <dgm:t>
        <a:bodyPr/>
        <a:lstStyle/>
        <a:p>
          <a:endParaRPr lang="en-GB"/>
        </a:p>
      </dgm:t>
    </dgm:pt>
    <dgm:pt modelId="{634B3A91-7BAB-47FC-B9D0-A3DE7F798BED}">
      <dgm:prSet custT="1"/>
      <dgm:spPr>
        <a:noFill/>
        <a:ln>
          <a:solidFill>
            <a:srgbClr val="1367A2"/>
          </a:solidFill>
        </a:ln>
      </dgm:spPr>
      <dgm:t>
        <a:bodyPr/>
        <a:lstStyle/>
        <a:p>
          <a:pPr algn="just" rtl="1"/>
          <a:r>
            <a:rPr lang="ar-KW" sz="1100" dirty="0">
              <a:cs typeface="mohammad bold art 1" pitchFamily="2" charset="-78"/>
            </a:rPr>
            <a:t>يعتبر المؤشر الوزني أكثر دقةً من المؤشرات السعرية ومعبراً بصورة أفضل عن أداء السوق.</a:t>
          </a:r>
          <a:endParaRPr lang="en-GB" sz="1100" dirty="0">
            <a:cs typeface="mohammad bold art 1" pitchFamily="2" charset="-78"/>
          </a:endParaRPr>
        </a:p>
      </dgm:t>
    </dgm:pt>
    <dgm:pt modelId="{25B6DC2D-8F9D-47D8-98BE-A217BB38DF62}" type="parTrans" cxnId="{6D0B3F7F-AB1F-4E71-B7DA-299DBBD53AE4}">
      <dgm:prSet/>
      <dgm:spPr/>
      <dgm:t>
        <a:bodyPr/>
        <a:lstStyle/>
        <a:p>
          <a:endParaRPr lang="en-GB"/>
        </a:p>
      </dgm:t>
    </dgm:pt>
    <dgm:pt modelId="{23CF89B4-845F-4C86-BE06-B3695E261BB7}" type="sibTrans" cxnId="{6D0B3F7F-AB1F-4E71-B7DA-299DBBD53AE4}">
      <dgm:prSet/>
      <dgm:spPr/>
      <dgm:t>
        <a:bodyPr/>
        <a:lstStyle/>
        <a:p>
          <a:endParaRPr lang="en-GB"/>
        </a:p>
      </dgm:t>
    </dgm:pt>
    <dgm:pt modelId="{7EEF55E7-3521-4A83-B5A7-8A8FF2E9702E}">
      <dgm:prSet custT="1"/>
      <dgm:spPr>
        <a:noFill/>
        <a:ln>
          <a:solidFill>
            <a:srgbClr val="1367A2"/>
          </a:solidFill>
        </a:ln>
      </dgm:spPr>
      <dgm:t>
        <a:bodyPr/>
        <a:lstStyle/>
        <a:p>
          <a:pPr algn="just" rtl="1"/>
          <a:r>
            <a:rPr lang="ar-KW" sz="1100" dirty="0">
              <a:cs typeface="mohammad bold art 1" pitchFamily="2" charset="-78"/>
            </a:rPr>
            <a:t>أحد أهم الانتقادات الموجهة إلى المؤشر السعري هو تأثره بالأسعار المرتفعة لأسهم الشركات المكونة له.</a:t>
          </a:r>
          <a:endParaRPr lang="en-GB" sz="1100" dirty="0">
            <a:cs typeface="mohammad bold art 1" pitchFamily="2" charset="-78"/>
          </a:endParaRPr>
        </a:p>
      </dgm:t>
    </dgm:pt>
    <dgm:pt modelId="{C7F36B75-30AB-4ADD-BDFD-CB1252CA39F8}" type="parTrans" cxnId="{21E26E1F-D904-4E6F-A88F-69F15BB42962}">
      <dgm:prSet/>
      <dgm:spPr/>
      <dgm:t>
        <a:bodyPr/>
        <a:lstStyle/>
        <a:p>
          <a:endParaRPr lang="en-GB"/>
        </a:p>
      </dgm:t>
    </dgm:pt>
    <dgm:pt modelId="{FE285D31-8633-4AC0-A2BC-E2429D608578}" type="sibTrans" cxnId="{21E26E1F-D904-4E6F-A88F-69F15BB42962}">
      <dgm:prSet/>
      <dgm:spPr/>
      <dgm:t>
        <a:bodyPr/>
        <a:lstStyle/>
        <a:p>
          <a:endParaRPr lang="en-GB"/>
        </a:p>
      </dgm:t>
    </dgm:pt>
    <dgm:pt modelId="{F1A4EC47-6292-48F5-BB7F-DC0EDFDFE884}">
      <dgm:prSet phldrT="[Text]" custT="1"/>
      <dgm:spPr>
        <a:noFill/>
        <a:ln>
          <a:solidFill>
            <a:srgbClr val="1367A2"/>
          </a:solidFill>
        </a:ln>
      </dgm:spPr>
      <dgm:t>
        <a:bodyPr/>
        <a:lstStyle/>
        <a:p>
          <a:pPr rtl="1"/>
          <a:r>
            <a:rPr lang="ar-KW" sz="1100" dirty="0">
              <a:cs typeface="mohammad bold art 1" pitchFamily="2" charset="-78"/>
            </a:rPr>
            <a:t>تنطبق هذه الفواصل على مؤشرات السوق الواسعة وكذلك على الأوراق المالية الفردية وتعمل تلقائيًا لوقف التداول عندما تصل الأسعار إلى مستويات محددة مسبقًا، مثل انخفاض بنسبة 5٪ و 7٪ و 10٪ في مؤشر السوق.</a:t>
          </a:r>
          <a:endParaRPr lang="en-GB" sz="1100" dirty="0">
            <a:cs typeface="mohammad bold art 1" pitchFamily="2" charset="-78"/>
          </a:endParaRPr>
        </a:p>
      </dgm:t>
    </dgm:pt>
    <dgm:pt modelId="{2C157A70-2392-42A7-95F1-368C7FBEDC1D}" type="parTrans" cxnId="{0818B6A6-A0B3-4032-BB9A-738D44F7BF6D}">
      <dgm:prSet/>
      <dgm:spPr/>
      <dgm:t>
        <a:bodyPr/>
        <a:lstStyle/>
        <a:p>
          <a:endParaRPr lang="en-GB"/>
        </a:p>
      </dgm:t>
    </dgm:pt>
    <dgm:pt modelId="{FA6F9AC5-F382-4BF5-A686-680F738E46F7}" type="sibTrans" cxnId="{0818B6A6-A0B3-4032-BB9A-738D44F7BF6D}">
      <dgm:prSet/>
      <dgm:spPr/>
      <dgm:t>
        <a:bodyPr/>
        <a:lstStyle/>
        <a:p>
          <a:endParaRPr lang="en-GB"/>
        </a:p>
      </dgm:t>
    </dgm:pt>
    <dgm:pt modelId="{35E0885F-393B-4758-85DD-19D51162151C}" type="pres">
      <dgm:prSet presAssocID="{563B984A-82A7-47DC-A7FC-E0F11DF174D1}" presName="linearFlow" presStyleCnt="0">
        <dgm:presLayoutVars>
          <dgm:dir val="rev"/>
          <dgm:animLvl val="lvl"/>
          <dgm:resizeHandles val="exact"/>
        </dgm:presLayoutVars>
      </dgm:prSet>
      <dgm:spPr/>
    </dgm:pt>
    <dgm:pt modelId="{70F3A6AC-6F4C-448F-B91D-B15D32F61C49}" type="pres">
      <dgm:prSet presAssocID="{0F0B4704-37F5-4099-A117-7FD7519F7F5A}" presName="composite" presStyleCnt="0"/>
      <dgm:spPr/>
    </dgm:pt>
    <dgm:pt modelId="{0CD865BC-315E-40B8-AA76-B3501B13DE1D}" type="pres">
      <dgm:prSet presAssocID="{0F0B4704-37F5-4099-A117-7FD7519F7F5A}" presName="parentText" presStyleLbl="alignNode1" presStyleIdx="0" presStyleCnt="4">
        <dgm:presLayoutVars>
          <dgm:chMax val="1"/>
          <dgm:bulletEnabled val="1"/>
        </dgm:presLayoutVars>
      </dgm:prSet>
      <dgm:spPr/>
    </dgm:pt>
    <dgm:pt modelId="{D3C67EFA-1C70-494C-9959-DE4AD8B457F3}" type="pres">
      <dgm:prSet presAssocID="{0F0B4704-37F5-4099-A117-7FD7519F7F5A}" presName="descendantText" presStyleLbl="alignAcc1" presStyleIdx="0" presStyleCnt="4">
        <dgm:presLayoutVars>
          <dgm:bulletEnabled val="1"/>
        </dgm:presLayoutVars>
      </dgm:prSet>
      <dgm:spPr/>
    </dgm:pt>
    <dgm:pt modelId="{B60309F9-3A35-49A1-9B93-E52B304F254C}" type="pres">
      <dgm:prSet presAssocID="{9CA0EE6D-4487-4EF6-B4BC-B154C237E100}" presName="sp" presStyleCnt="0"/>
      <dgm:spPr/>
    </dgm:pt>
    <dgm:pt modelId="{53E2E9F8-F318-4530-B96C-A742220F8E44}" type="pres">
      <dgm:prSet presAssocID="{068B6AB1-7A20-45FA-B535-11E8667FDF37}" presName="composite" presStyleCnt="0"/>
      <dgm:spPr/>
    </dgm:pt>
    <dgm:pt modelId="{8749E77F-FCD6-40D1-ADDB-545EAC0B2E58}" type="pres">
      <dgm:prSet presAssocID="{068B6AB1-7A20-45FA-B535-11E8667FDF37}" presName="parentText" presStyleLbl="alignNode1" presStyleIdx="1" presStyleCnt="4">
        <dgm:presLayoutVars>
          <dgm:chMax val="1"/>
          <dgm:bulletEnabled val="1"/>
        </dgm:presLayoutVars>
      </dgm:prSet>
      <dgm:spPr/>
    </dgm:pt>
    <dgm:pt modelId="{7B18AF98-3B40-4219-8915-E910E22F2E44}" type="pres">
      <dgm:prSet presAssocID="{068B6AB1-7A20-45FA-B535-11E8667FDF37}" presName="descendantText" presStyleLbl="alignAcc1" presStyleIdx="1" presStyleCnt="4" custScaleY="100000">
        <dgm:presLayoutVars>
          <dgm:bulletEnabled val="1"/>
        </dgm:presLayoutVars>
      </dgm:prSet>
      <dgm:spPr/>
    </dgm:pt>
    <dgm:pt modelId="{C73EE47F-7070-4699-B100-8B33AA0A96F7}" type="pres">
      <dgm:prSet presAssocID="{15AD8CF1-DB0C-43B2-A77E-19E6E3425142}" presName="sp" presStyleCnt="0"/>
      <dgm:spPr/>
    </dgm:pt>
    <dgm:pt modelId="{F7350310-5E28-4A9F-BBBC-0F214FCDE5A8}" type="pres">
      <dgm:prSet presAssocID="{BC438EAF-48C7-4AA1-AC55-E7ACF186F58F}" presName="composite" presStyleCnt="0"/>
      <dgm:spPr/>
    </dgm:pt>
    <dgm:pt modelId="{F9258434-AA86-4885-AA34-900CA62E1AAD}" type="pres">
      <dgm:prSet presAssocID="{BC438EAF-48C7-4AA1-AC55-E7ACF186F58F}" presName="parentText" presStyleLbl="alignNode1" presStyleIdx="2" presStyleCnt="4">
        <dgm:presLayoutVars>
          <dgm:chMax val="1"/>
          <dgm:bulletEnabled val="1"/>
        </dgm:presLayoutVars>
      </dgm:prSet>
      <dgm:spPr/>
    </dgm:pt>
    <dgm:pt modelId="{4B3052E9-C647-4E07-A0AA-51A953B801E6}" type="pres">
      <dgm:prSet presAssocID="{BC438EAF-48C7-4AA1-AC55-E7ACF186F58F}" presName="descendantText" presStyleLbl="alignAcc1" presStyleIdx="2" presStyleCnt="4">
        <dgm:presLayoutVars>
          <dgm:bulletEnabled val="1"/>
        </dgm:presLayoutVars>
      </dgm:prSet>
      <dgm:spPr/>
    </dgm:pt>
    <dgm:pt modelId="{DC4A1D7E-8E4B-41BE-A084-23018BE7EA51}" type="pres">
      <dgm:prSet presAssocID="{B6AE8DE7-D834-41BD-AABE-049CB2A67167}" presName="sp" presStyleCnt="0"/>
      <dgm:spPr/>
    </dgm:pt>
    <dgm:pt modelId="{05F44BAF-E211-4C4F-A976-6B398D90FC10}" type="pres">
      <dgm:prSet presAssocID="{249BA688-19EA-497B-97AC-823AF256A55F}" presName="composite" presStyleCnt="0"/>
      <dgm:spPr/>
    </dgm:pt>
    <dgm:pt modelId="{C960F663-A9BF-4185-9167-8C42A7256C0D}" type="pres">
      <dgm:prSet presAssocID="{249BA688-19EA-497B-97AC-823AF256A55F}" presName="parentText" presStyleLbl="alignNode1" presStyleIdx="3" presStyleCnt="4">
        <dgm:presLayoutVars>
          <dgm:chMax val="1"/>
          <dgm:bulletEnabled val="1"/>
        </dgm:presLayoutVars>
      </dgm:prSet>
      <dgm:spPr/>
    </dgm:pt>
    <dgm:pt modelId="{D628A0E1-DFA2-4B68-B4BA-779C1626BF26}" type="pres">
      <dgm:prSet presAssocID="{249BA688-19EA-497B-97AC-823AF256A55F}" presName="descendantText" presStyleLbl="alignAcc1" presStyleIdx="3" presStyleCnt="4">
        <dgm:presLayoutVars>
          <dgm:bulletEnabled val="1"/>
        </dgm:presLayoutVars>
      </dgm:prSet>
      <dgm:spPr/>
    </dgm:pt>
  </dgm:ptLst>
  <dgm:cxnLst>
    <dgm:cxn modelId="{656A5C0F-5545-4624-B8F6-8779E2AAE386}" srcId="{0F0B4704-37F5-4099-A117-7FD7519F7F5A}" destId="{A7F039C4-8A50-4A28-8BF5-A394E0AC9BCB}" srcOrd="1" destOrd="0" parTransId="{B8643378-58F8-45DD-AE10-0F8BC3F3B4F3}" sibTransId="{33181825-C71D-4DDF-AECD-15A3718F15E1}"/>
    <dgm:cxn modelId="{98E56F15-AA3B-48CF-8DBB-AA7AC7411A62}" type="presOf" srcId="{068B6AB1-7A20-45FA-B535-11E8667FDF37}" destId="{8749E77F-FCD6-40D1-ADDB-545EAC0B2E58}" srcOrd="0" destOrd="0" presId="urn:microsoft.com/office/officeart/2005/8/layout/chevron2"/>
    <dgm:cxn modelId="{21E26E1F-D904-4E6F-A88F-69F15BB42962}" srcId="{2EF8772B-0484-4851-82E8-86DA0077942C}" destId="{7EEF55E7-3521-4A83-B5A7-8A8FF2E9702E}" srcOrd="1" destOrd="0" parTransId="{C7F36B75-30AB-4ADD-BDFD-CB1252CA39F8}" sibTransId="{FE285D31-8633-4AC0-A2BC-E2429D608578}"/>
    <dgm:cxn modelId="{4BBD392B-D945-4635-8C29-890A37B51F91}" srcId="{068B6AB1-7A20-45FA-B535-11E8667FDF37}" destId="{2EF8772B-0484-4851-82E8-86DA0077942C}" srcOrd="0" destOrd="0" parTransId="{5BF1CD9D-6413-496C-BE9B-ED351BA7A0A9}" sibTransId="{DDBCD5CB-392D-4793-B460-40020C78849D}"/>
    <dgm:cxn modelId="{D88DFC2B-70DC-4FF7-B5AB-9DD45C59C3D3}" srcId="{249BA688-19EA-497B-97AC-823AF256A55F}" destId="{2AC0B584-E136-46DF-B1D3-D949A3D2C54D}" srcOrd="0" destOrd="0" parTransId="{580ECD56-6AE0-45E0-9F55-B3FDA9749A1A}" sibTransId="{BF57AAED-69E7-4841-B0FD-102EEC7F1950}"/>
    <dgm:cxn modelId="{9157936B-667A-4DB8-AE65-40F9FADDD57E}" srcId="{563B984A-82A7-47DC-A7FC-E0F11DF174D1}" destId="{0F0B4704-37F5-4099-A117-7FD7519F7F5A}" srcOrd="0" destOrd="0" parTransId="{B6601002-B0D2-4116-A32D-2AC76730C3AE}" sibTransId="{9CA0EE6D-4487-4EF6-B4BC-B154C237E100}"/>
    <dgm:cxn modelId="{DAE68E51-039D-41D8-8E54-B1D164553593}" srcId="{0F0B4704-37F5-4099-A117-7FD7519F7F5A}" destId="{937EDEA7-CD27-4B5E-A092-167BF8B880C7}" srcOrd="0" destOrd="0" parTransId="{3014998A-65B9-4B19-9AE7-5C252C072F32}" sibTransId="{5E9BFDDB-0206-44FE-BF33-CE786EB9E353}"/>
    <dgm:cxn modelId="{085E4A52-D9D6-4501-AEBC-FEC66EE3E95F}" srcId="{563B984A-82A7-47DC-A7FC-E0F11DF174D1}" destId="{249BA688-19EA-497B-97AC-823AF256A55F}" srcOrd="3" destOrd="0" parTransId="{839A33E7-C025-47CB-9773-1447AE37874F}" sibTransId="{7E659D04-CF19-4E4D-85F7-48115DCF8B0B}"/>
    <dgm:cxn modelId="{0B5A397A-D24B-4496-B4F0-FB08663C58B8}" srcId="{BC438EAF-48C7-4AA1-AC55-E7ACF186F58F}" destId="{F28388DC-93C0-4877-8F4B-0FA956416DEE}" srcOrd="0" destOrd="0" parTransId="{358C3923-E260-4052-838D-4A57C710B00E}" sibTransId="{61EBA83D-592C-4355-92CA-8207EA241F3E}"/>
    <dgm:cxn modelId="{47C49E7E-CE46-4B57-A06C-F409ADE70D8E}" type="presOf" srcId="{563B984A-82A7-47DC-A7FC-E0F11DF174D1}" destId="{35E0885F-393B-4758-85DD-19D51162151C}" srcOrd="0" destOrd="0" presId="urn:microsoft.com/office/officeart/2005/8/layout/chevron2"/>
    <dgm:cxn modelId="{6D0B3F7F-AB1F-4E71-B7DA-299DBBD53AE4}" srcId="{2EF8772B-0484-4851-82E8-86DA0077942C}" destId="{634B3A91-7BAB-47FC-B9D0-A3DE7F798BED}" srcOrd="0" destOrd="0" parTransId="{25B6DC2D-8F9D-47D8-98BE-A217BB38DF62}" sibTransId="{23CF89B4-845F-4C86-BE06-B3695E261BB7}"/>
    <dgm:cxn modelId="{A77C7991-D649-4405-B100-2018EFA7BED3}" type="presOf" srcId="{249BA688-19EA-497B-97AC-823AF256A55F}" destId="{C960F663-A9BF-4185-9167-8C42A7256C0D}" srcOrd="0" destOrd="0" presId="urn:microsoft.com/office/officeart/2005/8/layout/chevron2"/>
    <dgm:cxn modelId="{C17E4598-ED6C-48B3-A3B9-309D11706198}" srcId="{563B984A-82A7-47DC-A7FC-E0F11DF174D1}" destId="{BC438EAF-48C7-4AA1-AC55-E7ACF186F58F}" srcOrd="2" destOrd="0" parTransId="{8827A90B-D7A9-4689-B4E2-F49BCC288583}" sibTransId="{B6AE8DE7-D834-41BD-AABE-049CB2A67167}"/>
    <dgm:cxn modelId="{E117D999-E37D-4DAD-ABBB-24A5497E023D}" type="presOf" srcId="{2AC0B584-E136-46DF-B1D3-D949A3D2C54D}" destId="{D628A0E1-DFA2-4B68-B4BA-779C1626BF26}" srcOrd="0" destOrd="0" presId="urn:microsoft.com/office/officeart/2005/8/layout/chevron2"/>
    <dgm:cxn modelId="{2050A89B-1BED-44A5-A516-AB1D7DC558DA}" type="presOf" srcId="{F1A4EC47-6292-48F5-BB7F-DC0EDFDFE884}" destId="{4B3052E9-C647-4E07-A0AA-51A953B801E6}" srcOrd="0" destOrd="1" presId="urn:microsoft.com/office/officeart/2005/8/layout/chevron2"/>
    <dgm:cxn modelId="{3A9F9A9E-1E6C-47F3-B195-435A3CADE92C}" type="presOf" srcId="{937EDEA7-CD27-4B5E-A092-167BF8B880C7}" destId="{D3C67EFA-1C70-494C-9959-DE4AD8B457F3}" srcOrd="0" destOrd="0" presId="urn:microsoft.com/office/officeart/2005/8/layout/chevron2"/>
    <dgm:cxn modelId="{40A207A4-C186-4815-B50B-CD75EE682915}" type="presOf" srcId="{2EF8772B-0484-4851-82E8-86DA0077942C}" destId="{7B18AF98-3B40-4219-8915-E910E22F2E44}" srcOrd="0" destOrd="0" presId="urn:microsoft.com/office/officeart/2005/8/layout/chevron2"/>
    <dgm:cxn modelId="{0818B6A6-A0B3-4032-BB9A-738D44F7BF6D}" srcId="{BC438EAF-48C7-4AA1-AC55-E7ACF186F58F}" destId="{F1A4EC47-6292-48F5-BB7F-DC0EDFDFE884}" srcOrd="1" destOrd="0" parTransId="{2C157A70-2392-42A7-95F1-368C7FBEDC1D}" sibTransId="{FA6F9AC5-F382-4BF5-A686-680F738E46F7}"/>
    <dgm:cxn modelId="{7702DFA7-9D46-4A6F-A3EA-29B825C3F855}" type="presOf" srcId="{A7F039C4-8A50-4A28-8BF5-A394E0AC9BCB}" destId="{D3C67EFA-1C70-494C-9959-DE4AD8B457F3}" srcOrd="0" destOrd="1" presId="urn:microsoft.com/office/officeart/2005/8/layout/chevron2"/>
    <dgm:cxn modelId="{B750F2AB-8128-485E-A6D7-29DC7542F036}" type="presOf" srcId="{BC438EAF-48C7-4AA1-AC55-E7ACF186F58F}" destId="{F9258434-AA86-4885-AA34-900CA62E1AAD}" srcOrd="0" destOrd="0" presId="urn:microsoft.com/office/officeart/2005/8/layout/chevron2"/>
    <dgm:cxn modelId="{3B1B1BBF-639F-4F0C-AC88-F00AB18B63B5}" srcId="{563B984A-82A7-47DC-A7FC-E0F11DF174D1}" destId="{068B6AB1-7A20-45FA-B535-11E8667FDF37}" srcOrd="1" destOrd="0" parTransId="{C1B2D331-6E7F-4757-9770-A11392610A81}" sibTransId="{15AD8CF1-DB0C-43B2-A77E-19E6E3425142}"/>
    <dgm:cxn modelId="{A28AB2E2-8B00-4EE0-B4F6-54370E956E67}" type="presOf" srcId="{7EEF55E7-3521-4A83-B5A7-8A8FF2E9702E}" destId="{7B18AF98-3B40-4219-8915-E910E22F2E44}" srcOrd="0" destOrd="2" presId="urn:microsoft.com/office/officeart/2005/8/layout/chevron2"/>
    <dgm:cxn modelId="{4D5B5DE5-FF92-4472-8D0D-5F9BCBC9A165}" type="presOf" srcId="{0F0B4704-37F5-4099-A117-7FD7519F7F5A}" destId="{0CD865BC-315E-40B8-AA76-B3501B13DE1D}" srcOrd="0" destOrd="0" presId="urn:microsoft.com/office/officeart/2005/8/layout/chevron2"/>
    <dgm:cxn modelId="{A6E4D4E7-A5A1-427F-BD47-980A7CB45C0D}" type="presOf" srcId="{634B3A91-7BAB-47FC-B9D0-A3DE7F798BED}" destId="{7B18AF98-3B40-4219-8915-E910E22F2E44}" srcOrd="0" destOrd="1" presId="urn:microsoft.com/office/officeart/2005/8/layout/chevron2"/>
    <dgm:cxn modelId="{D107B3F1-A960-433E-B667-63BD6E72E249}" type="presOf" srcId="{F28388DC-93C0-4877-8F4B-0FA956416DEE}" destId="{4B3052E9-C647-4E07-A0AA-51A953B801E6}" srcOrd="0" destOrd="0" presId="urn:microsoft.com/office/officeart/2005/8/layout/chevron2"/>
    <dgm:cxn modelId="{149C979C-77FF-4A53-9E6B-4BE3EF59CE0C}" type="presParOf" srcId="{35E0885F-393B-4758-85DD-19D51162151C}" destId="{70F3A6AC-6F4C-448F-B91D-B15D32F61C49}" srcOrd="0" destOrd="0" presId="urn:microsoft.com/office/officeart/2005/8/layout/chevron2"/>
    <dgm:cxn modelId="{85FA1EEB-01B3-4486-B3A4-C12834EF8C8F}" type="presParOf" srcId="{70F3A6AC-6F4C-448F-B91D-B15D32F61C49}" destId="{0CD865BC-315E-40B8-AA76-B3501B13DE1D}" srcOrd="0" destOrd="0" presId="urn:microsoft.com/office/officeart/2005/8/layout/chevron2"/>
    <dgm:cxn modelId="{FE3CAB53-DCAE-4BDE-A4F2-90D6C8B67D06}" type="presParOf" srcId="{70F3A6AC-6F4C-448F-B91D-B15D32F61C49}" destId="{D3C67EFA-1C70-494C-9959-DE4AD8B457F3}" srcOrd="1" destOrd="0" presId="urn:microsoft.com/office/officeart/2005/8/layout/chevron2"/>
    <dgm:cxn modelId="{0311761B-43BA-4A33-AD3C-338CD44C4761}" type="presParOf" srcId="{35E0885F-393B-4758-85DD-19D51162151C}" destId="{B60309F9-3A35-49A1-9B93-E52B304F254C}" srcOrd="1" destOrd="0" presId="urn:microsoft.com/office/officeart/2005/8/layout/chevron2"/>
    <dgm:cxn modelId="{3827128C-5F79-4957-B639-C414164774B4}" type="presParOf" srcId="{35E0885F-393B-4758-85DD-19D51162151C}" destId="{53E2E9F8-F318-4530-B96C-A742220F8E44}" srcOrd="2" destOrd="0" presId="urn:microsoft.com/office/officeart/2005/8/layout/chevron2"/>
    <dgm:cxn modelId="{0200AE93-DA79-45BE-BE92-DC29AD144E9C}" type="presParOf" srcId="{53E2E9F8-F318-4530-B96C-A742220F8E44}" destId="{8749E77F-FCD6-40D1-ADDB-545EAC0B2E58}" srcOrd="0" destOrd="0" presId="urn:microsoft.com/office/officeart/2005/8/layout/chevron2"/>
    <dgm:cxn modelId="{E96E814B-D68C-430A-9C6F-9F354A62C808}" type="presParOf" srcId="{53E2E9F8-F318-4530-B96C-A742220F8E44}" destId="{7B18AF98-3B40-4219-8915-E910E22F2E44}" srcOrd="1" destOrd="0" presId="urn:microsoft.com/office/officeart/2005/8/layout/chevron2"/>
    <dgm:cxn modelId="{4DFDAAE5-9D60-49A5-9661-7516264C0E8C}" type="presParOf" srcId="{35E0885F-393B-4758-85DD-19D51162151C}" destId="{C73EE47F-7070-4699-B100-8B33AA0A96F7}" srcOrd="3" destOrd="0" presId="urn:microsoft.com/office/officeart/2005/8/layout/chevron2"/>
    <dgm:cxn modelId="{C00AA88C-BF46-4DB4-96C0-252AEBEB0A82}" type="presParOf" srcId="{35E0885F-393B-4758-85DD-19D51162151C}" destId="{F7350310-5E28-4A9F-BBBC-0F214FCDE5A8}" srcOrd="4" destOrd="0" presId="urn:microsoft.com/office/officeart/2005/8/layout/chevron2"/>
    <dgm:cxn modelId="{BC6573FD-2FC5-4498-85F5-1EC52A82A4B9}" type="presParOf" srcId="{F7350310-5E28-4A9F-BBBC-0F214FCDE5A8}" destId="{F9258434-AA86-4885-AA34-900CA62E1AAD}" srcOrd="0" destOrd="0" presId="urn:microsoft.com/office/officeart/2005/8/layout/chevron2"/>
    <dgm:cxn modelId="{64485345-9813-4525-94D1-11D39FA751AD}" type="presParOf" srcId="{F7350310-5E28-4A9F-BBBC-0F214FCDE5A8}" destId="{4B3052E9-C647-4E07-A0AA-51A953B801E6}" srcOrd="1" destOrd="0" presId="urn:microsoft.com/office/officeart/2005/8/layout/chevron2"/>
    <dgm:cxn modelId="{BCE82690-56F2-44B8-8909-4D8E10FF16CC}" type="presParOf" srcId="{35E0885F-393B-4758-85DD-19D51162151C}" destId="{DC4A1D7E-8E4B-41BE-A084-23018BE7EA51}" srcOrd="5" destOrd="0" presId="urn:microsoft.com/office/officeart/2005/8/layout/chevron2"/>
    <dgm:cxn modelId="{BADB8BC1-2166-4126-93A9-ACDEE41831F6}" type="presParOf" srcId="{35E0885F-393B-4758-85DD-19D51162151C}" destId="{05F44BAF-E211-4C4F-A976-6B398D90FC10}" srcOrd="6" destOrd="0" presId="urn:microsoft.com/office/officeart/2005/8/layout/chevron2"/>
    <dgm:cxn modelId="{615AA187-4C7F-4CB3-B7A4-26C41D355D90}" type="presParOf" srcId="{05F44BAF-E211-4C4F-A976-6B398D90FC10}" destId="{C960F663-A9BF-4185-9167-8C42A7256C0D}" srcOrd="0" destOrd="0" presId="urn:microsoft.com/office/officeart/2005/8/layout/chevron2"/>
    <dgm:cxn modelId="{D7C15470-3EE0-4DDD-9B8C-FD6904145DA4}" type="presParOf" srcId="{05F44BAF-E211-4C4F-A976-6B398D90FC10}" destId="{D628A0E1-DFA2-4B68-B4BA-779C1626BF26}"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3B984A-82A7-47DC-A7FC-E0F11DF174D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0F0B4704-37F5-4099-A117-7FD7519F7F5A}">
      <dgm:prSet phldrT="[Text]" custT="1"/>
      <dgm:spPr>
        <a:solidFill>
          <a:srgbClr val="1367A2"/>
        </a:solidFill>
      </dgm:spPr>
      <dgm:t>
        <a:bodyPr/>
        <a:lstStyle/>
        <a:p>
          <a:pPr rtl="1"/>
          <a:r>
            <a:rPr lang="ar-KW" sz="1100" dirty="0">
              <a:cs typeface="mohammad bold art 1" pitchFamily="2" charset="-78"/>
            </a:rPr>
            <a:t>التأكيد  المتأخر</a:t>
          </a:r>
          <a:endParaRPr lang="en-GB" sz="1100" dirty="0">
            <a:cs typeface="mohammad bold art 1" pitchFamily="2" charset="-78"/>
          </a:endParaRPr>
        </a:p>
      </dgm:t>
    </dgm:pt>
    <dgm:pt modelId="{B6601002-B0D2-4116-A32D-2AC76730C3AE}" type="parTrans" cxnId="{9157936B-667A-4DB8-AE65-40F9FADDD57E}">
      <dgm:prSet/>
      <dgm:spPr/>
      <dgm:t>
        <a:bodyPr/>
        <a:lstStyle/>
        <a:p>
          <a:pPr rtl="1"/>
          <a:endParaRPr lang="en-GB">
            <a:cs typeface="mohammad bold art 1" pitchFamily="2" charset="-78"/>
          </a:endParaRPr>
        </a:p>
      </dgm:t>
    </dgm:pt>
    <dgm:pt modelId="{9CA0EE6D-4487-4EF6-B4BC-B154C237E100}" type="sibTrans" cxnId="{9157936B-667A-4DB8-AE65-40F9FADDD57E}">
      <dgm:prSet/>
      <dgm:spPr/>
      <dgm:t>
        <a:bodyPr/>
        <a:lstStyle/>
        <a:p>
          <a:pPr rtl="1"/>
          <a:endParaRPr lang="en-GB">
            <a:cs typeface="mohammad bold art 1" pitchFamily="2" charset="-78"/>
          </a:endParaRPr>
        </a:p>
      </dgm:t>
    </dgm:pt>
    <dgm:pt modelId="{BC438EAF-48C7-4AA1-AC55-E7ACF186F58F}">
      <dgm:prSet phldrT="[Text]" custT="1"/>
      <dgm:spPr>
        <a:solidFill>
          <a:srgbClr val="1367A2"/>
        </a:solidFill>
      </dgm:spPr>
      <dgm:t>
        <a:bodyPr/>
        <a:lstStyle/>
        <a:p>
          <a:pPr rtl="1"/>
          <a:r>
            <a:rPr lang="ar-KW" sz="1100" dirty="0">
              <a:cs typeface="mohammad bold art 1" pitchFamily="2" charset="-78"/>
            </a:rPr>
            <a:t>توزيع الأرباح</a:t>
          </a:r>
          <a:endParaRPr lang="en-GB" sz="1100" dirty="0">
            <a:cs typeface="mohammad bold art 1" pitchFamily="2" charset="-78"/>
          </a:endParaRPr>
        </a:p>
      </dgm:t>
    </dgm:pt>
    <dgm:pt modelId="{8827A90B-D7A9-4689-B4E2-F49BCC288583}" type="parTrans" cxnId="{C17E4598-ED6C-48B3-A3B9-309D11706198}">
      <dgm:prSet/>
      <dgm:spPr/>
      <dgm:t>
        <a:bodyPr/>
        <a:lstStyle/>
        <a:p>
          <a:pPr rtl="1"/>
          <a:endParaRPr lang="en-GB">
            <a:cs typeface="mohammad bold art 1" pitchFamily="2" charset="-78"/>
          </a:endParaRPr>
        </a:p>
      </dgm:t>
    </dgm:pt>
    <dgm:pt modelId="{B6AE8DE7-D834-41BD-AABE-049CB2A67167}" type="sibTrans" cxnId="{C17E4598-ED6C-48B3-A3B9-309D11706198}">
      <dgm:prSet/>
      <dgm:spPr/>
      <dgm:t>
        <a:bodyPr/>
        <a:lstStyle/>
        <a:p>
          <a:pPr rtl="1"/>
          <a:endParaRPr lang="en-GB">
            <a:cs typeface="mohammad bold art 1" pitchFamily="2" charset="-78"/>
          </a:endParaRPr>
        </a:p>
      </dgm:t>
    </dgm:pt>
    <dgm:pt modelId="{068B6AB1-7A20-45FA-B535-11E8667FDF37}">
      <dgm:prSet custT="1"/>
      <dgm:spPr>
        <a:solidFill>
          <a:srgbClr val="1367A2"/>
        </a:solidFill>
      </dgm:spPr>
      <dgm:t>
        <a:bodyPr/>
        <a:lstStyle/>
        <a:p>
          <a:pPr rtl="1"/>
          <a:r>
            <a:rPr lang="ar-KW" sz="1100" dirty="0">
              <a:cs typeface="mohammad bold art 1" pitchFamily="2" charset="-78"/>
            </a:rPr>
            <a:t>الصفقات الخاصة</a:t>
          </a:r>
          <a:endParaRPr lang="en-GB" sz="1100" dirty="0">
            <a:cs typeface="mohammad bold art 1" pitchFamily="2" charset="-78"/>
          </a:endParaRPr>
        </a:p>
      </dgm:t>
    </dgm:pt>
    <dgm:pt modelId="{C1B2D331-6E7F-4757-9770-A11392610A81}" type="parTrans" cxnId="{3B1B1BBF-639F-4F0C-AC88-F00AB18B63B5}">
      <dgm:prSet/>
      <dgm:spPr/>
      <dgm:t>
        <a:bodyPr/>
        <a:lstStyle/>
        <a:p>
          <a:endParaRPr lang="en-GB">
            <a:cs typeface="mohammad bold art 1" pitchFamily="2" charset="-78"/>
          </a:endParaRPr>
        </a:p>
      </dgm:t>
    </dgm:pt>
    <dgm:pt modelId="{15AD8CF1-DB0C-43B2-A77E-19E6E3425142}" type="sibTrans" cxnId="{3B1B1BBF-639F-4F0C-AC88-F00AB18B63B5}">
      <dgm:prSet/>
      <dgm:spPr/>
      <dgm:t>
        <a:bodyPr/>
        <a:lstStyle/>
        <a:p>
          <a:endParaRPr lang="en-GB">
            <a:cs typeface="mohammad bold art 1" pitchFamily="2" charset="-78"/>
          </a:endParaRPr>
        </a:p>
      </dgm:t>
    </dgm:pt>
    <dgm:pt modelId="{249BA688-19EA-497B-97AC-823AF256A55F}">
      <dgm:prSet phldrT="[Text]" custT="1"/>
      <dgm:spPr>
        <a:solidFill>
          <a:srgbClr val="1367A2"/>
        </a:solidFill>
      </dgm:spPr>
      <dgm:t>
        <a:bodyPr/>
        <a:lstStyle/>
        <a:p>
          <a:pPr rtl="1"/>
          <a:r>
            <a:rPr lang="ar-KW" sz="1100" dirty="0">
              <a:cs typeface="mohammad bold art 1" pitchFamily="2" charset="-78"/>
            </a:rPr>
            <a:t>الشراء الإجباري</a:t>
          </a:r>
          <a:endParaRPr lang="en-GB" sz="1100" dirty="0">
            <a:cs typeface="mohammad bold art 1" pitchFamily="2" charset="-78"/>
          </a:endParaRPr>
        </a:p>
      </dgm:t>
    </dgm:pt>
    <dgm:pt modelId="{7E659D04-CF19-4E4D-85F7-48115DCF8B0B}" type="sibTrans" cxnId="{085E4A52-D9D6-4501-AEBC-FEC66EE3E95F}">
      <dgm:prSet/>
      <dgm:spPr/>
      <dgm:t>
        <a:bodyPr/>
        <a:lstStyle/>
        <a:p>
          <a:pPr rtl="1"/>
          <a:endParaRPr lang="en-GB">
            <a:cs typeface="mohammad bold art 1" pitchFamily="2" charset="-78"/>
          </a:endParaRPr>
        </a:p>
      </dgm:t>
    </dgm:pt>
    <dgm:pt modelId="{839A33E7-C025-47CB-9773-1447AE37874F}" type="parTrans" cxnId="{085E4A52-D9D6-4501-AEBC-FEC66EE3E95F}">
      <dgm:prSet/>
      <dgm:spPr/>
      <dgm:t>
        <a:bodyPr/>
        <a:lstStyle/>
        <a:p>
          <a:pPr rtl="1"/>
          <a:endParaRPr lang="en-GB">
            <a:cs typeface="mohammad bold art 1" pitchFamily="2" charset="-78"/>
          </a:endParaRPr>
        </a:p>
      </dgm:t>
    </dgm:pt>
    <dgm:pt modelId="{2EF8772B-0484-4851-82E8-86DA0077942C}">
      <dgm:prSet custT="1"/>
      <dgm:spPr>
        <a:noFill/>
        <a:ln>
          <a:solidFill>
            <a:srgbClr val="1367A2"/>
          </a:solidFill>
        </a:ln>
      </dgm:spPr>
      <dgm:t>
        <a:bodyPr/>
        <a:lstStyle/>
        <a:p>
          <a:pPr algn="just" rtl="1"/>
          <a:r>
            <a:rPr lang="ar-KW" sz="1100" dirty="0">
              <a:cs typeface="mohammad bold art 1" pitchFamily="2" charset="-78"/>
            </a:rPr>
            <a:t>تسهيل إجراءات الصفقات الخاصة وتنفيذها من خلال نظام آلي.</a:t>
          </a:r>
          <a:endParaRPr lang="en-GB" sz="1100" dirty="0">
            <a:cs typeface="mohammad bold art 1" pitchFamily="2" charset="-78"/>
          </a:endParaRPr>
        </a:p>
      </dgm:t>
    </dgm:pt>
    <dgm:pt modelId="{5BF1CD9D-6413-496C-BE9B-ED351BA7A0A9}" type="parTrans" cxnId="{4BBD392B-D945-4635-8C29-890A37B51F91}">
      <dgm:prSet/>
      <dgm:spPr/>
      <dgm:t>
        <a:bodyPr/>
        <a:lstStyle/>
        <a:p>
          <a:endParaRPr lang="en-GB"/>
        </a:p>
      </dgm:t>
    </dgm:pt>
    <dgm:pt modelId="{DDBCD5CB-392D-4793-B460-40020C78849D}" type="sibTrans" cxnId="{4BBD392B-D945-4635-8C29-890A37B51F91}">
      <dgm:prSet/>
      <dgm:spPr/>
      <dgm:t>
        <a:bodyPr/>
        <a:lstStyle/>
        <a:p>
          <a:endParaRPr lang="en-GB"/>
        </a:p>
      </dgm:t>
    </dgm:pt>
    <dgm:pt modelId="{F28388DC-93C0-4877-8F4B-0FA956416DEE}">
      <dgm:prSet phldrT="[Text]" custT="1"/>
      <dgm:spPr>
        <a:noFill/>
        <a:ln>
          <a:solidFill>
            <a:srgbClr val="1367A2"/>
          </a:solidFill>
        </a:ln>
      </dgm:spPr>
      <dgm:t>
        <a:bodyPr/>
        <a:lstStyle/>
        <a:p>
          <a:pPr rtl="1"/>
          <a:r>
            <a:rPr lang="ar-KW" sz="1100" dirty="0">
              <a:cs typeface="mohammad bold art 1" pitchFamily="2" charset="-78"/>
            </a:rPr>
            <a:t>تم توفير خدمة التوزيع الإلكتروني للأرباح النقدية التي تقرّها الشركات لمساهميها آلياً، وتتيح هذه الخدمة للمساهم تحديد الحساب البنكي لإيداع الأرباح النقدية الناتجة عن استثماراتهم فيه من قبل الشركة الكويتية للمقاصة بشكل مباشرة.</a:t>
          </a:r>
          <a:endParaRPr lang="en-GB" sz="1100" dirty="0">
            <a:cs typeface="mohammad bold art 1" pitchFamily="2" charset="-78"/>
          </a:endParaRPr>
        </a:p>
      </dgm:t>
    </dgm:pt>
    <dgm:pt modelId="{358C3923-E260-4052-838D-4A57C710B00E}" type="parTrans" cxnId="{0B5A397A-D24B-4496-B4F0-FB08663C58B8}">
      <dgm:prSet/>
      <dgm:spPr/>
      <dgm:t>
        <a:bodyPr/>
        <a:lstStyle/>
        <a:p>
          <a:endParaRPr lang="en-GB"/>
        </a:p>
      </dgm:t>
    </dgm:pt>
    <dgm:pt modelId="{61EBA83D-592C-4355-92CA-8207EA241F3E}" type="sibTrans" cxnId="{0B5A397A-D24B-4496-B4F0-FB08663C58B8}">
      <dgm:prSet/>
      <dgm:spPr/>
      <dgm:t>
        <a:bodyPr/>
        <a:lstStyle/>
        <a:p>
          <a:endParaRPr lang="en-GB"/>
        </a:p>
      </dgm:t>
    </dgm:pt>
    <dgm:pt modelId="{2AC0B584-E136-46DF-B1D3-D949A3D2C54D}">
      <dgm:prSet phldrT="[Text]" custT="1"/>
      <dgm:spPr>
        <a:noFill/>
        <a:ln>
          <a:solidFill>
            <a:srgbClr val="1367A2"/>
          </a:solidFill>
        </a:ln>
      </dgm:spPr>
      <dgm:t>
        <a:bodyPr/>
        <a:lstStyle/>
        <a:p>
          <a:pPr algn="just" rtl="1"/>
          <a:r>
            <a:rPr lang="ar-KW" sz="1100" dirty="0">
              <a:cs typeface="mohammad bold art 1" pitchFamily="2" charset="-78"/>
            </a:rPr>
            <a:t>تم استحداث جلسة الشراء الإجباري، وهي جلسة مخصصة لشراء الأوراق المالية وذلك لتغطية إخفاق الطرف البائع الذي تخلف عن تسليم الورقة المالية وتعقد الجلسة عن طريق المزاد.</a:t>
          </a:r>
          <a:endParaRPr lang="en-GB" sz="1100" dirty="0">
            <a:cs typeface="mohammad bold art 1" pitchFamily="2" charset="-78"/>
          </a:endParaRPr>
        </a:p>
      </dgm:t>
    </dgm:pt>
    <dgm:pt modelId="{580ECD56-6AE0-45E0-9F55-B3FDA9749A1A}" type="parTrans" cxnId="{D88DFC2B-70DC-4FF7-B5AB-9DD45C59C3D3}">
      <dgm:prSet/>
      <dgm:spPr/>
      <dgm:t>
        <a:bodyPr/>
        <a:lstStyle/>
        <a:p>
          <a:endParaRPr lang="en-GB"/>
        </a:p>
      </dgm:t>
    </dgm:pt>
    <dgm:pt modelId="{BF57AAED-69E7-4841-B0FD-102EEC7F1950}" type="sibTrans" cxnId="{D88DFC2B-70DC-4FF7-B5AB-9DD45C59C3D3}">
      <dgm:prSet/>
      <dgm:spPr/>
      <dgm:t>
        <a:bodyPr/>
        <a:lstStyle/>
        <a:p>
          <a:endParaRPr lang="en-GB"/>
        </a:p>
      </dgm:t>
    </dgm:pt>
    <dgm:pt modelId="{937EDEA7-CD27-4B5E-A092-167BF8B880C7}">
      <dgm:prSet custT="1"/>
      <dgm:spPr/>
      <dgm:t>
        <a:bodyPr/>
        <a:lstStyle/>
        <a:p>
          <a:pPr algn="just" rtl="1"/>
          <a:r>
            <a:rPr lang="ar-KW" sz="1100" dirty="0">
              <a:cs typeface="mohammad bold art 1" pitchFamily="2" charset="-78"/>
            </a:rPr>
            <a:t>تم إتاحـة التأكيـد المتأخـر لصفقـات أميـن الحفـظ التـي سـبق رفـض التزامهـا وستكون لدى أمناء الحفظ القدرة على تأكيد رفضهم السابق للصفقات أو العدول عنه بحد أقصى في </a:t>
          </a:r>
          <a:r>
            <a:rPr lang="en-US" sz="1100" dirty="0">
              <a:cs typeface="mohammad bold art 1" pitchFamily="2" charset="-78"/>
            </a:rPr>
            <a:t>T+2</a:t>
          </a:r>
          <a:r>
            <a:rPr lang="ar-KW" sz="1100" dirty="0">
              <a:cs typeface="mohammad bold art 1" pitchFamily="2" charset="-78"/>
            </a:rPr>
            <a:t>.</a:t>
          </a:r>
          <a:endParaRPr lang="en-GB" sz="1100" dirty="0">
            <a:cs typeface="mohammad bold art 1" pitchFamily="2" charset="-78"/>
          </a:endParaRPr>
        </a:p>
      </dgm:t>
    </dgm:pt>
    <dgm:pt modelId="{5E9BFDDB-0206-44FE-BF33-CE786EB9E353}" type="sibTrans" cxnId="{DAE68E51-039D-41D8-8E54-B1D164553593}">
      <dgm:prSet/>
      <dgm:spPr/>
      <dgm:t>
        <a:bodyPr/>
        <a:lstStyle/>
        <a:p>
          <a:endParaRPr lang="en-GB"/>
        </a:p>
      </dgm:t>
    </dgm:pt>
    <dgm:pt modelId="{3014998A-65B9-4B19-9AE7-5C252C072F32}" type="parTrans" cxnId="{DAE68E51-039D-41D8-8E54-B1D164553593}">
      <dgm:prSet/>
      <dgm:spPr/>
      <dgm:t>
        <a:bodyPr/>
        <a:lstStyle/>
        <a:p>
          <a:endParaRPr lang="en-GB"/>
        </a:p>
      </dgm:t>
    </dgm:pt>
    <dgm:pt modelId="{8C7425AB-17A0-49EA-A33B-64391AEA67CC}">
      <dgm:prSet custT="1"/>
      <dgm:spPr>
        <a:noFill/>
        <a:ln>
          <a:solidFill>
            <a:srgbClr val="1367A2"/>
          </a:solidFill>
        </a:ln>
      </dgm:spPr>
      <dgm:t>
        <a:bodyPr/>
        <a:lstStyle/>
        <a:p>
          <a:pPr algn="just" rtl="1"/>
          <a:r>
            <a:rPr lang="ar-KW" sz="1100" dirty="0">
              <a:cs typeface="mohammad bold art 1" pitchFamily="2" charset="-78"/>
            </a:rPr>
            <a:t>الصفقات الخاصة أو الصفقات المتفق عليها هي صفقات تتطلب اتفاقًا مسبقًا بين المشتري والبائع على ورقة مالية مدرجة بسعر وكمية متفق عليهما.</a:t>
          </a:r>
          <a:endParaRPr lang="en-GB" sz="1100" dirty="0">
            <a:cs typeface="mohammad bold art 1" pitchFamily="2" charset="-78"/>
          </a:endParaRPr>
        </a:p>
      </dgm:t>
    </dgm:pt>
    <dgm:pt modelId="{3951B915-432E-41EE-A040-DE103E31D9A0}" type="parTrans" cxnId="{FB8448FD-283F-4B21-9A1E-83530AF0EAAC}">
      <dgm:prSet/>
      <dgm:spPr/>
      <dgm:t>
        <a:bodyPr/>
        <a:lstStyle/>
        <a:p>
          <a:endParaRPr lang="en-GB"/>
        </a:p>
      </dgm:t>
    </dgm:pt>
    <dgm:pt modelId="{439C41FC-551A-45FF-8D88-2AB73000BF84}" type="sibTrans" cxnId="{FB8448FD-283F-4B21-9A1E-83530AF0EAAC}">
      <dgm:prSet/>
      <dgm:spPr/>
      <dgm:t>
        <a:bodyPr/>
        <a:lstStyle/>
        <a:p>
          <a:endParaRPr lang="en-GB"/>
        </a:p>
      </dgm:t>
    </dgm:pt>
    <dgm:pt modelId="{5A8CC598-0D74-4A24-8E4E-CA262C1D9C97}">
      <dgm:prSet phldrT="[Text]" custT="1"/>
      <dgm:spPr>
        <a:noFill/>
        <a:ln>
          <a:solidFill>
            <a:srgbClr val="1367A2"/>
          </a:solidFill>
        </a:ln>
      </dgm:spPr>
      <dgm:t>
        <a:bodyPr/>
        <a:lstStyle/>
        <a:p>
          <a:pPr rtl="1"/>
          <a:r>
            <a:rPr lang="ar-KW" sz="1100" dirty="0">
              <a:cs typeface="mohammad bold art 1" pitchFamily="2" charset="-78"/>
            </a:rPr>
            <a:t>وقامت الشركة الكويتية للمقاصة بوقف إصدار شيكات الأرباح في عام 2020.</a:t>
          </a:r>
          <a:endParaRPr lang="en-GB" sz="1100" dirty="0">
            <a:cs typeface="mohammad bold art 1" pitchFamily="2" charset="-78"/>
          </a:endParaRPr>
        </a:p>
      </dgm:t>
    </dgm:pt>
    <dgm:pt modelId="{6FB25AA9-839E-4A74-B3E9-1F708F40226B}" type="parTrans" cxnId="{01C70DB5-597B-4D89-8E29-CA438F01B64C}">
      <dgm:prSet/>
      <dgm:spPr/>
      <dgm:t>
        <a:bodyPr/>
        <a:lstStyle/>
        <a:p>
          <a:endParaRPr lang="en-GB"/>
        </a:p>
      </dgm:t>
    </dgm:pt>
    <dgm:pt modelId="{BD3FE4D4-2378-4B78-95F5-A7D681E10BFE}" type="sibTrans" cxnId="{01C70DB5-597B-4D89-8E29-CA438F01B64C}">
      <dgm:prSet/>
      <dgm:spPr/>
      <dgm:t>
        <a:bodyPr/>
        <a:lstStyle/>
        <a:p>
          <a:endParaRPr lang="en-GB"/>
        </a:p>
      </dgm:t>
    </dgm:pt>
    <dgm:pt modelId="{35E0885F-393B-4758-85DD-19D51162151C}" type="pres">
      <dgm:prSet presAssocID="{563B984A-82A7-47DC-A7FC-E0F11DF174D1}" presName="linearFlow" presStyleCnt="0">
        <dgm:presLayoutVars>
          <dgm:dir val="rev"/>
          <dgm:animLvl val="lvl"/>
          <dgm:resizeHandles val="exact"/>
        </dgm:presLayoutVars>
      </dgm:prSet>
      <dgm:spPr/>
    </dgm:pt>
    <dgm:pt modelId="{70F3A6AC-6F4C-448F-B91D-B15D32F61C49}" type="pres">
      <dgm:prSet presAssocID="{0F0B4704-37F5-4099-A117-7FD7519F7F5A}" presName="composite" presStyleCnt="0"/>
      <dgm:spPr/>
    </dgm:pt>
    <dgm:pt modelId="{0CD865BC-315E-40B8-AA76-B3501B13DE1D}" type="pres">
      <dgm:prSet presAssocID="{0F0B4704-37F5-4099-A117-7FD7519F7F5A}" presName="parentText" presStyleLbl="alignNode1" presStyleIdx="0" presStyleCnt="4">
        <dgm:presLayoutVars>
          <dgm:chMax val="1"/>
          <dgm:bulletEnabled val="1"/>
        </dgm:presLayoutVars>
      </dgm:prSet>
      <dgm:spPr/>
    </dgm:pt>
    <dgm:pt modelId="{D3C67EFA-1C70-494C-9959-DE4AD8B457F3}" type="pres">
      <dgm:prSet presAssocID="{0F0B4704-37F5-4099-A117-7FD7519F7F5A}" presName="descendantText" presStyleLbl="alignAcc1" presStyleIdx="0" presStyleCnt="4">
        <dgm:presLayoutVars>
          <dgm:bulletEnabled val="1"/>
        </dgm:presLayoutVars>
      </dgm:prSet>
      <dgm:spPr/>
    </dgm:pt>
    <dgm:pt modelId="{B60309F9-3A35-49A1-9B93-E52B304F254C}" type="pres">
      <dgm:prSet presAssocID="{9CA0EE6D-4487-4EF6-B4BC-B154C237E100}" presName="sp" presStyleCnt="0"/>
      <dgm:spPr/>
    </dgm:pt>
    <dgm:pt modelId="{53E2E9F8-F318-4530-B96C-A742220F8E44}" type="pres">
      <dgm:prSet presAssocID="{068B6AB1-7A20-45FA-B535-11E8667FDF37}" presName="composite" presStyleCnt="0"/>
      <dgm:spPr/>
    </dgm:pt>
    <dgm:pt modelId="{8749E77F-FCD6-40D1-ADDB-545EAC0B2E58}" type="pres">
      <dgm:prSet presAssocID="{068B6AB1-7A20-45FA-B535-11E8667FDF37}" presName="parentText" presStyleLbl="alignNode1" presStyleIdx="1" presStyleCnt="4">
        <dgm:presLayoutVars>
          <dgm:chMax val="1"/>
          <dgm:bulletEnabled val="1"/>
        </dgm:presLayoutVars>
      </dgm:prSet>
      <dgm:spPr/>
    </dgm:pt>
    <dgm:pt modelId="{7B18AF98-3B40-4219-8915-E910E22F2E44}" type="pres">
      <dgm:prSet presAssocID="{068B6AB1-7A20-45FA-B535-11E8667FDF37}" presName="descendantText" presStyleLbl="alignAcc1" presStyleIdx="1" presStyleCnt="4" custScaleY="100000">
        <dgm:presLayoutVars>
          <dgm:bulletEnabled val="1"/>
        </dgm:presLayoutVars>
      </dgm:prSet>
      <dgm:spPr/>
    </dgm:pt>
    <dgm:pt modelId="{C73EE47F-7070-4699-B100-8B33AA0A96F7}" type="pres">
      <dgm:prSet presAssocID="{15AD8CF1-DB0C-43B2-A77E-19E6E3425142}" presName="sp" presStyleCnt="0"/>
      <dgm:spPr/>
    </dgm:pt>
    <dgm:pt modelId="{F7350310-5E28-4A9F-BBBC-0F214FCDE5A8}" type="pres">
      <dgm:prSet presAssocID="{BC438EAF-48C7-4AA1-AC55-E7ACF186F58F}" presName="composite" presStyleCnt="0"/>
      <dgm:spPr/>
    </dgm:pt>
    <dgm:pt modelId="{F9258434-AA86-4885-AA34-900CA62E1AAD}" type="pres">
      <dgm:prSet presAssocID="{BC438EAF-48C7-4AA1-AC55-E7ACF186F58F}" presName="parentText" presStyleLbl="alignNode1" presStyleIdx="2" presStyleCnt="4">
        <dgm:presLayoutVars>
          <dgm:chMax val="1"/>
          <dgm:bulletEnabled val="1"/>
        </dgm:presLayoutVars>
      </dgm:prSet>
      <dgm:spPr/>
    </dgm:pt>
    <dgm:pt modelId="{4B3052E9-C647-4E07-A0AA-51A953B801E6}" type="pres">
      <dgm:prSet presAssocID="{BC438EAF-48C7-4AA1-AC55-E7ACF186F58F}" presName="descendantText" presStyleLbl="alignAcc1" presStyleIdx="2" presStyleCnt="4">
        <dgm:presLayoutVars>
          <dgm:bulletEnabled val="1"/>
        </dgm:presLayoutVars>
      </dgm:prSet>
      <dgm:spPr/>
    </dgm:pt>
    <dgm:pt modelId="{DC4A1D7E-8E4B-41BE-A084-23018BE7EA51}" type="pres">
      <dgm:prSet presAssocID="{B6AE8DE7-D834-41BD-AABE-049CB2A67167}" presName="sp" presStyleCnt="0"/>
      <dgm:spPr/>
    </dgm:pt>
    <dgm:pt modelId="{05F44BAF-E211-4C4F-A976-6B398D90FC10}" type="pres">
      <dgm:prSet presAssocID="{249BA688-19EA-497B-97AC-823AF256A55F}" presName="composite" presStyleCnt="0"/>
      <dgm:spPr/>
    </dgm:pt>
    <dgm:pt modelId="{C960F663-A9BF-4185-9167-8C42A7256C0D}" type="pres">
      <dgm:prSet presAssocID="{249BA688-19EA-497B-97AC-823AF256A55F}" presName="parentText" presStyleLbl="alignNode1" presStyleIdx="3" presStyleCnt="4">
        <dgm:presLayoutVars>
          <dgm:chMax val="1"/>
          <dgm:bulletEnabled val="1"/>
        </dgm:presLayoutVars>
      </dgm:prSet>
      <dgm:spPr/>
    </dgm:pt>
    <dgm:pt modelId="{D628A0E1-DFA2-4B68-B4BA-779C1626BF26}" type="pres">
      <dgm:prSet presAssocID="{249BA688-19EA-497B-97AC-823AF256A55F}" presName="descendantText" presStyleLbl="alignAcc1" presStyleIdx="3" presStyleCnt="4">
        <dgm:presLayoutVars>
          <dgm:bulletEnabled val="1"/>
        </dgm:presLayoutVars>
      </dgm:prSet>
      <dgm:spPr/>
    </dgm:pt>
  </dgm:ptLst>
  <dgm:cxnLst>
    <dgm:cxn modelId="{98E56F15-AA3B-48CF-8DBB-AA7AC7411A62}" type="presOf" srcId="{068B6AB1-7A20-45FA-B535-11E8667FDF37}" destId="{8749E77F-FCD6-40D1-ADDB-545EAC0B2E58}" srcOrd="0" destOrd="0" presId="urn:microsoft.com/office/officeart/2005/8/layout/chevron2"/>
    <dgm:cxn modelId="{4BBD392B-D945-4635-8C29-890A37B51F91}" srcId="{068B6AB1-7A20-45FA-B535-11E8667FDF37}" destId="{2EF8772B-0484-4851-82E8-86DA0077942C}" srcOrd="0" destOrd="0" parTransId="{5BF1CD9D-6413-496C-BE9B-ED351BA7A0A9}" sibTransId="{DDBCD5CB-392D-4793-B460-40020C78849D}"/>
    <dgm:cxn modelId="{D88DFC2B-70DC-4FF7-B5AB-9DD45C59C3D3}" srcId="{249BA688-19EA-497B-97AC-823AF256A55F}" destId="{2AC0B584-E136-46DF-B1D3-D949A3D2C54D}" srcOrd="0" destOrd="0" parTransId="{580ECD56-6AE0-45E0-9F55-B3FDA9749A1A}" sibTransId="{BF57AAED-69E7-4841-B0FD-102EEC7F1950}"/>
    <dgm:cxn modelId="{695F5B2D-0250-4723-B116-38FA842165C7}" type="presOf" srcId="{5A8CC598-0D74-4A24-8E4E-CA262C1D9C97}" destId="{4B3052E9-C647-4E07-A0AA-51A953B801E6}" srcOrd="0" destOrd="1" presId="urn:microsoft.com/office/officeart/2005/8/layout/chevron2"/>
    <dgm:cxn modelId="{9157936B-667A-4DB8-AE65-40F9FADDD57E}" srcId="{563B984A-82A7-47DC-A7FC-E0F11DF174D1}" destId="{0F0B4704-37F5-4099-A117-7FD7519F7F5A}" srcOrd="0" destOrd="0" parTransId="{B6601002-B0D2-4116-A32D-2AC76730C3AE}" sibTransId="{9CA0EE6D-4487-4EF6-B4BC-B154C237E100}"/>
    <dgm:cxn modelId="{DAE68E51-039D-41D8-8E54-B1D164553593}" srcId="{0F0B4704-37F5-4099-A117-7FD7519F7F5A}" destId="{937EDEA7-CD27-4B5E-A092-167BF8B880C7}" srcOrd="0" destOrd="0" parTransId="{3014998A-65B9-4B19-9AE7-5C252C072F32}" sibTransId="{5E9BFDDB-0206-44FE-BF33-CE786EB9E353}"/>
    <dgm:cxn modelId="{085E4A52-D9D6-4501-AEBC-FEC66EE3E95F}" srcId="{563B984A-82A7-47DC-A7FC-E0F11DF174D1}" destId="{249BA688-19EA-497B-97AC-823AF256A55F}" srcOrd="3" destOrd="0" parTransId="{839A33E7-C025-47CB-9773-1447AE37874F}" sibTransId="{7E659D04-CF19-4E4D-85F7-48115DCF8B0B}"/>
    <dgm:cxn modelId="{0B5A397A-D24B-4496-B4F0-FB08663C58B8}" srcId="{BC438EAF-48C7-4AA1-AC55-E7ACF186F58F}" destId="{F28388DC-93C0-4877-8F4B-0FA956416DEE}" srcOrd="0" destOrd="0" parTransId="{358C3923-E260-4052-838D-4A57C710B00E}" sibTransId="{61EBA83D-592C-4355-92CA-8207EA241F3E}"/>
    <dgm:cxn modelId="{47C49E7E-CE46-4B57-A06C-F409ADE70D8E}" type="presOf" srcId="{563B984A-82A7-47DC-A7FC-E0F11DF174D1}" destId="{35E0885F-393B-4758-85DD-19D51162151C}" srcOrd="0" destOrd="0" presId="urn:microsoft.com/office/officeart/2005/8/layout/chevron2"/>
    <dgm:cxn modelId="{A77C7991-D649-4405-B100-2018EFA7BED3}" type="presOf" srcId="{249BA688-19EA-497B-97AC-823AF256A55F}" destId="{C960F663-A9BF-4185-9167-8C42A7256C0D}" srcOrd="0" destOrd="0" presId="urn:microsoft.com/office/officeart/2005/8/layout/chevron2"/>
    <dgm:cxn modelId="{C17E4598-ED6C-48B3-A3B9-309D11706198}" srcId="{563B984A-82A7-47DC-A7FC-E0F11DF174D1}" destId="{BC438EAF-48C7-4AA1-AC55-E7ACF186F58F}" srcOrd="2" destOrd="0" parTransId="{8827A90B-D7A9-4689-B4E2-F49BCC288583}" sibTransId="{B6AE8DE7-D834-41BD-AABE-049CB2A67167}"/>
    <dgm:cxn modelId="{E117D999-E37D-4DAD-ABBB-24A5497E023D}" type="presOf" srcId="{2AC0B584-E136-46DF-B1D3-D949A3D2C54D}" destId="{D628A0E1-DFA2-4B68-B4BA-779C1626BF26}" srcOrd="0" destOrd="0" presId="urn:microsoft.com/office/officeart/2005/8/layout/chevron2"/>
    <dgm:cxn modelId="{3A9F9A9E-1E6C-47F3-B195-435A3CADE92C}" type="presOf" srcId="{937EDEA7-CD27-4B5E-A092-167BF8B880C7}" destId="{D3C67EFA-1C70-494C-9959-DE4AD8B457F3}" srcOrd="0" destOrd="0" presId="urn:microsoft.com/office/officeart/2005/8/layout/chevron2"/>
    <dgm:cxn modelId="{40A207A4-C186-4815-B50B-CD75EE682915}" type="presOf" srcId="{2EF8772B-0484-4851-82E8-86DA0077942C}" destId="{7B18AF98-3B40-4219-8915-E910E22F2E44}" srcOrd="0" destOrd="0" presId="urn:microsoft.com/office/officeart/2005/8/layout/chevron2"/>
    <dgm:cxn modelId="{B750F2AB-8128-485E-A6D7-29DC7542F036}" type="presOf" srcId="{BC438EAF-48C7-4AA1-AC55-E7ACF186F58F}" destId="{F9258434-AA86-4885-AA34-900CA62E1AAD}" srcOrd="0" destOrd="0" presId="urn:microsoft.com/office/officeart/2005/8/layout/chevron2"/>
    <dgm:cxn modelId="{01C70DB5-597B-4D89-8E29-CA438F01B64C}" srcId="{BC438EAF-48C7-4AA1-AC55-E7ACF186F58F}" destId="{5A8CC598-0D74-4A24-8E4E-CA262C1D9C97}" srcOrd="1" destOrd="0" parTransId="{6FB25AA9-839E-4A74-B3E9-1F708F40226B}" sibTransId="{BD3FE4D4-2378-4B78-95F5-A7D681E10BFE}"/>
    <dgm:cxn modelId="{3B1B1BBF-639F-4F0C-AC88-F00AB18B63B5}" srcId="{563B984A-82A7-47DC-A7FC-E0F11DF174D1}" destId="{068B6AB1-7A20-45FA-B535-11E8667FDF37}" srcOrd="1" destOrd="0" parTransId="{C1B2D331-6E7F-4757-9770-A11392610A81}" sibTransId="{15AD8CF1-DB0C-43B2-A77E-19E6E3425142}"/>
    <dgm:cxn modelId="{4D5B5DE5-FF92-4472-8D0D-5F9BCBC9A165}" type="presOf" srcId="{0F0B4704-37F5-4099-A117-7FD7519F7F5A}" destId="{0CD865BC-315E-40B8-AA76-B3501B13DE1D}" srcOrd="0" destOrd="0" presId="urn:microsoft.com/office/officeart/2005/8/layout/chevron2"/>
    <dgm:cxn modelId="{D107B3F1-A960-433E-B667-63BD6E72E249}" type="presOf" srcId="{F28388DC-93C0-4877-8F4B-0FA956416DEE}" destId="{4B3052E9-C647-4E07-A0AA-51A953B801E6}" srcOrd="0" destOrd="0" presId="urn:microsoft.com/office/officeart/2005/8/layout/chevron2"/>
    <dgm:cxn modelId="{DA2B83F4-6501-4F36-BC3D-9BFEC427110F}" type="presOf" srcId="{8C7425AB-17A0-49EA-A33B-64391AEA67CC}" destId="{7B18AF98-3B40-4219-8915-E910E22F2E44}" srcOrd="0" destOrd="1" presId="urn:microsoft.com/office/officeart/2005/8/layout/chevron2"/>
    <dgm:cxn modelId="{FB8448FD-283F-4B21-9A1E-83530AF0EAAC}" srcId="{068B6AB1-7A20-45FA-B535-11E8667FDF37}" destId="{8C7425AB-17A0-49EA-A33B-64391AEA67CC}" srcOrd="1" destOrd="0" parTransId="{3951B915-432E-41EE-A040-DE103E31D9A0}" sibTransId="{439C41FC-551A-45FF-8D88-2AB73000BF84}"/>
    <dgm:cxn modelId="{149C979C-77FF-4A53-9E6B-4BE3EF59CE0C}" type="presParOf" srcId="{35E0885F-393B-4758-85DD-19D51162151C}" destId="{70F3A6AC-6F4C-448F-B91D-B15D32F61C49}" srcOrd="0" destOrd="0" presId="urn:microsoft.com/office/officeart/2005/8/layout/chevron2"/>
    <dgm:cxn modelId="{85FA1EEB-01B3-4486-B3A4-C12834EF8C8F}" type="presParOf" srcId="{70F3A6AC-6F4C-448F-B91D-B15D32F61C49}" destId="{0CD865BC-315E-40B8-AA76-B3501B13DE1D}" srcOrd="0" destOrd="0" presId="urn:microsoft.com/office/officeart/2005/8/layout/chevron2"/>
    <dgm:cxn modelId="{FE3CAB53-DCAE-4BDE-A4F2-90D6C8B67D06}" type="presParOf" srcId="{70F3A6AC-6F4C-448F-B91D-B15D32F61C49}" destId="{D3C67EFA-1C70-494C-9959-DE4AD8B457F3}" srcOrd="1" destOrd="0" presId="urn:microsoft.com/office/officeart/2005/8/layout/chevron2"/>
    <dgm:cxn modelId="{0311761B-43BA-4A33-AD3C-338CD44C4761}" type="presParOf" srcId="{35E0885F-393B-4758-85DD-19D51162151C}" destId="{B60309F9-3A35-49A1-9B93-E52B304F254C}" srcOrd="1" destOrd="0" presId="urn:microsoft.com/office/officeart/2005/8/layout/chevron2"/>
    <dgm:cxn modelId="{3827128C-5F79-4957-B639-C414164774B4}" type="presParOf" srcId="{35E0885F-393B-4758-85DD-19D51162151C}" destId="{53E2E9F8-F318-4530-B96C-A742220F8E44}" srcOrd="2" destOrd="0" presId="urn:microsoft.com/office/officeart/2005/8/layout/chevron2"/>
    <dgm:cxn modelId="{0200AE93-DA79-45BE-BE92-DC29AD144E9C}" type="presParOf" srcId="{53E2E9F8-F318-4530-B96C-A742220F8E44}" destId="{8749E77F-FCD6-40D1-ADDB-545EAC0B2E58}" srcOrd="0" destOrd="0" presId="urn:microsoft.com/office/officeart/2005/8/layout/chevron2"/>
    <dgm:cxn modelId="{E96E814B-D68C-430A-9C6F-9F354A62C808}" type="presParOf" srcId="{53E2E9F8-F318-4530-B96C-A742220F8E44}" destId="{7B18AF98-3B40-4219-8915-E910E22F2E44}" srcOrd="1" destOrd="0" presId="urn:microsoft.com/office/officeart/2005/8/layout/chevron2"/>
    <dgm:cxn modelId="{4DFDAAE5-9D60-49A5-9661-7516264C0E8C}" type="presParOf" srcId="{35E0885F-393B-4758-85DD-19D51162151C}" destId="{C73EE47F-7070-4699-B100-8B33AA0A96F7}" srcOrd="3" destOrd="0" presId="urn:microsoft.com/office/officeart/2005/8/layout/chevron2"/>
    <dgm:cxn modelId="{C00AA88C-BF46-4DB4-96C0-252AEBEB0A82}" type="presParOf" srcId="{35E0885F-393B-4758-85DD-19D51162151C}" destId="{F7350310-5E28-4A9F-BBBC-0F214FCDE5A8}" srcOrd="4" destOrd="0" presId="urn:microsoft.com/office/officeart/2005/8/layout/chevron2"/>
    <dgm:cxn modelId="{BC6573FD-2FC5-4498-85F5-1EC52A82A4B9}" type="presParOf" srcId="{F7350310-5E28-4A9F-BBBC-0F214FCDE5A8}" destId="{F9258434-AA86-4885-AA34-900CA62E1AAD}" srcOrd="0" destOrd="0" presId="urn:microsoft.com/office/officeart/2005/8/layout/chevron2"/>
    <dgm:cxn modelId="{64485345-9813-4525-94D1-11D39FA751AD}" type="presParOf" srcId="{F7350310-5E28-4A9F-BBBC-0F214FCDE5A8}" destId="{4B3052E9-C647-4E07-A0AA-51A953B801E6}" srcOrd="1" destOrd="0" presId="urn:microsoft.com/office/officeart/2005/8/layout/chevron2"/>
    <dgm:cxn modelId="{BCE82690-56F2-44B8-8909-4D8E10FF16CC}" type="presParOf" srcId="{35E0885F-393B-4758-85DD-19D51162151C}" destId="{DC4A1D7E-8E4B-41BE-A084-23018BE7EA51}" srcOrd="5" destOrd="0" presId="urn:microsoft.com/office/officeart/2005/8/layout/chevron2"/>
    <dgm:cxn modelId="{BADB8BC1-2166-4126-93A9-ACDEE41831F6}" type="presParOf" srcId="{35E0885F-393B-4758-85DD-19D51162151C}" destId="{05F44BAF-E211-4C4F-A976-6B398D90FC10}" srcOrd="6" destOrd="0" presId="urn:microsoft.com/office/officeart/2005/8/layout/chevron2"/>
    <dgm:cxn modelId="{615AA187-4C7F-4CB3-B7A4-26C41D355D90}" type="presParOf" srcId="{05F44BAF-E211-4C4F-A976-6B398D90FC10}" destId="{C960F663-A9BF-4185-9167-8C42A7256C0D}" srcOrd="0" destOrd="0" presId="urn:microsoft.com/office/officeart/2005/8/layout/chevron2"/>
    <dgm:cxn modelId="{D7C15470-3EE0-4DDD-9B8C-FD6904145DA4}" type="presParOf" srcId="{05F44BAF-E211-4C4F-A976-6B398D90FC10}" destId="{D628A0E1-DFA2-4B68-B4BA-779C1626BF26}"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3B984A-82A7-47DC-A7FC-E0F11DF174D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0F0B4704-37F5-4099-A117-7FD7519F7F5A}">
      <dgm:prSet phldrT="[Text]" custT="1"/>
      <dgm:spPr>
        <a:solidFill>
          <a:srgbClr val="1367A2"/>
        </a:solidFill>
      </dgm:spPr>
      <dgm:t>
        <a:bodyPr/>
        <a:lstStyle/>
        <a:p>
          <a:pPr rtl="1"/>
          <a:r>
            <a:rPr lang="ar-KW" sz="1100" dirty="0">
              <a:cs typeface="mohammad bold art 1" pitchFamily="2" charset="-78"/>
            </a:rPr>
            <a:t>جلسة التداول بعد الإغلاق</a:t>
          </a:r>
          <a:endParaRPr lang="en-GB" sz="1100" dirty="0">
            <a:cs typeface="mohammad bold art 1" pitchFamily="2" charset="-78"/>
          </a:endParaRPr>
        </a:p>
      </dgm:t>
    </dgm:pt>
    <dgm:pt modelId="{B6601002-B0D2-4116-A32D-2AC76730C3AE}" type="parTrans" cxnId="{9157936B-667A-4DB8-AE65-40F9FADDD57E}">
      <dgm:prSet/>
      <dgm:spPr/>
      <dgm:t>
        <a:bodyPr/>
        <a:lstStyle/>
        <a:p>
          <a:pPr rtl="1"/>
          <a:endParaRPr lang="en-GB">
            <a:cs typeface="mohammad bold art 1" pitchFamily="2" charset="-78"/>
          </a:endParaRPr>
        </a:p>
      </dgm:t>
    </dgm:pt>
    <dgm:pt modelId="{9CA0EE6D-4487-4EF6-B4BC-B154C237E100}" type="sibTrans" cxnId="{9157936B-667A-4DB8-AE65-40F9FADDD57E}">
      <dgm:prSet/>
      <dgm:spPr/>
      <dgm:t>
        <a:bodyPr/>
        <a:lstStyle/>
        <a:p>
          <a:pPr rtl="1"/>
          <a:endParaRPr lang="en-GB">
            <a:cs typeface="mohammad bold art 1" pitchFamily="2" charset="-78"/>
          </a:endParaRPr>
        </a:p>
      </dgm:t>
    </dgm:pt>
    <dgm:pt modelId="{068B6AB1-7A20-45FA-B535-11E8667FDF37}">
      <dgm:prSet custT="1"/>
      <dgm:spPr>
        <a:solidFill>
          <a:srgbClr val="1367A2"/>
        </a:solidFill>
      </dgm:spPr>
      <dgm:t>
        <a:bodyPr/>
        <a:lstStyle/>
        <a:p>
          <a:pPr rtl="1"/>
          <a:r>
            <a:rPr lang="ar-KW" sz="1100" dirty="0">
              <a:cs typeface="mohammad bold art 1" pitchFamily="2" charset="-78"/>
            </a:rPr>
            <a:t>البيع على المكشوف</a:t>
          </a:r>
          <a:endParaRPr lang="en-GB" sz="1100" dirty="0">
            <a:cs typeface="mohammad bold art 1" pitchFamily="2" charset="-78"/>
          </a:endParaRPr>
        </a:p>
      </dgm:t>
    </dgm:pt>
    <dgm:pt modelId="{C1B2D331-6E7F-4757-9770-A11392610A81}" type="parTrans" cxnId="{3B1B1BBF-639F-4F0C-AC88-F00AB18B63B5}">
      <dgm:prSet/>
      <dgm:spPr/>
      <dgm:t>
        <a:bodyPr/>
        <a:lstStyle/>
        <a:p>
          <a:endParaRPr lang="en-GB">
            <a:cs typeface="mohammad bold art 1" pitchFamily="2" charset="-78"/>
          </a:endParaRPr>
        </a:p>
      </dgm:t>
    </dgm:pt>
    <dgm:pt modelId="{15AD8CF1-DB0C-43B2-A77E-19E6E3425142}" type="sibTrans" cxnId="{3B1B1BBF-639F-4F0C-AC88-F00AB18B63B5}">
      <dgm:prSet/>
      <dgm:spPr/>
      <dgm:t>
        <a:bodyPr/>
        <a:lstStyle/>
        <a:p>
          <a:endParaRPr lang="en-GB">
            <a:cs typeface="mohammad bold art 1" pitchFamily="2" charset="-78"/>
          </a:endParaRPr>
        </a:p>
      </dgm:t>
    </dgm:pt>
    <dgm:pt modelId="{249BA688-19EA-497B-97AC-823AF256A55F}">
      <dgm:prSet phldrT="[Text]" custT="1"/>
      <dgm:spPr>
        <a:solidFill>
          <a:srgbClr val="1367A2"/>
        </a:solidFill>
      </dgm:spPr>
      <dgm:t>
        <a:bodyPr/>
        <a:lstStyle/>
        <a:p>
          <a:pPr rtl="1"/>
          <a:r>
            <a:rPr lang="ar-KW" sz="1100" dirty="0">
              <a:cs typeface="mohammad bold art 1" pitchFamily="2" charset="-78"/>
            </a:rPr>
            <a:t>صفقات المبادلة</a:t>
          </a:r>
          <a:endParaRPr lang="en-GB" sz="1100" dirty="0">
            <a:cs typeface="mohammad bold art 1" pitchFamily="2" charset="-78"/>
          </a:endParaRPr>
        </a:p>
      </dgm:t>
    </dgm:pt>
    <dgm:pt modelId="{7E659D04-CF19-4E4D-85F7-48115DCF8B0B}" type="sibTrans" cxnId="{085E4A52-D9D6-4501-AEBC-FEC66EE3E95F}">
      <dgm:prSet/>
      <dgm:spPr/>
      <dgm:t>
        <a:bodyPr/>
        <a:lstStyle/>
        <a:p>
          <a:pPr rtl="1"/>
          <a:endParaRPr lang="en-GB">
            <a:cs typeface="mohammad bold art 1" pitchFamily="2" charset="-78"/>
          </a:endParaRPr>
        </a:p>
      </dgm:t>
    </dgm:pt>
    <dgm:pt modelId="{839A33E7-C025-47CB-9773-1447AE37874F}" type="parTrans" cxnId="{085E4A52-D9D6-4501-AEBC-FEC66EE3E95F}">
      <dgm:prSet/>
      <dgm:spPr/>
      <dgm:t>
        <a:bodyPr/>
        <a:lstStyle/>
        <a:p>
          <a:pPr rtl="1"/>
          <a:endParaRPr lang="en-GB">
            <a:cs typeface="mohammad bold art 1" pitchFamily="2" charset="-78"/>
          </a:endParaRPr>
        </a:p>
      </dgm:t>
    </dgm:pt>
    <dgm:pt modelId="{2EF8772B-0484-4851-82E8-86DA0077942C}">
      <dgm:prSet custT="1"/>
      <dgm:spPr>
        <a:noFill/>
        <a:ln>
          <a:solidFill>
            <a:srgbClr val="1367A2"/>
          </a:solidFill>
        </a:ln>
      </dgm:spPr>
      <dgm:t>
        <a:bodyPr/>
        <a:lstStyle/>
        <a:p>
          <a:pPr algn="just" rtl="1"/>
          <a:r>
            <a:rPr lang="ar-KW" sz="1100">
              <a:cs typeface="mohammad bold art 1" pitchFamily="2" charset="-78"/>
            </a:rPr>
            <a:t>تم توفير خدمة البيع على المكشوف من خلال إقراض واقتراض الأوراق المالية وتم تنظيم عملية إقراض واقتراض الأوراق المالية المركزي.</a:t>
          </a:r>
          <a:endParaRPr lang="en-GB" sz="1100" dirty="0">
            <a:cs typeface="mohammad bold art 1" pitchFamily="2" charset="-78"/>
          </a:endParaRPr>
        </a:p>
      </dgm:t>
    </dgm:pt>
    <dgm:pt modelId="{5BF1CD9D-6413-496C-BE9B-ED351BA7A0A9}" type="parTrans" cxnId="{4BBD392B-D945-4635-8C29-890A37B51F91}">
      <dgm:prSet/>
      <dgm:spPr/>
      <dgm:t>
        <a:bodyPr/>
        <a:lstStyle/>
        <a:p>
          <a:endParaRPr lang="en-GB"/>
        </a:p>
      </dgm:t>
    </dgm:pt>
    <dgm:pt modelId="{DDBCD5CB-392D-4793-B460-40020C78849D}" type="sibTrans" cxnId="{4BBD392B-D945-4635-8C29-890A37B51F91}">
      <dgm:prSet/>
      <dgm:spPr/>
      <dgm:t>
        <a:bodyPr/>
        <a:lstStyle/>
        <a:p>
          <a:endParaRPr lang="en-GB"/>
        </a:p>
      </dgm:t>
    </dgm:pt>
    <dgm:pt modelId="{F28388DC-93C0-4877-8F4B-0FA956416DEE}">
      <dgm:prSet phldrT="[Text]" custT="1"/>
      <dgm:spPr>
        <a:noFill/>
        <a:ln>
          <a:solidFill>
            <a:srgbClr val="1367A2"/>
          </a:solidFill>
        </a:ln>
      </dgm:spPr>
      <dgm:t>
        <a:bodyPr/>
        <a:lstStyle/>
        <a:p>
          <a:pPr rtl="1"/>
          <a:r>
            <a:rPr lang="ar-KW" sz="1100" dirty="0">
              <a:cs typeface="mohammad bold art 1" pitchFamily="2" charset="-78"/>
            </a:rPr>
            <a:t>إدراج و تداول الصناديق والصناديق العقارية المدرة للدخل</a:t>
          </a:r>
          <a:r>
            <a:rPr lang="en-US" sz="1100" dirty="0">
              <a:cs typeface="mohammad bold art 1" pitchFamily="2" charset="-78"/>
            </a:rPr>
            <a:t> </a:t>
          </a:r>
          <a:r>
            <a:rPr lang="ar-KW" sz="1100" dirty="0">
              <a:cs typeface="mohammad bold art 1" pitchFamily="2" charset="-78"/>
            </a:rPr>
            <a:t>(</a:t>
          </a:r>
          <a:r>
            <a:rPr lang="en-US" sz="1100" dirty="0">
              <a:cs typeface="mohammad bold art 1" pitchFamily="2" charset="-78"/>
            </a:rPr>
            <a:t>REITs</a:t>
          </a:r>
          <a:r>
            <a:rPr lang="ar-KW" sz="1100" dirty="0">
              <a:cs typeface="mohammad bold art 1" pitchFamily="2" charset="-78"/>
            </a:rPr>
            <a:t>).</a:t>
          </a:r>
          <a:endParaRPr lang="en-GB" sz="1100" dirty="0">
            <a:cs typeface="mohammad bold art 1" pitchFamily="2" charset="-78"/>
          </a:endParaRPr>
        </a:p>
      </dgm:t>
    </dgm:pt>
    <dgm:pt modelId="{358C3923-E260-4052-838D-4A57C710B00E}" type="parTrans" cxnId="{0B5A397A-D24B-4496-B4F0-FB08663C58B8}">
      <dgm:prSet/>
      <dgm:spPr/>
      <dgm:t>
        <a:bodyPr/>
        <a:lstStyle/>
        <a:p>
          <a:endParaRPr lang="en-GB"/>
        </a:p>
      </dgm:t>
    </dgm:pt>
    <dgm:pt modelId="{61EBA83D-592C-4355-92CA-8207EA241F3E}" type="sibTrans" cxnId="{0B5A397A-D24B-4496-B4F0-FB08663C58B8}">
      <dgm:prSet/>
      <dgm:spPr/>
      <dgm:t>
        <a:bodyPr/>
        <a:lstStyle/>
        <a:p>
          <a:endParaRPr lang="en-GB"/>
        </a:p>
      </dgm:t>
    </dgm:pt>
    <dgm:pt modelId="{2AC0B584-E136-46DF-B1D3-D949A3D2C54D}">
      <dgm:prSet phldrT="[Text]" custT="1"/>
      <dgm:spPr>
        <a:noFill/>
        <a:ln>
          <a:solidFill>
            <a:srgbClr val="1367A2"/>
          </a:solidFill>
        </a:ln>
      </dgm:spPr>
      <dgm:t>
        <a:bodyPr/>
        <a:lstStyle/>
        <a:p>
          <a:pPr algn="just" rtl="1"/>
          <a:r>
            <a:rPr lang="ar-KW" sz="1100" dirty="0">
              <a:cs typeface="mohammad bold art 1" pitchFamily="2" charset="-78"/>
            </a:rPr>
            <a:t>صفقات المبادلة هي صفقات التي تتطلب طبيعتها أن يسبق تنفيذها اتفاق بين طرفين على مبادلة ورقة مالية مدرجة في البورصة بورقة مالية أخرى مدرجة. وتستخدم صفقات المبادلة عادةً في عمليات الاندماج والاستحواذ.</a:t>
          </a:r>
          <a:endParaRPr lang="en-GB" sz="1100" dirty="0">
            <a:cs typeface="mohammad bold art 1" pitchFamily="2" charset="-78"/>
          </a:endParaRPr>
        </a:p>
      </dgm:t>
    </dgm:pt>
    <dgm:pt modelId="{580ECD56-6AE0-45E0-9F55-B3FDA9749A1A}" type="parTrans" cxnId="{D88DFC2B-70DC-4FF7-B5AB-9DD45C59C3D3}">
      <dgm:prSet/>
      <dgm:spPr/>
      <dgm:t>
        <a:bodyPr/>
        <a:lstStyle/>
        <a:p>
          <a:endParaRPr lang="en-GB"/>
        </a:p>
      </dgm:t>
    </dgm:pt>
    <dgm:pt modelId="{BF57AAED-69E7-4841-B0FD-102EEC7F1950}" type="sibTrans" cxnId="{D88DFC2B-70DC-4FF7-B5AB-9DD45C59C3D3}">
      <dgm:prSet/>
      <dgm:spPr/>
      <dgm:t>
        <a:bodyPr/>
        <a:lstStyle/>
        <a:p>
          <a:endParaRPr lang="en-GB"/>
        </a:p>
      </dgm:t>
    </dgm:pt>
    <dgm:pt modelId="{937EDEA7-CD27-4B5E-A092-167BF8B880C7}">
      <dgm:prSet custT="1"/>
      <dgm:spPr/>
      <dgm:t>
        <a:bodyPr/>
        <a:lstStyle/>
        <a:p>
          <a:pPr algn="just" rtl="1"/>
          <a:r>
            <a:rPr lang="ar-KW" sz="1100" dirty="0">
              <a:cs typeface="mohammad bold art 1" pitchFamily="2" charset="-78"/>
            </a:rPr>
            <a:t>استحداث جلسة التداول بعد الإغلاق، ويتم التداول في هذه الجلسة على سعر الإغلاق بعد انتهاء جلسة مزاد الإغلاق. وتدوم فترة هذه الجلسة لمدة 5 دقائق فقط، ولا يمكن لسعر تداول الأسهم أن يتجاوز أو ينخفض أدنى من سعر الإغلاق المحدد في جلسة مزاد الإغلاق.</a:t>
          </a:r>
          <a:endParaRPr lang="en-GB" sz="1100" dirty="0">
            <a:cs typeface="mohammad bold art 1" pitchFamily="2" charset="-78"/>
          </a:endParaRPr>
        </a:p>
      </dgm:t>
    </dgm:pt>
    <dgm:pt modelId="{5E9BFDDB-0206-44FE-BF33-CE786EB9E353}" type="sibTrans" cxnId="{DAE68E51-039D-41D8-8E54-B1D164553593}">
      <dgm:prSet/>
      <dgm:spPr/>
      <dgm:t>
        <a:bodyPr/>
        <a:lstStyle/>
        <a:p>
          <a:endParaRPr lang="en-GB"/>
        </a:p>
      </dgm:t>
    </dgm:pt>
    <dgm:pt modelId="{3014998A-65B9-4B19-9AE7-5C252C072F32}" type="parTrans" cxnId="{DAE68E51-039D-41D8-8E54-B1D164553593}">
      <dgm:prSet/>
      <dgm:spPr/>
      <dgm:t>
        <a:bodyPr/>
        <a:lstStyle/>
        <a:p>
          <a:endParaRPr lang="en-GB"/>
        </a:p>
      </dgm:t>
    </dgm:pt>
    <dgm:pt modelId="{59AB6429-F846-4DDA-8882-5E499339FED7}">
      <dgm:prSet phldrT="[Text]" custT="1"/>
      <dgm:spPr>
        <a:noFill/>
        <a:ln>
          <a:solidFill>
            <a:srgbClr val="1367A2"/>
          </a:solidFill>
        </a:ln>
      </dgm:spPr>
      <dgm:t>
        <a:bodyPr/>
        <a:lstStyle/>
        <a:p>
          <a:pPr rtl="1"/>
          <a:r>
            <a:rPr lang="ar-KW" sz="1100" dirty="0">
              <a:cs typeface="mohammad bold art 1" pitchFamily="2" charset="-78"/>
            </a:rPr>
            <a:t>وتم إدراج أول صندوق عقاري مدر للدخل في سبتمبر 2020.</a:t>
          </a:r>
          <a:endParaRPr lang="en-GB" sz="1100" dirty="0">
            <a:cs typeface="mohammad bold art 1" pitchFamily="2" charset="-78"/>
          </a:endParaRPr>
        </a:p>
      </dgm:t>
    </dgm:pt>
    <dgm:pt modelId="{83377E6A-A2A4-4189-A742-E78CAE902713}" type="parTrans" cxnId="{88576C12-7DFC-471B-9EE3-247BF03F0D79}">
      <dgm:prSet/>
      <dgm:spPr/>
      <dgm:t>
        <a:bodyPr/>
        <a:lstStyle/>
        <a:p>
          <a:endParaRPr lang="en-GB"/>
        </a:p>
      </dgm:t>
    </dgm:pt>
    <dgm:pt modelId="{22450117-5F52-477D-96F2-BB6128C508EC}" type="sibTrans" cxnId="{88576C12-7DFC-471B-9EE3-247BF03F0D79}">
      <dgm:prSet/>
      <dgm:spPr/>
      <dgm:t>
        <a:bodyPr/>
        <a:lstStyle/>
        <a:p>
          <a:endParaRPr lang="en-GB"/>
        </a:p>
      </dgm:t>
    </dgm:pt>
    <dgm:pt modelId="{BC438EAF-48C7-4AA1-AC55-E7ACF186F58F}">
      <dgm:prSet phldrT="[Text]" custT="1"/>
      <dgm:spPr>
        <a:solidFill>
          <a:srgbClr val="1367A2"/>
        </a:solidFill>
      </dgm:spPr>
      <dgm:t>
        <a:bodyPr/>
        <a:lstStyle/>
        <a:p>
          <a:pPr rtl="1"/>
          <a:endParaRPr lang="en-US" sz="1100" dirty="0">
            <a:cs typeface="mohammad bold art 1" pitchFamily="2" charset="-78"/>
          </a:endParaRPr>
        </a:p>
        <a:p>
          <a:pPr rtl="1"/>
          <a:r>
            <a:rPr lang="ar-KW" sz="1100" dirty="0">
              <a:cs typeface="mohammad bold art 1" pitchFamily="2" charset="-78"/>
            </a:rPr>
            <a:t>الصناديق العقارية المدرة للدخل</a:t>
          </a:r>
          <a:endParaRPr lang="en-GB" sz="1100" dirty="0">
            <a:cs typeface="mohammad bold art 1" pitchFamily="2" charset="-78"/>
          </a:endParaRPr>
        </a:p>
      </dgm:t>
    </dgm:pt>
    <dgm:pt modelId="{B6AE8DE7-D834-41BD-AABE-049CB2A67167}" type="sibTrans" cxnId="{C17E4598-ED6C-48B3-A3B9-309D11706198}">
      <dgm:prSet/>
      <dgm:spPr/>
      <dgm:t>
        <a:bodyPr/>
        <a:lstStyle/>
        <a:p>
          <a:pPr rtl="1"/>
          <a:endParaRPr lang="en-GB">
            <a:cs typeface="mohammad bold art 1" pitchFamily="2" charset="-78"/>
          </a:endParaRPr>
        </a:p>
      </dgm:t>
    </dgm:pt>
    <dgm:pt modelId="{8827A90B-D7A9-4689-B4E2-F49BCC288583}" type="parTrans" cxnId="{C17E4598-ED6C-48B3-A3B9-309D11706198}">
      <dgm:prSet/>
      <dgm:spPr/>
      <dgm:t>
        <a:bodyPr/>
        <a:lstStyle/>
        <a:p>
          <a:pPr rtl="1"/>
          <a:endParaRPr lang="en-GB">
            <a:cs typeface="mohammad bold art 1" pitchFamily="2" charset="-78"/>
          </a:endParaRPr>
        </a:p>
      </dgm:t>
    </dgm:pt>
    <dgm:pt modelId="{35E0885F-393B-4758-85DD-19D51162151C}" type="pres">
      <dgm:prSet presAssocID="{563B984A-82A7-47DC-A7FC-E0F11DF174D1}" presName="linearFlow" presStyleCnt="0">
        <dgm:presLayoutVars>
          <dgm:dir val="rev"/>
          <dgm:animLvl val="lvl"/>
          <dgm:resizeHandles val="exact"/>
        </dgm:presLayoutVars>
      </dgm:prSet>
      <dgm:spPr/>
    </dgm:pt>
    <dgm:pt modelId="{70F3A6AC-6F4C-448F-B91D-B15D32F61C49}" type="pres">
      <dgm:prSet presAssocID="{0F0B4704-37F5-4099-A117-7FD7519F7F5A}" presName="composite" presStyleCnt="0"/>
      <dgm:spPr/>
    </dgm:pt>
    <dgm:pt modelId="{0CD865BC-315E-40B8-AA76-B3501B13DE1D}" type="pres">
      <dgm:prSet presAssocID="{0F0B4704-37F5-4099-A117-7FD7519F7F5A}" presName="parentText" presStyleLbl="alignNode1" presStyleIdx="0" presStyleCnt="4">
        <dgm:presLayoutVars>
          <dgm:chMax val="1"/>
          <dgm:bulletEnabled val="1"/>
        </dgm:presLayoutVars>
      </dgm:prSet>
      <dgm:spPr/>
    </dgm:pt>
    <dgm:pt modelId="{D3C67EFA-1C70-494C-9959-DE4AD8B457F3}" type="pres">
      <dgm:prSet presAssocID="{0F0B4704-37F5-4099-A117-7FD7519F7F5A}" presName="descendantText" presStyleLbl="alignAcc1" presStyleIdx="0" presStyleCnt="4">
        <dgm:presLayoutVars>
          <dgm:bulletEnabled val="1"/>
        </dgm:presLayoutVars>
      </dgm:prSet>
      <dgm:spPr/>
    </dgm:pt>
    <dgm:pt modelId="{B60309F9-3A35-49A1-9B93-E52B304F254C}" type="pres">
      <dgm:prSet presAssocID="{9CA0EE6D-4487-4EF6-B4BC-B154C237E100}" presName="sp" presStyleCnt="0"/>
      <dgm:spPr/>
    </dgm:pt>
    <dgm:pt modelId="{53E2E9F8-F318-4530-B96C-A742220F8E44}" type="pres">
      <dgm:prSet presAssocID="{068B6AB1-7A20-45FA-B535-11E8667FDF37}" presName="composite" presStyleCnt="0"/>
      <dgm:spPr/>
    </dgm:pt>
    <dgm:pt modelId="{8749E77F-FCD6-40D1-ADDB-545EAC0B2E58}" type="pres">
      <dgm:prSet presAssocID="{068B6AB1-7A20-45FA-B535-11E8667FDF37}" presName="parentText" presStyleLbl="alignNode1" presStyleIdx="1" presStyleCnt="4">
        <dgm:presLayoutVars>
          <dgm:chMax val="1"/>
          <dgm:bulletEnabled val="1"/>
        </dgm:presLayoutVars>
      </dgm:prSet>
      <dgm:spPr/>
    </dgm:pt>
    <dgm:pt modelId="{7B18AF98-3B40-4219-8915-E910E22F2E44}" type="pres">
      <dgm:prSet presAssocID="{068B6AB1-7A20-45FA-B535-11E8667FDF37}" presName="descendantText" presStyleLbl="alignAcc1" presStyleIdx="1" presStyleCnt="4" custScaleY="100000">
        <dgm:presLayoutVars>
          <dgm:bulletEnabled val="1"/>
        </dgm:presLayoutVars>
      </dgm:prSet>
      <dgm:spPr/>
    </dgm:pt>
    <dgm:pt modelId="{C73EE47F-7070-4699-B100-8B33AA0A96F7}" type="pres">
      <dgm:prSet presAssocID="{15AD8CF1-DB0C-43B2-A77E-19E6E3425142}" presName="sp" presStyleCnt="0"/>
      <dgm:spPr/>
    </dgm:pt>
    <dgm:pt modelId="{F7350310-5E28-4A9F-BBBC-0F214FCDE5A8}" type="pres">
      <dgm:prSet presAssocID="{BC438EAF-48C7-4AA1-AC55-E7ACF186F58F}" presName="composite" presStyleCnt="0"/>
      <dgm:spPr/>
    </dgm:pt>
    <dgm:pt modelId="{F9258434-AA86-4885-AA34-900CA62E1AAD}" type="pres">
      <dgm:prSet presAssocID="{BC438EAF-48C7-4AA1-AC55-E7ACF186F58F}" presName="parentText" presStyleLbl="alignNode1" presStyleIdx="2" presStyleCnt="4">
        <dgm:presLayoutVars>
          <dgm:chMax val="1"/>
          <dgm:bulletEnabled val="1"/>
        </dgm:presLayoutVars>
      </dgm:prSet>
      <dgm:spPr/>
    </dgm:pt>
    <dgm:pt modelId="{4B3052E9-C647-4E07-A0AA-51A953B801E6}" type="pres">
      <dgm:prSet presAssocID="{BC438EAF-48C7-4AA1-AC55-E7ACF186F58F}" presName="descendantText" presStyleLbl="alignAcc1" presStyleIdx="2" presStyleCnt="4">
        <dgm:presLayoutVars>
          <dgm:bulletEnabled val="1"/>
        </dgm:presLayoutVars>
      </dgm:prSet>
      <dgm:spPr/>
    </dgm:pt>
    <dgm:pt modelId="{DC4A1D7E-8E4B-41BE-A084-23018BE7EA51}" type="pres">
      <dgm:prSet presAssocID="{B6AE8DE7-D834-41BD-AABE-049CB2A67167}" presName="sp" presStyleCnt="0"/>
      <dgm:spPr/>
    </dgm:pt>
    <dgm:pt modelId="{05F44BAF-E211-4C4F-A976-6B398D90FC10}" type="pres">
      <dgm:prSet presAssocID="{249BA688-19EA-497B-97AC-823AF256A55F}" presName="composite" presStyleCnt="0"/>
      <dgm:spPr/>
    </dgm:pt>
    <dgm:pt modelId="{C960F663-A9BF-4185-9167-8C42A7256C0D}" type="pres">
      <dgm:prSet presAssocID="{249BA688-19EA-497B-97AC-823AF256A55F}" presName="parentText" presStyleLbl="alignNode1" presStyleIdx="3" presStyleCnt="4">
        <dgm:presLayoutVars>
          <dgm:chMax val="1"/>
          <dgm:bulletEnabled val="1"/>
        </dgm:presLayoutVars>
      </dgm:prSet>
      <dgm:spPr/>
    </dgm:pt>
    <dgm:pt modelId="{D628A0E1-DFA2-4B68-B4BA-779C1626BF26}" type="pres">
      <dgm:prSet presAssocID="{249BA688-19EA-497B-97AC-823AF256A55F}" presName="descendantText" presStyleLbl="alignAcc1" presStyleIdx="3" presStyleCnt="4">
        <dgm:presLayoutVars>
          <dgm:bulletEnabled val="1"/>
        </dgm:presLayoutVars>
      </dgm:prSet>
      <dgm:spPr/>
    </dgm:pt>
  </dgm:ptLst>
  <dgm:cxnLst>
    <dgm:cxn modelId="{88576C12-7DFC-471B-9EE3-247BF03F0D79}" srcId="{BC438EAF-48C7-4AA1-AC55-E7ACF186F58F}" destId="{59AB6429-F846-4DDA-8882-5E499339FED7}" srcOrd="1" destOrd="0" parTransId="{83377E6A-A2A4-4189-A742-E78CAE902713}" sibTransId="{22450117-5F52-477D-96F2-BB6128C508EC}"/>
    <dgm:cxn modelId="{98E56F15-AA3B-48CF-8DBB-AA7AC7411A62}" type="presOf" srcId="{068B6AB1-7A20-45FA-B535-11E8667FDF37}" destId="{8749E77F-FCD6-40D1-ADDB-545EAC0B2E58}" srcOrd="0" destOrd="0" presId="urn:microsoft.com/office/officeart/2005/8/layout/chevron2"/>
    <dgm:cxn modelId="{4BBD392B-D945-4635-8C29-890A37B51F91}" srcId="{068B6AB1-7A20-45FA-B535-11E8667FDF37}" destId="{2EF8772B-0484-4851-82E8-86DA0077942C}" srcOrd="0" destOrd="0" parTransId="{5BF1CD9D-6413-496C-BE9B-ED351BA7A0A9}" sibTransId="{DDBCD5CB-392D-4793-B460-40020C78849D}"/>
    <dgm:cxn modelId="{D88DFC2B-70DC-4FF7-B5AB-9DD45C59C3D3}" srcId="{249BA688-19EA-497B-97AC-823AF256A55F}" destId="{2AC0B584-E136-46DF-B1D3-D949A3D2C54D}" srcOrd="0" destOrd="0" parTransId="{580ECD56-6AE0-45E0-9F55-B3FDA9749A1A}" sibTransId="{BF57AAED-69E7-4841-B0FD-102EEC7F1950}"/>
    <dgm:cxn modelId="{9157936B-667A-4DB8-AE65-40F9FADDD57E}" srcId="{563B984A-82A7-47DC-A7FC-E0F11DF174D1}" destId="{0F0B4704-37F5-4099-A117-7FD7519F7F5A}" srcOrd="0" destOrd="0" parTransId="{B6601002-B0D2-4116-A32D-2AC76730C3AE}" sibTransId="{9CA0EE6D-4487-4EF6-B4BC-B154C237E100}"/>
    <dgm:cxn modelId="{3E74AB50-3C64-4D0B-9108-927E3A36D8B6}" type="presOf" srcId="{59AB6429-F846-4DDA-8882-5E499339FED7}" destId="{4B3052E9-C647-4E07-A0AA-51A953B801E6}" srcOrd="0" destOrd="1" presId="urn:microsoft.com/office/officeart/2005/8/layout/chevron2"/>
    <dgm:cxn modelId="{DAE68E51-039D-41D8-8E54-B1D164553593}" srcId="{0F0B4704-37F5-4099-A117-7FD7519F7F5A}" destId="{937EDEA7-CD27-4B5E-A092-167BF8B880C7}" srcOrd="0" destOrd="0" parTransId="{3014998A-65B9-4B19-9AE7-5C252C072F32}" sibTransId="{5E9BFDDB-0206-44FE-BF33-CE786EB9E353}"/>
    <dgm:cxn modelId="{085E4A52-D9D6-4501-AEBC-FEC66EE3E95F}" srcId="{563B984A-82A7-47DC-A7FC-E0F11DF174D1}" destId="{249BA688-19EA-497B-97AC-823AF256A55F}" srcOrd="3" destOrd="0" parTransId="{839A33E7-C025-47CB-9773-1447AE37874F}" sibTransId="{7E659D04-CF19-4E4D-85F7-48115DCF8B0B}"/>
    <dgm:cxn modelId="{0B5A397A-D24B-4496-B4F0-FB08663C58B8}" srcId="{BC438EAF-48C7-4AA1-AC55-E7ACF186F58F}" destId="{F28388DC-93C0-4877-8F4B-0FA956416DEE}" srcOrd="0" destOrd="0" parTransId="{358C3923-E260-4052-838D-4A57C710B00E}" sibTransId="{61EBA83D-592C-4355-92CA-8207EA241F3E}"/>
    <dgm:cxn modelId="{47C49E7E-CE46-4B57-A06C-F409ADE70D8E}" type="presOf" srcId="{563B984A-82A7-47DC-A7FC-E0F11DF174D1}" destId="{35E0885F-393B-4758-85DD-19D51162151C}" srcOrd="0" destOrd="0" presId="urn:microsoft.com/office/officeart/2005/8/layout/chevron2"/>
    <dgm:cxn modelId="{A77C7991-D649-4405-B100-2018EFA7BED3}" type="presOf" srcId="{249BA688-19EA-497B-97AC-823AF256A55F}" destId="{C960F663-A9BF-4185-9167-8C42A7256C0D}" srcOrd="0" destOrd="0" presId="urn:microsoft.com/office/officeart/2005/8/layout/chevron2"/>
    <dgm:cxn modelId="{C17E4598-ED6C-48B3-A3B9-309D11706198}" srcId="{563B984A-82A7-47DC-A7FC-E0F11DF174D1}" destId="{BC438EAF-48C7-4AA1-AC55-E7ACF186F58F}" srcOrd="2" destOrd="0" parTransId="{8827A90B-D7A9-4689-B4E2-F49BCC288583}" sibTransId="{B6AE8DE7-D834-41BD-AABE-049CB2A67167}"/>
    <dgm:cxn modelId="{E117D999-E37D-4DAD-ABBB-24A5497E023D}" type="presOf" srcId="{2AC0B584-E136-46DF-B1D3-D949A3D2C54D}" destId="{D628A0E1-DFA2-4B68-B4BA-779C1626BF26}" srcOrd="0" destOrd="0" presId="urn:microsoft.com/office/officeart/2005/8/layout/chevron2"/>
    <dgm:cxn modelId="{3A9F9A9E-1E6C-47F3-B195-435A3CADE92C}" type="presOf" srcId="{937EDEA7-CD27-4B5E-A092-167BF8B880C7}" destId="{D3C67EFA-1C70-494C-9959-DE4AD8B457F3}" srcOrd="0" destOrd="0" presId="urn:microsoft.com/office/officeart/2005/8/layout/chevron2"/>
    <dgm:cxn modelId="{40A207A4-C186-4815-B50B-CD75EE682915}" type="presOf" srcId="{2EF8772B-0484-4851-82E8-86DA0077942C}" destId="{7B18AF98-3B40-4219-8915-E910E22F2E44}" srcOrd="0" destOrd="0" presId="urn:microsoft.com/office/officeart/2005/8/layout/chevron2"/>
    <dgm:cxn modelId="{B750F2AB-8128-485E-A6D7-29DC7542F036}" type="presOf" srcId="{BC438EAF-48C7-4AA1-AC55-E7ACF186F58F}" destId="{F9258434-AA86-4885-AA34-900CA62E1AAD}" srcOrd="0" destOrd="0" presId="urn:microsoft.com/office/officeart/2005/8/layout/chevron2"/>
    <dgm:cxn modelId="{3B1B1BBF-639F-4F0C-AC88-F00AB18B63B5}" srcId="{563B984A-82A7-47DC-A7FC-E0F11DF174D1}" destId="{068B6AB1-7A20-45FA-B535-11E8667FDF37}" srcOrd="1" destOrd="0" parTransId="{C1B2D331-6E7F-4757-9770-A11392610A81}" sibTransId="{15AD8CF1-DB0C-43B2-A77E-19E6E3425142}"/>
    <dgm:cxn modelId="{4D5B5DE5-FF92-4472-8D0D-5F9BCBC9A165}" type="presOf" srcId="{0F0B4704-37F5-4099-A117-7FD7519F7F5A}" destId="{0CD865BC-315E-40B8-AA76-B3501B13DE1D}" srcOrd="0" destOrd="0" presId="urn:microsoft.com/office/officeart/2005/8/layout/chevron2"/>
    <dgm:cxn modelId="{D107B3F1-A960-433E-B667-63BD6E72E249}" type="presOf" srcId="{F28388DC-93C0-4877-8F4B-0FA956416DEE}" destId="{4B3052E9-C647-4E07-A0AA-51A953B801E6}" srcOrd="0" destOrd="0" presId="urn:microsoft.com/office/officeart/2005/8/layout/chevron2"/>
    <dgm:cxn modelId="{149C979C-77FF-4A53-9E6B-4BE3EF59CE0C}" type="presParOf" srcId="{35E0885F-393B-4758-85DD-19D51162151C}" destId="{70F3A6AC-6F4C-448F-B91D-B15D32F61C49}" srcOrd="0" destOrd="0" presId="urn:microsoft.com/office/officeart/2005/8/layout/chevron2"/>
    <dgm:cxn modelId="{85FA1EEB-01B3-4486-B3A4-C12834EF8C8F}" type="presParOf" srcId="{70F3A6AC-6F4C-448F-B91D-B15D32F61C49}" destId="{0CD865BC-315E-40B8-AA76-B3501B13DE1D}" srcOrd="0" destOrd="0" presId="urn:microsoft.com/office/officeart/2005/8/layout/chevron2"/>
    <dgm:cxn modelId="{FE3CAB53-DCAE-4BDE-A4F2-90D6C8B67D06}" type="presParOf" srcId="{70F3A6AC-6F4C-448F-B91D-B15D32F61C49}" destId="{D3C67EFA-1C70-494C-9959-DE4AD8B457F3}" srcOrd="1" destOrd="0" presId="urn:microsoft.com/office/officeart/2005/8/layout/chevron2"/>
    <dgm:cxn modelId="{0311761B-43BA-4A33-AD3C-338CD44C4761}" type="presParOf" srcId="{35E0885F-393B-4758-85DD-19D51162151C}" destId="{B60309F9-3A35-49A1-9B93-E52B304F254C}" srcOrd="1" destOrd="0" presId="urn:microsoft.com/office/officeart/2005/8/layout/chevron2"/>
    <dgm:cxn modelId="{3827128C-5F79-4957-B639-C414164774B4}" type="presParOf" srcId="{35E0885F-393B-4758-85DD-19D51162151C}" destId="{53E2E9F8-F318-4530-B96C-A742220F8E44}" srcOrd="2" destOrd="0" presId="urn:microsoft.com/office/officeart/2005/8/layout/chevron2"/>
    <dgm:cxn modelId="{0200AE93-DA79-45BE-BE92-DC29AD144E9C}" type="presParOf" srcId="{53E2E9F8-F318-4530-B96C-A742220F8E44}" destId="{8749E77F-FCD6-40D1-ADDB-545EAC0B2E58}" srcOrd="0" destOrd="0" presId="urn:microsoft.com/office/officeart/2005/8/layout/chevron2"/>
    <dgm:cxn modelId="{E96E814B-D68C-430A-9C6F-9F354A62C808}" type="presParOf" srcId="{53E2E9F8-F318-4530-B96C-A742220F8E44}" destId="{7B18AF98-3B40-4219-8915-E910E22F2E44}" srcOrd="1" destOrd="0" presId="urn:microsoft.com/office/officeart/2005/8/layout/chevron2"/>
    <dgm:cxn modelId="{4DFDAAE5-9D60-49A5-9661-7516264C0E8C}" type="presParOf" srcId="{35E0885F-393B-4758-85DD-19D51162151C}" destId="{C73EE47F-7070-4699-B100-8B33AA0A96F7}" srcOrd="3" destOrd="0" presId="urn:microsoft.com/office/officeart/2005/8/layout/chevron2"/>
    <dgm:cxn modelId="{C00AA88C-BF46-4DB4-96C0-252AEBEB0A82}" type="presParOf" srcId="{35E0885F-393B-4758-85DD-19D51162151C}" destId="{F7350310-5E28-4A9F-BBBC-0F214FCDE5A8}" srcOrd="4" destOrd="0" presId="urn:microsoft.com/office/officeart/2005/8/layout/chevron2"/>
    <dgm:cxn modelId="{BC6573FD-2FC5-4498-85F5-1EC52A82A4B9}" type="presParOf" srcId="{F7350310-5E28-4A9F-BBBC-0F214FCDE5A8}" destId="{F9258434-AA86-4885-AA34-900CA62E1AAD}" srcOrd="0" destOrd="0" presId="urn:microsoft.com/office/officeart/2005/8/layout/chevron2"/>
    <dgm:cxn modelId="{64485345-9813-4525-94D1-11D39FA751AD}" type="presParOf" srcId="{F7350310-5E28-4A9F-BBBC-0F214FCDE5A8}" destId="{4B3052E9-C647-4E07-A0AA-51A953B801E6}" srcOrd="1" destOrd="0" presId="urn:microsoft.com/office/officeart/2005/8/layout/chevron2"/>
    <dgm:cxn modelId="{BCE82690-56F2-44B8-8909-4D8E10FF16CC}" type="presParOf" srcId="{35E0885F-393B-4758-85DD-19D51162151C}" destId="{DC4A1D7E-8E4B-41BE-A084-23018BE7EA51}" srcOrd="5" destOrd="0" presId="urn:microsoft.com/office/officeart/2005/8/layout/chevron2"/>
    <dgm:cxn modelId="{BADB8BC1-2166-4126-93A9-ACDEE41831F6}" type="presParOf" srcId="{35E0885F-393B-4758-85DD-19D51162151C}" destId="{05F44BAF-E211-4C4F-A976-6B398D90FC10}" srcOrd="6" destOrd="0" presId="urn:microsoft.com/office/officeart/2005/8/layout/chevron2"/>
    <dgm:cxn modelId="{615AA187-4C7F-4CB3-B7A4-26C41D355D90}" type="presParOf" srcId="{05F44BAF-E211-4C4F-A976-6B398D90FC10}" destId="{C960F663-A9BF-4185-9167-8C42A7256C0D}" srcOrd="0" destOrd="0" presId="urn:microsoft.com/office/officeart/2005/8/layout/chevron2"/>
    <dgm:cxn modelId="{D7C15470-3EE0-4DDD-9B8C-FD6904145DA4}" type="presParOf" srcId="{05F44BAF-E211-4C4F-A976-6B398D90FC10}" destId="{D628A0E1-DFA2-4B68-B4BA-779C1626BF26}"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3B984A-82A7-47DC-A7FC-E0F11DF174D1}"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0F0B4704-37F5-4099-A117-7FD7519F7F5A}">
      <dgm:prSet phldrT="[Text]" custT="1"/>
      <dgm:spPr>
        <a:solidFill>
          <a:srgbClr val="1367A2"/>
        </a:solidFill>
      </dgm:spPr>
      <dgm:t>
        <a:bodyPr/>
        <a:lstStyle/>
        <a:p>
          <a:pPr rtl="1"/>
          <a:r>
            <a:rPr lang="ar-KW" sz="1100" dirty="0">
              <a:cs typeface="mohammad bold art 1" pitchFamily="2" charset="-78"/>
            </a:rPr>
            <a:t>التداول بالهامش</a:t>
          </a:r>
          <a:endParaRPr lang="en-GB" sz="1100" dirty="0">
            <a:cs typeface="mohammad bold art 1" pitchFamily="2" charset="-78"/>
          </a:endParaRPr>
        </a:p>
      </dgm:t>
    </dgm:pt>
    <dgm:pt modelId="{B6601002-B0D2-4116-A32D-2AC76730C3AE}" type="parTrans" cxnId="{9157936B-667A-4DB8-AE65-40F9FADDD57E}">
      <dgm:prSet/>
      <dgm:spPr/>
      <dgm:t>
        <a:bodyPr/>
        <a:lstStyle/>
        <a:p>
          <a:pPr rtl="1"/>
          <a:endParaRPr lang="en-GB">
            <a:cs typeface="mohammad bold art 1" pitchFamily="2" charset="-78"/>
          </a:endParaRPr>
        </a:p>
      </dgm:t>
    </dgm:pt>
    <dgm:pt modelId="{9CA0EE6D-4487-4EF6-B4BC-B154C237E100}" type="sibTrans" cxnId="{9157936B-667A-4DB8-AE65-40F9FADDD57E}">
      <dgm:prSet/>
      <dgm:spPr/>
      <dgm:t>
        <a:bodyPr/>
        <a:lstStyle/>
        <a:p>
          <a:pPr rtl="1"/>
          <a:endParaRPr lang="en-GB">
            <a:cs typeface="mohammad bold art 1" pitchFamily="2" charset="-78"/>
          </a:endParaRPr>
        </a:p>
      </dgm:t>
    </dgm:pt>
    <dgm:pt modelId="{068B6AB1-7A20-45FA-B535-11E8667FDF37}">
      <dgm:prSet custT="1"/>
      <dgm:spPr>
        <a:solidFill>
          <a:srgbClr val="1367A2"/>
        </a:solidFill>
      </dgm:spPr>
      <dgm:t>
        <a:bodyPr/>
        <a:lstStyle/>
        <a:p>
          <a:pPr rtl="1"/>
          <a:r>
            <a:rPr lang="ar-KW" sz="1100" dirty="0">
              <a:cs typeface="mohammad bold art 1" pitchFamily="2" charset="-78"/>
            </a:rPr>
            <a:t>تداول حقوق الأولوية</a:t>
          </a:r>
          <a:endParaRPr lang="en-GB" sz="1100" dirty="0">
            <a:cs typeface="mohammad bold art 1" pitchFamily="2" charset="-78"/>
          </a:endParaRPr>
        </a:p>
      </dgm:t>
    </dgm:pt>
    <dgm:pt modelId="{C1B2D331-6E7F-4757-9770-A11392610A81}" type="parTrans" cxnId="{3B1B1BBF-639F-4F0C-AC88-F00AB18B63B5}">
      <dgm:prSet/>
      <dgm:spPr/>
      <dgm:t>
        <a:bodyPr/>
        <a:lstStyle/>
        <a:p>
          <a:endParaRPr lang="en-GB">
            <a:cs typeface="mohammad bold art 1" pitchFamily="2" charset="-78"/>
          </a:endParaRPr>
        </a:p>
      </dgm:t>
    </dgm:pt>
    <dgm:pt modelId="{15AD8CF1-DB0C-43B2-A77E-19E6E3425142}" type="sibTrans" cxnId="{3B1B1BBF-639F-4F0C-AC88-F00AB18B63B5}">
      <dgm:prSet/>
      <dgm:spPr/>
      <dgm:t>
        <a:bodyPr/>
        <a:lstStyle/>
        <a:p>
          <a:endParaRPr lang="en-GB">
            <a:cs typeface="mohammad bold art 1" pitchFamily="2" charset="-78"/>
          </a:endParaRPr>
        </a:p>
      </dgm:t>
    </dgm:pt>
    <dgm:pt modelId="{249BA688-19EA-497B-97AC-823AF256A55F}">
      <dgm:prSet phldrT="[Text]" custT="1"/>
      <dgm:spPr>
        <a:solidFill>
          <a:srgbClr val="1367A2"/>
        </a:solidFill>
      </dgm:spPr>
      <dgm:t>
        <a:bodyPr/>
        <a:lstStyle/>
        <a:p>
          <a:pPr rtl="1"/>
          <a:r>
            <a:rPr lang="ar-KW" sz="1100" dirty="0">
              <a:cs typeface="mohammad bold art 1" pitchFamily="2" charset="-78"/>
            </a:rPr>
            <a:t>وسيط الإقراض</a:t>
          </a:r>
          <a:endParaRPr lang="en-GB" sz="1100" dirty="0">
            <a:cs typeface="mohammad bold art 1" pitchFamily="2" charset="-78"/>
          </a:endParaRPr>
        </a:p>
      </dgm:t>
    </dgm:pt>
    <dgm:pt modelId="{7E659D04-CF19-4E4D-85F7-48115DCF8B0B}" type="sibTrans" cxnId="{085E4A52-D9D6-4501-AEBC-FEC66EE3E95F}">
      <dgm:prSet/>
      <dgm:spPr/>
      <dgm:t>
        <a:bodyPr/>
        <a:lstStyle/>
        <a:p>
          <a:pPr rtl="1"/>
          <a:endParaRPr lang="en-GB">
            <a:cs typeface="mohammad bold art 1" pitchFamily="2" charset="-78"/>
          </a:endParaRPr>
        </a:p>
      </dgm:t>
    </dgm:pt>
    <dgm:pt modelId="{839A33E7-C025-47CB-9773-1447AE37874F}" type="parTrans" cxnId="{085E4A52-D9D6-4501-AEBC-FEC66EE3E95F}">
      <dgm:prSet/>
      <dgm:spPr/>
      <dgm:t>
        <a:bodyPr/>
        <a:lstStyle/>
        <a:p>
          <a:pPr rtl="1"/>
          <a:endParaRPr lang="en-GB">
            <a:cs typeface="mohammad bold art 1" pitchFamily="2" charset="-78"/>
          </a:endParaRPr>
        </a:p>
      </dgm:t>
    </dgm:pt>
    <dgm:pt modelId="{2EF8772B-0484-4851-82E8-86DA0077942C}">
      <dgm:prSet custT="1"/>
      <dgm:spPr>
        <a:noFill/>
        <a:ln>
          <a:solidFill>
            <a:srgbClr val="1367A2"/>
          </a:solidFill>
        </a:ln>
      </dgm:spPr>
      <dgm:t>
        <a:bodyPr/>
        <a:lstStyle/>
        <a:p>
          <a:pPr algn="just" rtl="1"/>
          <a:r>
            <a:rPr lang="ar-KW" sz="1100" dirty="0">
              <a:cs typeface="mohammad bold art 1" pitchFamily="2" charset="-78"/>
            </a:rPr>
            <a:t>تم إطلاق حقوق الأولوية وهي ورقة مالية قابلة للتداول أو التنازل تعطي صاحبها حق أولوية الاكتتاب في زيادة رأس مال المصدر بنسبة ما يملكه من أوراق مالية في رأس مال ذلك المصدر.</a:t>
          </a:r>
          <a:endParaRPr lang="en-GB" sz="1100" dirty="0">
            <a:cs typeface="mohammad bold art 1" pitchFamily="2" charset="-78"/>
          </a:endParaRPr>
        </a:p>
      </dgm:t>
    </dgm:pt>
    <dgm:pt modelId="{5BF1CD9D-6413-496C-BE9B-ED351BA7A0A9}" type="parTrans" cxnId="{4BBD392B-D945-4635-8C29-890A37B51F91}">
      <dgm:prSet/>
      <dgm:spPr/>
      <dgm:t>
        <a:bodyPr/>
        <a:lstStyle/>
        <a:p>
          <a:endParaRPr lang="en-GB"/>
        </a:p>
      </dgm:t>
    </dgm:pt>
    <dgm:pt modelId="{DDBCD5CB-392D-4793-B460-40020C78849D}" type="sibTrans" cxnId="{4BBD392B-D945-4635-8C29-890A37B51F91}">
      <dgm:prSet/>
      <dgm:spPr/>
      <dgm:t>
        <a:bodyPr/>
        <a:lstStyle/>
        <a:p>
          <a:endParaRPr lang="en-GB"/>
        </a:p>
      </dgm:t>
    </dgm:pt>
    <dgm:pt modelId="{2AC0B584-E136-46DF-B1D3-D949A3D2C54D}">
      <dgm:prSet phldrT="[Text]" custT="1"/>
      <dgm:spPr>
        <a:noFill/>
        <a:ln>
          <a:solidFill>
            <a:srgbClr val="1367A2"/>
          </a:solidFill>
        </a:ln>
      </dgm:spPr>
      <dgm:t>
        <a:bodyPr/>
        <a:lstStyle/>
        <a:p>
          <a:pPr algn="just" rtl="1"/>
          <a:r>
            <a:rPr lang="ar-KW" sz="1100" dirty="0">
              <a:cs typeface="mohammad bold art 1" pitchFamily="2" charset="-78"/>
            </a:rPr>
            <a:t>وهو وسيط الأوراق المالية مرخص له من قبل الهيئة ومسجل في البورصة وحاصل على موافقة المقاصة لإجراء وترتيب عمليات اقتراض الأوراق المالية إلى عملائها المؤهلين وفقاً لأحكام قواعد الإقراض والاقتراض المركزي الصادرة عن الشركة الكويتية للمقاصة.</a:t>
          </a:r>
          <a:endParaRPr lang="en-GB" sz="1100" dirty="0">
            <a:cs typeface="mohammad bold art 1" pitchFamily="2" charset="-78"/>
          </a:endParaRPr>
        </a:p>
      </dgm:t>
    </dgm:pt>
    <dgm:pt modelId="{580ECD56-6AE0-45E0-9F55-B3FDA9749A1A}" type="parTrans" cxnId="{D88DFC2B-70DC-4FF7-B5AB-9DD45C59C3D3}">
      <dgm:prSet/>
      <dgm:spPr/>
      <dgm:t>
        <a:bodyPr/>
        <a:lstStyle/>
        <a:p>
          <a:endParaRPr lang="en-GB"/>
        </a:p>
      </dgm:t>
    </dgm:pt>
    <dgm:pt modelId="{BF57AAED-69E7-4841-B0FD-102EEC7F1950}" type="sibTrans" cxnId="{D88DFC2B-70DC-4FF7-B5AB-9DD45C59C3D3}">
      <dgm:prSet/>
      <dgm:spPr/>
      <dgm:t>
        <a:bodyPr/>
        <a:lstStyle/>
        <a:p>
          <a:endParaRPr lang="en-GB"/>
        </a:p>
      </dgm:t>
    </dgm:pt>
    <dgm:pt modelId="{937EDEA7-CD27-4B5E-A092-167BF8B880C7}">
      <dgm:prSet custT="1"/>
      <dgm:spPr/>
      <dgm:t>
        <a:bodyPr/>
        <a:lstStyle/>
        <a:p>
          <a:pPr algn="just" rtl="1"/>
          <a:r>
            <a:rPr lang="ar-KW" sz="1100" dirty="0">
              <a:cs typeface="mohammad bold art 1" pitchFamily="2" charset="-78"/>
            </a:rPr>
            <a:t>تم إطلاق خدمة التداول بالهامش بهدف تعزيز السيولة وتنويع الأدوات الاستثمارية، حيث يقوم مقدم خدمة التداول بالهامش بتمويل عميله (المتداول) بنسبة من القيمة السوقية للأوراق المالية الممولة بالهامش وفق الاتفاقية التي تنظم العلاقة بينهما في هذا الشأن، وذلك بضمان الأوراق المالية الموجودة في حساب التداول بالهامش.</a:t>
          </a:r>
          <a:endParaRPr lang="en-GB" sz="1100" dirty="0">
            <a:cs typeface="mohammad bold art 1" pitchFamily="2" charset="-78"/>
          </a:endParaRPr>
        </a:p>
      </dgm:t>
    </dgm:pt>
    <dgm:pt modelId="{5E9BFDDB-0206-44FE-BF33-CE786EB9E353}" type="sibTrans" cxnId="{DAE68E51-039D-41D8-8E54-B1D164553593}">
      <dgm:prSet/>
      <dgm:spPr/>
      <dgm:t>
        <a:bodyPr/>
        <a:lstStyle/>
        <a:p>
          <a:endParaRPr lang="en-GB"/>
        </a:p>
      </dgm:t>
    </dgm:pt>
    <dgm:pt modelId="{3014998A-65B9-4B19-9AE7-5C252C072F32}" type="parTrans" cxnId="{DAE68E51-039D-41D8-8E54-B1D164553593}">
      <dgm:prSet/>
      <dgm:spPr/>
      <dgm:t>
        <a:bodyPr/>
        <a:lstStyle/>
        <a:p>
          <a:endParaRPr lang="en-GB"/>
        </a:p>
      </dgm:t>
    </dgm:pt>
    <dgm:pt modelId="{14F594C7-01E2-4E08-BB30-8FA1524108AC}">
      <dgm:prSet custT="1"/>
      <dgm:spPr>
        <a:noFill/>
        <a:ln>
          <a:solidFill>
            <a:srgbClr val="1367A2"/>
          </a:solidFill>
        </a:ln>
      </dgm:spPr>
      <dgm:t>
        <a:bodyPr/>
        <a:lstStyle/>
        <a:p>
          <a:pPr algn="just" rtl="1"/>
          <a:r>
            <a:rPr lang="ar-KW" sz="1100" dirty="0">
              <a:cs typeface="mohammad bold art 1" pitchFamily="2" charset="-78"/>
            </a:rPr>
            <a:t>وتم حتى تاريخه تداول حقوق الأولوية الخاصة بثمانية مصدرين مختلفين.</a:t>
          </a:r>
          <a:endParaRPr lang="en-GB" sz="1100" dirty="0">
            <a:cs typeface="mohammad bold art 1" pitchFamily="2" charset="-78"/>
          </a:endParaRPr>
        </a:p>
      </dgm:t>
    </dgm:pt>
    <dgm:pt modelId="{E08B8D41-475A-496E-AAC8-B4BB056D6E5C}" type="parTrans" cxnId="{B58C7227-3815-4CA7-B964-BD28457B717D}">
      <dgm:prSet/>
      <dgm:spPr/>
      <dgm:t>
        <a:bodyPr/>
        <a:lstStyle/>
        <a:p>
          <a:endParaRPr lang="en-GB"/>
        </a:p>
      </dgm:t>
    </dgm:pt>
    <dgm:pt modelId="{F5151D66-A38A-447B-8E99-E8FCE9F454B5}" type="sibTrans" cxnId="{B58C7227-3815-4CA7-B964-BD28457B717D}">
      <dgm:prSet/>
      <dgm:spPr/>
      <dgm:t>
        <a:bodyPr/>
        <a:lstStyle/>
        <a:p>
          <a:endParaRPr lang="en-GB"/>
        </a:p>
      </dgm:t>
    </dgm:pt>
    <dgm:pt modelId="{35E0885F-393B-4758-85DD-19D51162151C}" type="pres">
      <dgm:prSet presAssocID="{563B984A-82A7-47DC-A7FC-E0F11DF174D1}" presName="linearFlow" presStyleCnt="0">
        <dgm:presLayoutVars>
          <dgm:dir val="rev"/>
          <dgm:animLvl val="lvl"/>
          <dgm:resizeHandles val="exact"/>
        </dgm:presLayoutVars>
      </dgm:prSet>
      <dgm:spPr/>
    </dgm:pt>
    <dgm:pt modelId="{70F3A6AC-6F4C-448F-B91D-B15D32F61C49}" type="pres">
      <dgm:prSet presAssocID="{0F0B4704-37F5-4099-A117-7FD7519F7F5A}" presName="composite" presStyleCnt="0"/>
      <dgm:spPr/>
    </dgm:pt>
    <dgm:pt modelId="{0CD865BC-315E-40B8-AA76-B3501B13DE1D}" type="pres">
      <dgm:prSet presAssocID="{0F0B4704-37F5-4099-A117-7FD7519F7F5A}" presName="parentText" presStyleLbl="alignNode1" presStyleIdx="0" presStyleCnt="3">
        <dgm:presLayoutVars>
          <dgm:chMax val="1"/>
          <dgm:bulletEnabled val="1"/>
        </dgm:presLayoutVars>
      </dgm:prSet>
      <dgm:spPr/>
    </dgm:pt>
    <dgm:pt modelId="{D3C67EFA-1C70-494C-9959-DE4AD8B457F3}" type="pres">
      <dgm:prSet presAssocID="{0F0B4704-37F5-4099-A117-7FD7519F7F5A}" presName="descendantText" presStyleLbl="alignAcc1" presStyleIdx="0" presStyleCnt="3" custLinFactNeighborY="-651">
        <dgm:presLayoutVars>
          <dgm:bulletEnabled val="1"/>
        </dgm:presLayoutVars>
      </dgm:prSet>
      <dgm:spPr/>
    </dgm:pt>
    <dgm:pt modelId="{B60309F9-3A35-49A1-9B93-E52B304F254C}" type="pres">
      <dgm:prSet presAssocID="{9CA0EE6D-4487-4EF6-B4BC-B154C237E100}" presName="sp" presStyleCnt="0"/>
      <dgm:spPr/>
    </dgm:pt>
    <dgm:pt modelId="{53E2E9F8-F318-4530-B96C-A742220F8E44}" type="pres">
      <dgm:prSet presAssocID="{068B6AB1-7A20-45FA-B535-11E8667FDF37}" presName="composite" presStyleCnt="0"/>
      <dgm:spPr/>
    </dgm:pt>
    <dgm:pt modelId="{8749E77F-FCD6-40D1-ADDB-545EAC0B2E58}" type="pres">
      <dgm:prSet presAssocID="{068B6AB1-7A20-45FA-B535-11E8667FDF37}" presName="parentText" presStyleLbl="alignNode1" presStyleIdx="1" presStyleCnt="3">
        <dgm:presLayoutVars>
          <dgm:chMax val="1"/>
          <dgm:bulletEnabled val="1"/>
        </dgm:presLayoutVars>
      </dgm:prSet>
      <dgm:spPr/>
    </dgm:pt>
    <dgm:pt modelId="{7B18AF98-3B40-4219-8915-E910E22F2E44}" type="pres">
      <dgm:prSet presAssocID="{068B6AB1-7A20-45FA-B535-11E8667FDF37}" presName="descendantText" presStyleLbl="alignAcc1" presStyleIdx="1" presStyleCnt="3" custScaleY="100000">
        <dgm:presLayoutVars>
          <dgm:bulletEnabled val="1"/>
        </dgm:presLayoutVars>
      </dgm:prSet>
      <dgm:spPr/>
    </dgm:pt>
    <dgm:pt modelId="{C73EE47F-7070-4699-B100-8B33AA0A96F7}" type="pres">
      <dgm:prSet presAssocID="{15AD8CF1-DB0C-43B2-A77E-19E6E3425142}" presName="sp" presStyleCnt="0"/>
      <dgm:spPr/>
    </dgm:pt>
    <dgm:pt modelId="{05F44BAF-E211-4C4F-A976-6B398D90FC10}" type="pres">
      <dgm:prSet presAssocID="{249BA688-19EA-497B-97AC-823AF256A55F}" presName="composite" presStyleCnt="0"/>
      <dgm:spPr/>
    </dgm:pt>
    <dgm:pt modelId="{C960F663-A9BF-4185-9167-8C42A7256C0D}" type="pres">
      <dgm:prSet presAssocID="{249BA688-19EA-497B-97AC-823AF256A55F}" presName="parentText" presStyleLbl="alignNode1" presStyleIdx="2" presStyleCnt="3">
        <dgm:presLayoutVars>
          <dgm:chMax val="1"/>
          <dgm:bulletEnabled val="1"/>
        </dgm:presLayoutVars>
      </dgm:prSet>
      <dgm:spPr/>
    </dgm:pt>
    <dgm:pt modelId="{D628A0E1-DFA2-4B68-B4BA-779C1626BF26}" type="pres">
      <dgm:prSet presAssocID="{249BA688-19EA-497B-97AC-823AF256A55F}" presName="descendantText" presStyleLbl="alignAcc1" presStyleIdx="2" presStyleCnt="3">
        <dgm:presLayoutVars>
          <dgm:bulletEnabled val="1"/>
        </dgm:presLayoutVars>
      </dgm:prSet>
      <dgm:spPr/>
    </dgm:pt>
  </dgm:ptLst>
  <dgm:cxnLst>
    <dgm:cxn modelId="{98E56F15-AA3B-48CF-8DBB-AA7AC7411A62}" type="presOf" srcId="{068B6AB1-7A20-45FA-B535-11E8667FDF37}" destId="{8749E77F-FCD6-40D1-ADDB-545EAC0B2E58}" srcOrd="0" destOrd="0" presId="urn:microsoft.com/office/officeart/2005/8/layout/chevron2"/>
    <dgm:cxn modelId="{F23E2A16-21D5-4D0D-A969-E5648C7AC0FB}" type="presOf" srcId="{14F594C7-01E2-4E08-BB30-8FA1524108AC}" destId="{7B18AF98-3B40-4219-8915-E910E22F2E44}" srcOrd="0" destOrd="1" presId="urn:microsoft.com/office/officeart/2005/8/layout/chevron2"/>
    <dgm:cxn modelId="{B58C7227-3815-4CA7-B964-BD28457B717D}" srcId="{068B6AB1-7A20-45FA-B535-11E8667FDF37}" destId="{14F594C7-01E2-4E08-BB30-8FA1524108AC}" srcOrd="1" destOrd="0" parTransId="{E08B8D41-475A-496E-AAC8-B4BB056D6E5C}" sibTransId="{F5151D66-A38A-447B-8E99-E8FCE9F454B5}"/>
    <dgm:cxn modelId="{4BBD392B-D945-4635-8C29-890A37B51F91}" srcId="{068B6AB1-7A20-45FA-B535-11E8667FDF37}" destId="{2EF8772B-0484-4851-82E8-86DA0077942C}" srcOrd="0" destOrd="0" parTransId="{5BF1CD9D-6413-496C-BE9B-ED351BA7A0A9}" sibTransId="{DDBCD5CB-392D-4793-B460-40020C78849D}"/>
    <dgm:cxn modelId="{D88DFC2B-70DC-4FF7-B5AB-9DD45C59C3D3}" srcId="{249BA688-19EA-497B-97AC-823AF256A55F}" destId="{2AC0B584-E136-46DF-B1D3-D949A3D2C54D}" srcOrd="0" destOrd="0" parTransId="{580ECD56-6AE0-45E0-9F55-B3FDA9749A1A}" sibTransId="{BF57AAED-69E7-4841-B0FD-102EEC7F1950}"/>
    <dgm:cxn modelId="{9157936B-667A-4DB8-AE65-40F9FADDD57E}" srcId="{563B984A-82A7-47DC-A7FC-E0F11DF174D1}" destId="{0F0B4704-37F5-4099-A117-7FD7519F7F5A}" srcOrd="0" destOrd="0" parTransId="{B6601002-B0D2-4116-A32D-2AC76730C3AE}" sibTransId="{9CA0EE6D-4487-4EF6-B4BC-B154C237E100}"/>
    <dgm:cxn modelId="{DAE68E51-039D-41D8-8E54-B1D164553593}" srcId="{0F0B4704-37F5-4099-A117-7FD7519F7F5A}" destId="{937EDEA7-CD27-4B5E-A092-167BF8B880C7}" srcOrd="0" destOrd="0" parTransId="{3014998A-65B9-4B19-9AE7-5C252C072F32}" sibTransId="{5E9BFDDB-0206-44FE-BF33-CE786EB9E353}"/>
    <dgm:cxn modelId="{085E4A52-D9D6-4501-AEBC-FEC66EE3E95F}" srcId="{563B984A-82A7-47DC-A7FC-E0F11DF174D1}" destId="{249BA688-19EA-497B-97AC-823AF256A55F}" srcOrd="2" destOrd="0" parTransId="{839A33E7-C025-47CB-9773-1447AE37874F}" sibTransId="{7E659D04-CF19-4E4D-85F7-48115DCF8B0B}"/>
    <dgm:cxn modelId="{47C49E7E-CE46-4B57-A06C-F409ADE70D8E}" type="presOf" srcId="{563B984A-82A7-47DC-A7FC-E0F11DF174D1}" destId="{35E0885F-393B-4758-85DD-19D51162151C}" srcOrd="0" destOrd="0" presId="urn:microsoft.com/office/officeart/2005/8/layout/chevron2"/>
    <dgm:cxn modelId="{A77C7991-D649-4405-B100-2018EFA7BED3}" type="presOf" srcId="{249BA688-19EA-497B-97AC-823AF256A55F}" destId="{C960F663-A9BF-4185-9167-8C42A7256C0D}" srcOrd="0" destOrd="0" presId="urn:microsoft.com/office/officeart/2005/8/layout/chevron2"/>
    <dgm:cxn modelId="{E117D999-E37D-4DAD-ABBB-24A5497E023D}" type="presOf" srcId="{2AC0B584-E136-46DF-B1D3-D949A3D2C54D}" destId="{D628A0E1-DFA2-4B68-B4BA-779C1626BF26}" srcOrd="0" destOrd="0" presId="urn:microsoft.com/office/officeart/2005/8/layout/chevron2"/>
    <dgm:cxn modelId="{3A9F9A9E-1E6C-47F3-B195-435A3CADE92C}" type="presOf" srcId="{937EDEA7-CD27-4B5E-A092-167BF8B880C7}" destId="{D3C67EFA-1C70-494C-9959-DE4AD8B457F3}" srcOrd="0" destOrd="0" presId="urn:microsoft.com/office/officeart/2005/8/layout/chevron2"/>
    <dgm:cxn modelId="{40A207A4-C186-4815-B50B-CD75EE682915}" type="presOf" srcId="{2EF8772B-0484-4851-82E8-86DA0077942C}" destId="{7B18AF98-3B40-4219-8915-E910E22F2E44}" srcOrd="0" destOrd="0" presId="urn:microsoft.com/office/officeart/2005/8/layout/chevron2"/>
    <dgm:cxn modelId="{3B1B1BBF-639F-4F0C-AC88-F00AB18B63B5}" srcId="{563B984A-82A7-47DC-A7FC-E0F11DF174D1}" destId="{068B6AB1-7A20-45FA-B535-11E8667FDF37}" srcOrd="1" destOrd="0" parTransId="{C1B2D331-6E7F-4757-9770-A11392610A81}" sibTransId="{15AD8CF1-DB0C-43B2-A77E-19E6E3425142}"/>
    <dgm:cxn modelId="{4D5B5DE5-FF92-4472-8D0D-5F9BCBC9A165}" type="presOf" srcId="{0F0B4704-37F5-4099-A117-7FD7519F7F5A}" destId="{0CD865BC-315E-40B8-AA76-B3501B13DE1D}" srcOrd="0" destOrd="0" presId="urn:microsoft.com/office/officeart/2005/8/layout/chevron2"/>
    <dgm:cxn modelId="{149C979C-77FF-4A53-9E6B-4BE3EF59CE0C}" type="presParOf" srcId="{35E0885F-393B-4758-85DD-19D51162151C}" destId="{70F3A6AC-6F4C-448F-B91D-B15D32F61C49}" srcOrd="0" destOrd="0" presId="urn:microsoft.com/office/officeart/2005/8/layout/chevron2"/>
    <dgm:cxn modelId="{85FA1EEB-01B3-4486-B3A4-C12834EF8C8F}" type="presParOf" srcId="{70F3A6AC-6F4C-448F-B91D-B15D32F61C49}" destId="{0CD865BC-315E-40B8-AA76-B3501B13DE1D}" srcOrd="0" destOrd="0" presId="urn:microsoft.com/office/officeart/2005/8/layout/chevron2"/>
    <dgm:cxn modelId="{FE3CAB53-DCAE-4BDE-A4F2-90D6C8B67D06}" type="presParOf" srcId="{70F3A6AC-6F4C-448F-B91D-B15D32F61C49}" destId="{D3C67EFA-1C70-494C-9959-DE4AD8B457F3}" srcOrd="1" destOrd="0" presId="urn:microsoft.com/office/officeart/2005/8/layout/chevron2"/>
    <dgm:cxn modelId="{0311761B-43BA-4A33-AD3C-338CD44C4761}" type="presParOf" srcId="{35E0885F-393B-4758-85DD-19D51162151C}" destId="{B60309F9-3A35-49A1-9B93-E52B304F254C}" srcOrd="1" destOrd="0" presId="urn:microsoft.com/office/officeart/2005/8/layout/chevron2"/>
    <dgm:cxn modelId="{3827128C-5F79-4957-B639-C414164774B4}" type="presParOf" srcId="{35E0885F-393B-4758-85DD-19D51162151C}" destId="{53E2E9F8-F318-4530-B96C-A742220F8E44}" srcOrd="2" destOrd="0" presId="urn:microsoft.com/office/officeart/2005/8/layout/chevron2"/>
    <dgm:cxn modelId="{0200AE93-DA79-45BE-BE92-DC29AD144E9C}" type="presParOf" srcId="{53E2E9F8-F318-4530-B96C-A742220F8E44}" destId="{8749E77F-FCD6-40D1-ADDB-545EAC0B2E58}" srcOrd="0" destOrd="0" presId="urn:microsoft.com/office/officeart/2005/8/layout/chevron2"/>
    <dgm:cxn modelId="{E96E814B-D68C-430A-9C6F-9F354A62C808}" type="presParOf" srcId="{53E2E9F8-F318-4530-B96C-A742220F8E44}" destId="{7B18AF98-3B40-4219-8915-E910E22F2E44}" srcOrd="1" destOrd="0" presId="urn:microsoft.com/office/officeart/2005/8/layout/chevron2"/>
    <dgm:cxn modelId="{4DFDAAE5-9D60-49A5-9661-7516264C0E8C}" type="presParOf" srcId="{35E0885F-393B-4758-85DD-19D51162151C}" destId="{C73EE47F-7070-4699-B100-8B33AA0A96F7}" srcOrd="3" destOrd="0" presId="urn:microsoft.com/office/officeart/2005/8/layout/chevron2"/>
    <dgm:cxn modelId="{BADB8BC1-2166-4126-93A9-ACDEE41831F6}" type="presParOf" srcId="{35E0885F-393B-4758-85DD-19D51162151C}" destId="{05F44BAF-E211-4C4F-A976-6B398D90FC10}" srcOrd="4" destOrd="0" presId="urn:microsoft.com/office/officeart/2005/8/layout/chevron2"/>
    <dgm:cxn modelId="{615AA187-4C7F-4CB3-B7A4-26C41D355D90}" type="presParOf" srcId="{05F44BAF-E211-4C4F-A976-6B398D90FC10}" destId="{C960F663-A9BF-4185-9167-8C42A7256C0D}" srcOrd="0" destOrd="0" presId="urn:microsoft.com/office/officeart/2005/8/layout/chevron2"/>
    <dgm:cxn modelId="{D7C15470-3EE0-4DDD-9B8C-FD6904145DA4}" type="presParOf" srcId="{05F44BAF-E211-4C4F-A976-6B398D90FC10}" destId="{D628A0E1-DFA2-4B68-B4BA-779C1626BF26}"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742C9A8-4C4F-4465-913E-ACFE4CD31FC3}"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001"/>
        </a:p>
      </dgm:t>
    </dgm:pt>
    <dgm:pt modelId="{DD9BE098-33DF-4C9B-9EA1-71CE1B186E50}">
      <dgm:prSet phldrT="[Text]" custT="1"/>
      <dgm:spPr/>
      <dgm:t>
        <a:bodyPr/>
        <a:lstStyle/>
        <a:p>
          <a:pPr algn="ctr" rtl="1"/>
          <a:r>
            <a:rPr lang="ar-KW" sz="1100" dirty="0">
              <a:solidFill>
                <a:schemeClr val="tx1"/>
              </a:solidFill>
              <a:cs typeface="mohammad bold art 1" pitchFamily="2" charset="-78"/>
            </a:rPr>
            <a:t>تأسيس هيئة أسواق المال</a:t>
          </a:r>
          <a:endParaRPr lang="en-001" sz="1100" dirty="0">
            <a:solidFill>
              <a:schemeClr val="tx1"/>
            </a:solidFill>
            <a:cs typeface="mohammad bold art 1" pitchFamily="2" charset="-78"/>
          </a:endParaRPr>
        </a:p>
      </dgm:t>
    </dgm:pt>
    <dgm:pt modelId="{D1FE62E4-6535-488C-B26E-7D7766D0D8F2}" type="parTrans" cxnId="{1890F7D0-C637-44FD-B72D-7F68A5F76C4E}">
      <dgm:prSet/>
      <dgm:spPr/>
      <dgm:t>
        <a:bodyPr/>
        <a:lstStyle/>
        <a:p>
          <a:pPr algn="ctr" rtl="1"/>
          <a:endParaRPr lang="en-001" sz="1000">
            <a:cs typeface="mohammad bold art 1" pitchFamily="2" charset="-78"/>
          </a:endParaRPr>
        </a:p>
      </dgm:t>
    </dgm:pt>
    <dgm:pt modelId="{DE782E57-103F-43E0-9E4E-D8C99B4C0716}" type="sibTrans" cxnId="{1890F7D0-C637-44FD-B72D-7F68A5F76C4E}">
      <dgm:prSet/>
      <dgm:spPr/>
      <dgm:t>
        <a:bodyPr/>
        <a:lstStyle/>
        <a:p>
          <a:pPr algn="ctr" rtl="1"/>
          <a:endParaRPr lang="en-001" sz="1000">
            <a:cs typeface="mohammad bold art 1" pitchFamily="2" charset="-78"/>
          </a:endParaRPr>
        </a:p>
      </dgm:t>
    </dgm:pt>
    <dgm:pt modelId="{8AB1BAF3-E8F4-409A-BF59-B230DC4E151E}">
      <dgm:prSet phldrT="[Text]" custT="1"/>
      <dgm:spPr/>
      <dgm:t>
        <a:bodyPr/>
        <a:lstStyle/>
        <a:p>
          <a:pPr algn="ctr" rtl="1"/>
          <a:r>
            <a:rPr lang="ar-KW" sz="1100" dirty="0">
              <a:cs typeface="mohammad bold art 1" pitchFamily="2" charset="-78"/>
            </a:rPr>
            <a:t>تأسيس شركة بورصة الكويت للأوراق المالية</a:t>
          </a:r>
          <a:endParaRPr lang="en-001" sz="1100" dirty="0">
            <a:cs typeface="mohammad bold art 1" pitchFamily="2" charset="-78"/>
          </a:endParaRPr>
        </a:p>
      </dgm:t>
    </dgm:pt>
    <dgm:pt modelId="{3DE54F3D-A48F-4028-98FA-4E209CB8F7A7}" type="parTrans" cxnId="{D4FB5631-BF76-4FC5-8E0D-DD11FF8D8DD6}">
      <dgm:prSet/>
      <dgm:spPr/>
      <dgm:t>
        <a:bodyPr/>
        <a:lstStyle/>
        <a:p>
          <a:pPr algn="ctr" rtl="1"/>
          <a:endParaRPr lang="en-001" sz="1000">
            <a:cs typeface="mohammad bold art 1" pitchFamily="2" charset="-78"/>
          </a:endParaRPr>
        </a:p>
      </dgm:t>
    </dgm:pt>
    <dgm:pt modelId="{5BA66286-1CC9-44E3-823E-FC87EAFDD854}" type="sibTrans" cxnId="{D4FB5631-BF76-4FC5-8E0D-DD11FF8D8DD6}">
      <dgm:prSet/>
      <dgm:spPr/>
      <dgm:t>
        <a:bodyPr/>
        <a:lstStyle/>
        <a:p>
          <a:pPr algn="ctr" rtl="1"/>
          <a:endParaRPr lang="en-001" sz="1000">
            <a:cs typeface="mohammad bold art 1" pitchFamily="2" charset="-78"/>
          </a:endParaRPr>
        </a:p>
      </dgm:t>
    </dgm:pt>
    <dgm:pt modelId="{4D5BC8FC-CAD6-429D-8FCE-93B8F6F79FA3}">
      <dgm:prSet phldrT="[Text]" custT="1"/>
      <dgm:spPr/>
      <dgm:t>
        <a:bodyPr/>
        <a:lstStyle/>
        <a:p>
          <a:pPr marL="0" lvl="0" indent="0" algn="ctr" defTabSz="444500" rtl="1">
            <a:lnSpc>
              <a:spcPct val="90000"/>
            </a:lnSpc>
            <a:spcBef>
              <a:spcPct val="0"/>
            </a:spcBef>
            <a:spcAft>
              <a:spcPct val="35000"/>
            </a:spcAft>
            <a:buNone/>
          </a:pPr>
          <a:r>
            <a:rPr lang="ar-KW" sz="1100" kern="1200" dirty="0">
              <a:solidFill>
                <a:schemeClr val="tx1"/>
              </a:solidFill>
              <a:latin typeface="Calibri" panose="020F0502020204030204"/>
              <a:ea typeface="+mn-ea"/>
              <a:cs typeface="mohammad bold art 1" pitchFamily="2" charset="-78"/>
            </a:rPr>
            <a:t>صدر القانون رقم 22 لسنة 2015 بتعديل بعض أحكام القانون رقم 7 لسنة 2010 بشأن إنشاء هيئة أسواق المال وتنظيم نشاط الأوراق المالية</a:t>
          </a:r>
          <a:endParaRPr lang="en-001" sz="1100" kern="1200" dirty="0">
            <a:solidFill>
              <a:schemeClr val="tx1"/>
            </a:solidFill>
            <a:latin typeface="Calibri" panose="020F0502020204030204"/>
            <a:ea typeface="+mn-ea"/>
            <a:cs typeface="mohammad bold art 1" pitchFamily="2" charset="-78"/>
          </a:endParaRPr>
        </a:p>
      </dgm:t>
    </dgm:pt>
    <dgm:pt modelId="{6D4F2E16-0454-452E-8FEF-7B7E14F49547}" type="parTrans" cxnId="{05C8F526-A553-432B-8C5F-2857201D3ABA}">
      <dgm:prSet/>
      <dgm:spPr/>
      <dgm:t>
        <a:bodyPr/>
        <a:lstStyle/>
        <a:p>
          <a:pPr algn="ctr" rtl="1"/>
          <a:endParaRPr lang="en-001" sz="1000">
            <a:cs typeface="mohammad bold art 1" pitchFamily="2" charset="-78"/>
          </a:endParaRPr>
        </a:p>
      </dgm:t>
    </dgm:pt>
    <dgm:pt modelId="{DFE43721-C45A-4587-8C69-04D017A1C006}" type="sibTrans" cxnId="{05C8F526-A553-432B-8C5F-2857201D3ABA}">
      <dgm:prSet/>
      <dgm:spPr/>
      <dgm:t>
        <a:bodyPr/>
        <a:lstStyle/>
        <a:p>
          <a:pPr algn="ctr" rtl="1"/>
          <a:endParaRPr lang="en-001" sz="1000">
            <a:cs typeface="mohammad bold art 1" pitchFamily="2" charset="-78"/>
          </a:endParaRPr>
        </a:p>
      </dgm:t>
    </dgm:pt>
    <dgm:pt modelId="{444EACCD-668B-4485-8BF9-605D0E2B8F41}">
      <dgm:prSet custT="1"/>
      <dgm:spPr/>
      <dgm:t>
        <a:bodyPr/>
        <a:lstStyle/>
        <a:p>
          <a:pPr algn="ctr" rtl="1"/>
          <a:r>
            <a:rPr lang="ar-KW" sz="1100" dirty="0">
              <a:cs typeface="mohammad bold art 1" pitchFamily="2" charset="-78"/>
            </a:rPr>
            <a:t>ترخيص شركة بورصة الكويت للأوراق المالية</a:t>
          </a:r>
          <a:endParaRPr lang="en-001" sz="1100" dirty="0">
            <a:cs typeface="mohammad bold art 1" pitchFamily="2" charset="-78"/>
          </a:endParaRPr>
        </a:p>
      </dgm:t>
    </dgm:pt>
    <dgm:pt modelId="{F318BFA4-EA7D-4863-A6CF-85AA21F1A83F}" type="parTrans" cxnId="{07C46CE8-A934-489B-BC7F-92B21340D2DA}">
      <dgm:prSet/>
      <dgm:spPr/>
      <dgm:t>
        <a:bodyPr/>
        <a:lstStyle/>
        <a:p>
          <a:pPr algn="ctr" rtl="1"/>
          <a:endParaRPr lang="en-001" sz="1000">
            <a:cs typeface="mohammad bold art 1" pitchFamily="2" charset="-78"/>
          </a:endParaRPr>
        </a:p>
      </dgm:t>
    </dgm:pt>
    <dgm:pt modelId="{7C089957-9F3F-46A2-8A84-A1FF7AAB2238}" type="sibTrans" cxnId="{07C46CE8-A934-489B-BC7F-92B21340D2DA}">
      <dgm:prSet/>
      <dgm:spPr/>
      <dgm:t>
        <a:bodyPr/>
        <a:lstStyle/>
        <a:p>
          <a:pPr algn="ctr" rtl="1"/>
          <a:endParaRPr lang="en-001" sz="1000">
            <a:cs typeface="mohammad bold art 1" pitchFamily="2" charset="-78"/>
          </a:endParaRPr>
        </a:p>
      </dgm:t>
    </dgm:pt>
    <dgm:pt modelId="{E9D3410F-323E-448E-B17E-F416587CF42E}">
      <dgm:prSet custT="1"/>
      <dgm:spPr/>
      <dgm:t>
        <a:bodyPr/>
        <a:lstStyle/>
        <a:p>
          <a:pPr algn="ctr" rtl="1"/>
          <a:r>
            <a:rPr lang="ar-KW" sz="1100" dirty="0">
              <a:cs typeface="mohammad bold art 1" pitchFamily="2" charset="-78"/>
            </a:rPr>
            <a:t>إطلاق المرحلة الأولى من برنامج تطوير منظومة سوق المال</a:t>
          </a:r>
          <a:endParaRPr lang="en-001" sz="1100" dirty="0">
            <a:cs typeface="mohammad bold art 1" pitchFamily="2" charset="-78"/>
          </a:endParaRPr>
        </a:p>
      </dgm:t>
    </dgm:pt>
    <dgm:pt modelId="{75554711-F257-4CD9-A2AD-876786257CDE}" type="parTrans" cxnId="{59B590FB-5163-4311-BE64-BB4381864DD4}">
      <dgm:prSet/>
      <dgm:spPr/>
      <dgm:t>
        <a:bodyPr/>
        <a:lstStyle/>
        <a:p>
          <a:pPr algn="ctr" rtl="1"/>
          <a:endParaRPr lang="en-001" sz="1000">
            <a:cs typeface="mohammad bold art 1" pitchFamily="2" charset="-78"/>
          </a:endParaRPr>
        </a:p>
      </dgm:t>
    </dgm:pt>
    <dgm:pt modelId="{DD72352C-0372-4DE8-9719-B5BAF7006E63}" type="sibTrans" cxnId="{59B590FB-5163-4311-BE64-BB4381864DD4}">
      <dgm:prSet/>
      <dgm:spPr/>
      <dgm:t>
        <a:bodyPr/>
        <a:lstStyle/>
        <a:p>
          <a:pPr algn="ctr" rtl="1"/>
          <a:endParaRPr lang="en-001" sz="1000">
            <a:cs typeface="mohammad bold art 1" pitchFamily="2" charset="-78"/>
          </a:endParaRPr>
        </a:p>
      </dgm:t>
    </dgm:pt>
    <dgm:pt modelId="{EF137C4C-A078-4FAB-8BD1-5AD0A3517CA7}">
      <dgm:prSet custT="1"/>
      <dgm:spPr/>
      <dgm:t>
        <a:bodyPr/>
        <a:lstStyle/>
        <a:p>
          <a:pPr rtl="1"/>
          <a:r>
            <a:rPr lang="ar-KW" sz="1000" dirty="0">
              <a:cs typeface="mohammad bold art 1" pitchFamily="2" charset="-78"/>
            </a:rPr>
            <a:t>اطلاق المرحلة الثانية من برنامج تطوير سوق المال مع قواعد الإدراج الجديدة</a:t>
          </a:r>
          <a:endParaRPr lang="en-001" sz="1000" dirty="0">
            <a:cs typeface="mohammad bold art 1" pitchFamily="2" charset="-78"/>
          </a:endParaRPr>
        </a:p>
      </dgm:t>
    </dgm:pt>
    <dgm:pt modelId="{9B6B07F1-FC38-4AD4-BAB5-CB425F54A4D4}" type="parTrans" cxnId="{2AB3D143-19FF-4753-A4BC-B8CE5943B490}">
      <dgm:prSet/>
      <dgm:spPr/>
      <dgm:t>
        <a:bodyPr/>
        <a:lstStyle/>
        <a:p>
          <a:endParaRPr lang="en-001"/>
        </a:p>
      </dgm:t>
    </dgm:pt>
    <dgm:pt modelId="{CA473C51-36D9-4F55-A725-C58CAE9A05F0}" type="sibTrans" cxnId="{2AB3D143-19FF-4753-A4BC-B8CE5943B490}">
      <dgm:prSet/>
      <dgm:spPr/>
      <dgm:t>
        <a:bodyPr/>
        <a:lstStyle/>
        <a:p>
          <a:endParaRPr lang="en-001"/>
        </a:p>
      </dgm:t>
    </dgm:pt>
    <dgm:pt modelId="{289FED3A-53FB-47F9-9A13-68B0963A5860}">
      <dgm:prSet custT="1"/>
      <dgm:spPr/>
      <dgm:t>
        <a:bodyPr/>
        <a:lstStyle/>
        <a:p>
          <a:pPr algn="ctr" rtl="1"/>
          <a:r>
            <a:rPr lang="ar-KW" sz="1100" dirty="0">
              <a:cs typeface="mohammad bold art 1" pitchFamily="2" charset="-78"/>
            </a:rPr>
            <a:t>ترقية دولة الكويت إلى الأسواق ناشئة</a:t>
          </a:r>
        </a:p>
      </dgm:t>
    </dgm:pt>
    <dgm:pt modelId="{2B495131-DB22-4D6F-A5A0-EA2CA81A1A0A}" type="parTrans" cxnId="{F2D2C075-11D5-47F6-940A-5987FF5280AB}">
      <dgm:prSet/>
      <dgm:spPr/>
      <dgm:t>
        <a:bodyPr/>
        <a:lstStyle/>
        <a:p>
          <a:endParaRPr lang="en-001"/>
        </a:p>
      </dgm:t>
    </dgm:pt>
    <dgm:pt modelId="{6FECE7B5-C4C1-40AA-8F0D-3BBDE77F1FD0}" type="sibTrans" cxnId="{F2D2C075-11D5-47F6-940A-5987FF5280AB}">
      <dgm:prSet/>
      <dgm:spPr/>
      <dgm:t>
        <a:bodyPr/>
        <a:lstStyle/>
        <a:p>
          <a:endParaRPr lang="en-001"/>
        </a:p>
      </dgm:t>
    </dgm:pt>
    <dgm:pt modelId="{AF5FD38E-9990-4435-B4CD-96C8F07E7643}">
      <dgm:prSet custT="1"/>
      <dgm:spPr/>
      <dgm:t>
        <a:bodyPr/>
        <a:lstStyle/>
        <a:p>
          <a:pPr algn="ctr" rtl="1">
            <a:lnSpc>
              <a:spcPct val="100000"/>
            </a:lnSpc>
            <a:spcAft>
              <a:spcPts val="0"/>
            </a:spcAft>
          </a:pPr>
          <a:r>
            <a:rPr lang="ar-KW" sz="1100" dirty="0">
              <a:cs typeface="mohammad bold art 1" pitchFamily="2" charset="-78"/>
            </a:rPr>
            <a:t>دخول الأسهم الكويتية في مؤشر </a:t>
          </a:r>
          <a:r>
            <a:rPr lang="en-US" sz="1100" b="1" dirty="0">
              <a:cs typeface="mohammad bold art 1" pitchFamily="2" charset="-78"/>
            </a:rPr>
            <a:t>MSCI</a:t>
          </a:r>
          <a:r>
            <a:rPr lang="en-US" sz="1100" dirty="0">
              <a:cs typeface="mohammad bold art 1" pitchFamily="2" charset="-78"/>
            </a:rPr>
            <a:t> </a:t>
          </a:r>
          <a:endParaRPr lang="ar-KW" sz="1100" dirty="0">
            <a:cs typeface="mohammad bold art 1" pitchFamily="2" charset="-78"/>
          </a:endParaRPr>
        </a:p>
        <a:p>
          <a:pPr algn="ctr" rtl="1">
            <a:lnSpc>
              <a:spcPct val="90000"/>
            </a:lnSpc>
            <a:spcAft>
              <a:spcPct val="35000"/>
            </a:spcAft>
          </a:pPr>
          <a:r>
            <a:rPr lang="ar-KW" sz="1100" dirty="0">
              <a:cs typeface="mohammad bold art 1" pitchFamily="2" charset="-78"/>
            </a:rPr>
            <a:t>للأسواق الناشئة</a:t>
          </a:r>
          <a:endParaRPr lang="en-001" sz="1100" dirty="0">
            <a:cs typeface="mohammad bold art 1" pitchFamily="2" charset="-78"/>
          </a:endParaRPr>
        </a:p>
      </dgm:t>
    </dgm:pt>
    <dgm:pt modelId="{96417842-816A-45BB-A58F-F669CBC69AD8}" type="parTrans" cxnId="{C0184A22-1122-4629-B0FA-42F067D2F498}">
      <dgm:prSet/>
      <dgm:spPr/>
      <dgm:t>
        <a:bodyPr/>
        <a:lstStyle/>
        <a:p>
          <a:endParaRPr lang="en-001"/>
        </a:p>
      </dgm:t>
    </dgm:pt>
    <dgm:pt modelId="{2453EF90-8C7E-4904-9353-E6886D2B2AFC}" type="sibTrans" cxnId="{C0184A22-1122-4629-B0FA-42F067D2F498}">
      <dgm:prSet/>
      <dgm:spPr/>
      <dgm:t>
        <a:bodyPr/>
        <a:lstStyle/>
        <a:p>
          <a:endParaRPr lang="en-001"/>
        </a:p>
      </dgm:t>
    </dgm:pt>
    <dgm:pt modelId="{5AE8DCAB-1C9F-496D-B4B2-30F68D096BCA}">
      <dgm:prSet custT="1"/>
      <dgm:spPr/>
      <dgm:t>
        <a:bodyPr/>
        <a:lstStyle/>
        <a:p>
          <a:pPr algn="r" rtl="1"/>
          <a:endParaRPr lang="ar-KW" sz="1100" dirty="0">
            <a:cs typeface="mohammad bold art 1" pitchFamily="2" charset="-78"/>
          </a:endParaRPr>
        </a:p>
      </dgm:t>
    </dgm:pt>
    <dgm:pt modelId="{4374F007-E0AB-4E09-90D6-F26E105FD50A}" type="sibTrans" cxnId="{272FAEA1-34DF-4F9E-BE8D-ED94C9354474}">
      <dgm:prSet/>
      <dgm:spPr/>
      <dgm:t>
        <a:bodyPr/>
        <a:lstStyle/>
        <a:p>
          <a:endParaRPr lang="en-001"/>
        </a:p>
      </dgm:t>
    </dgm:pt>
    <dgm:pt modelId="{C35B86E2-72E3-4F62-B0DC-3A171AF9F0AE}" type="parTrans" cxnId="{272FAEA1-34DF-4F9E-BE8D-ED94C9354474}">
      <dgm:prSet/>
      <dgm:spPr/>
      <dgm:t>
        <a:bodyPr/>
        <a:lstStyle/>
        <a:p>
          <a:endParaRPr lang="en-001"/>
        </a:p>
      </dgm:t>
    </dgm:pt>
    <dgm:pt modelId="{D17C83D3-25C7-4007-9D3F-94CE578DE268}" type="pres">
      <dgm:prSet presAssocID="{A742C9A8-4C4F-4465-913E-ACFE4CD31FC3}" presName="rootnode" presStyleCnt="0">
        <dgm:presLayoutVars>
          <dgm:chMax/>
          <dgm:chPref/>
          <dgm:dir/>
          <dgm:animLvl val="lvl"/>
        </dgm:presLayoutVars>
      </dgm:prSet>
      <dgm:spPr/>
    </dgm:pt>
    <dgm:pt modelId="{CC14725F-0C43-40B5-B8FD-C44D9467E1FE}" type="pres">
      <dgm:prSet presAssocID="{DD9BE098-33DF-4C9B-9EA1-71CE1B186E50}" presName="composite" presStyleCnt="0"/>
      <dgm:spPr/>
    </dgm:pt>
    <dgm:pt modelId="{0A891EB7-41EE-46B4-8054-17E08E6BD5A2}" type="pres">
      <dgm:prSet presAssocID="{DD9BE098-33DF-4C9B-9EA1-71CE1B186E50}" presName="LShape" presStyleLbl="alignNode1" presStyleIdx="0" presStyleCnt="17"/>
      <dgm:spPr>
        <a:solidFill>
          <a:srgbClr val="023C5B"/>
        </a:solidFill>
        <a:ln>
          <a:noFill/>
        </a:ln>
      </dgm:spPr>
    </dgm:pt>
    <dgm:pt modelId="{8AA2547E-C01E-4FCB-96EE-D1855808578A}" type="pres">
      <dgm:prSet presAssocID="{DD9BE098-33DF-4C9B-9EA1-71CE1B186E50}" presName="ParentText" presStyleLbl="revTx" presStyleIdx="0" presStyleCnt="9">
        <dgm:presLayoutVars>
          <dgm:chMax val="0"/>
          <dgm:chPref val="0"/>
          <dgm:bulletEnabled val="1"/>
        </dgm:presLayoutVars>
      </dgm:prSet>
      <dgm:spPr/>
    </dgm:pt>
    <dgm:pt modelId="{9BF5AE54-7A2B-4E7F-93C3-289381DDC83F}" type="pres">
      <dgm:prSet presAssocID="{DD9BE098-33DF-4C9B-9EA1-71CE1B186E50}" presName="Triangle" presStyleLbl="alignNode1" presStyleIdx="1" presStyleCnt="17"/>
      <dgm:spPr>
        <a:solidFill>
          <a:srgbClr val="023C5B"/>
        </a:solidFill>
        <a:ln>
          <a:noFill/>
        </a:ln>
      </dgm:spPr>
    </dgm:pt>
    <dgm:pt modelId="{A9021D53-940B-4231-A6F0-261A73CFDB26}" type="pres">
      <dgm:prSet presAssocID="{DE782E57-103F-43E0-9E4E-D8C99B4C0716}" presName="sibTrans" presStyleCnt="0"/>
      <dgm:spPr/>
    </dgm:pt>
    <dgm:pt modelId="{AE7F52C3-FC79-40AE-9352-8A2CDD1D9A3B}" type="pres">
      <dgm:prSet presAssocID="{DE782E57-103F-43E0-9E4E-D8C99B4C0716}" presName="space" presStyleCnt="0"/>
      <dgm:spPr/>
    </dgm:pt>
    <dgm:pt modelId="{79EEAAB7-DE70-4D6D-9EF4-C38D5477973E}" type="pres">
      <dgm:prSet presAssocID="{8AB1BAF3-E8F4-409A-BF59-B230DC4E151E}" presName="composite" presStyleCnt="0"/>
      <dgm:spPr/>
    </dgm:pt>
    <dgm:pt modelId="{F2AA37DC-1CA4-4B8B-A19D-50B67592AC63}" type="pres">
      <dgm:prSet presAssocID="{8AB1BAF3-E8F4-409A-BF59-B230DC4E151E}" presName="LShape" presStyleLbl="alignNode1" presStyleIdx="2" presStyleCnt="17"/>
      <dgm:spPr>
        <a:solidFill>
          <a:schemeClr val="bg2">
            <a:lumMod val="25000"/>
          </a:schemeClr>
        </a:solidFill>
        <a:ln>
          <a:noFill/>
        </a:ln>
      </dgm:spPr>
    </dgm:pt>
    <dgm:pt modelId="{3B18CC31-1DE1-45F1-93EC-6332619A176F}" type="pres">
      <dgm:prSet presAssocID="{8AB1BAF3-E8F4-409A-BF59-B230DC4E151E}" presName="ParentText" presStyleLbl="revTx" presStyleIdx="1" presStyleCnt="9">
        <dgm:presLayoutVars>
          <dgm:chMax val="0"/>
          <dgm:chPref val="0"/>
          <dgm:bulletEnabled val="1"/>
        </dgm:presLayoutVars>
      </dgm:prSet>
      <dgm:spPr/>
    </dgm:pt>
    <dgm:pt modelId="{EC74BE96-235A-4EFF-B06A-D64B4F8257F3}" type="pres">
      <dgm:prSet presAssocID="{8AB1BAF3-E8F4-409A-BF59-B230DC4E151E}" presName="Triangle" presStyleLbl="alignNode1" presStyleIdx="3" presStyleCnt="17"/>
      <dgm:spPr>
        <a:solidFill>
          <a:schemeClr val="bg2">
            <a:lumMod val="25000"/>
          </a:schemeClr>
        </a:solidFill>
        <a:ln>
          <a:noFill/>
        </a:ln>
      </dgm:spPr>
    </dgm:pt>
    <dgm:pt modelId="{09A12A8A-CE1E-41F3-BE0C-D6DF0C5AB400}" type="pres">
      <dgm:prSet presAssocID="{5BA66286-1CC9-44E3-823E-FC87EAFDD854}" presName="sibTrans" presStyleCnt="0"/>
      <dgm:spPr/>
    </dgm:pt>
    <dgm:pt modelId="{ECFE29C5-CC7F-492D-8C52-EC493604A360}" type="pres">
      <dgm:prSet presAssocID="{5BA66286-1CC9-44E3-823E-FC87EAFDD854}" presName="space" presStyleCnt="0"/>
      <dgm:spPr/>
    </dgm:pt>
    <dgm:pt modelId="{5C8CA818-C22F-40BE-BD65-673300694E4C}" type="pres">
      <dgm:prSet presAssocID="{4D5BC8FC-CAD6-429D-8FCE-93B8F6F79FA3}" presName="composite" presStyleCnt="0"/>
      <dgm:spPr/>
    </dgm:pt>
    <dgm:pt modelId="{B38723BE-AE3C-4C71-973F-17F1E6BAD753}" type="pres">
      <dgm:prSet presAssocID="{4D5BC8FC-CAD6-429D-8FCE-93B8F6F79FA3}" presName="LShape" presStyleLbl="alignNode1" presStyleIdx="4" presStyleCnt="17"/>
      <dgm:spPr>
        <a:solidFill>
          <a:srgbClr val="AD8100"/>
        </a:solidFill>
        <a:ln>
          <a:noFill/>
        </a:ln>
      </dgm:spPr>
    </dgm:pt>
    <dgm:pt modelId="{A22AA1F8-4092-4F66-A706-AB7D942FEFCC}" type="pres">
      <dgm:prSet presAssocID="{4D5BC8FC-CAD6-429D-8FCE-93B8F6F79FA3}" presName="ParentText" presStyleLbl="revTx" presStyleIdx="2" presStyleCnt="9" custScaleX="110262" custLinFactNeighborX="3890">
        <dgm:presLayoutVars>
          <dgm:chMax val="0"/>
          <dgm:chPref val="0"/>
          <dgm:bulletEnabled val="1"/>
        </dgm:presLayoutVars>
      </dgm:prSet>
      <dgm:spPr/>
    </dgm:pt>
    <dgm:pt modelId="{AB2EFB28-462C-4249-B585-1E228DE2D718}" type="pres">
      <dgm:prSet presAssocID="{4D5BC8FC-CAD6-429D-8FCE-93B8F6F79FA3}" presName="Triangle" presStyleLbl="alignNode1" presStyleIdx="5" presStyleCnt="17"/>
      <dgm:spPr>
        <a:solidFill>
          <a:srgbClr val="AD8100"/>
        </a:solidFill>
        <a:ln>
          <a:solidFill>
            <a:srgbClr val="AD8100"/>
          </a:solidFill>
        </a:ln>
      </dgm:spPr>
    </dgm:pt>
    <dgm:pt modelId="{62A9C7A7-60D5-4892-92C1-2F7DFD3AEF17}" type="pres">
      <dgm:prSet presAssocID="{DFE43721-C45A-4587-8C69-04D017A1C006}" presName="sibTrans" presStyleCnt="0"/>
      <dgm:spPr/>
    </dgm:pt>
    <dgm:pt modelId="{C73169EF-7CEC-4CA9-9195-0998E0AC98B9}" type="pres">
      <dgm:prSet presAssocID="{DFE43721-C45A-4587-8C69-04D017A1C006}" presName="space" presStyleCnt="0"/>
      <dgm:spPr/>
    </dgm:pt>
    <dgm:pt modelId="{92A58E10-72A8-40FF-87D1-C4ACB8B57B32}" type="pres">
      <dgm:prSet presAssocID="{444EACCD-668B-4485-8BF9-605D0E2B8F41}" presName="composite" presStyleCnt="0"/>
      <dgm:spPr/>
    </dgm:pt>
    <dgm:pt modelId="{C6F44417-81A5-431D-BEDF-0D273939CE5D}" type="pres">
      <dgm:prSet presAssocID="{444EACCD-668B-4485-8BF9-605D0E2B8F41}" presName="LShape" presStyleLbl="alignNode1" presStyleIdx="6" presStyleCnt="17"/>
      <dgm:spPr>
        <a:solidFill>
          <a:srgbClr val="023C5B"/>
        </a:solidFill>
        <a:ln>
          <a:noFill/>
        </a:ln>
      </dgm:spPr>
    </dgm:pt>
    <dgm:pt modelId="{A972B149-AA2D-416A-B746-4267B2FDABAA}" type="pres">
      <dgm:prSet presAssocID="{444EACCD-668B-4485-8BF9-605D0E2B8F41}" presName="ParentText" presStyleLbl="revTx" presStyleIdx="3" presStyleCnt="9">
        <dgm:presLayoutVars>
          <dgm:chMax val="0"/>
          <dgm:chPref val="0"/>
          <dgm:bulletEnabled val="1"/>
        </dgm:presLayoutVars>
      </dgm:prSet>
      <dgm:spPr/>
    </dgm:pt>
    <dgm:pt modelId="{651AA496-8E55-45B2-B7E9-C41C72AC7C4C}" type="pres">
      <dgm:prSet presAssocID="{444EACCD-668B-4485-8BF9-605D0E2B8F41}" presName="Triangle" presStyleLbl="alignNode1" presStyleIdx="7" presStyleCnt="17"/>
      <dgm:spPr>
        <a:solidFill>
          <a:srgbClr val="023C5B"/>
        </a:solidFill>
        <a:ln>
          <a:noFill/>
        </a:ln>
      </dgm:spPr>
    </dgm:pt>
    <dgm:pt modelId="{3406517D-3E7F-46E0-AF43-3C8E08225EBB}" type="pres">
      <dgm:prSet presAssocID="{7C089957-9F3F-46A2-8A84-A1FF7AAB2238}" presName="sibTrans" presStyleCnt="0"/>
      <dgm:spPr/>
    </dgm:pt>
    <dgm:pt modelId="{6A974403-68C7-414A-974D-C603183C1067}" type="pres">
      <dgm:prSet presAssocID="{7C089957-9F3F-46A2-8A84-A1FF7AAB2238}" presName="space" presStyleCnt="0"/>
      <dgm:spPr/>
    </dgm:pt>
    <dgm:pt modelId="{8FDEF8FD-ED48-40DC-AECB-8C13853A6DEE}" type="pres">
      <dgm:prSet presAssocID="{E9D3410F-323E-448E-B17E-F416587CF42E}" presName="composite" presStyleCnt="0"/>
      <dgm:spPr/>
    </dgm:pt>
    <dgm:pt modelId="{83D0CAA7-AFBE-4290-B344-FBD8FEE27CFE}" type="pres">
      <dgm:prSet presAssocID="{E9D3410F-323E-448E-B17E-F416587CF42E}" presName="LShape" presStyleLbl="alignNode1" presStyleIdx="8" presStyleCnt="17"/>
      <dgm:spPr>
        <a:solidFill>
          <a:schemeClr val="bg2">
            <a:lumMod val="25000"/>
          </a:schemeClr>
        </a:solidFill>
        <a:ln>
          <a:noFill/>
        </a:ln>
      </dgm:spPr>
    </dgm:pt>
    <dgm:pt modelId="{D06EA525-6987-4375-8F45-E88BB5A80B4A}" type="pres">
      <dgm:prSet presAssocID="{E9D3410F-323E-448E-B17E-F416587CF42E}" presName="ParentText" presStyleLbl="revTx" presStyleIdx="4" presStyleCnt="9">
        <dgm:presLayoutVars>
          <dgm:chMax val="0"/>
          <dgm:chPref val="0"/>
          <dgm:bulletEnabled val="1"/>
        </dgm:presLayoutVars>
      </dgm:prSet>
      <dgm:spPr/>
    </dgm:pt>
    <dgm:pt modelId="{676AC7E5-3482-4B28-B898-391ADA2000AA}" type="pres">
      <dgm:prSet presAssocID="{E9D3410F-323E-448E-B17E-F416587CF42E}" presName="Triangle" presStyleLbl="alignNode1" presStyleIdx="9" presStyleCnt="17"/>
      <dgm:spPr>
        <a:solidFill>
          <a:schemeClr val="bg2">
            <a:lumMod val="25000"/>
          </a:schemeClr>
        </a:solidFill>
        <a:ln>
          <a:noFill/>
        </a:ln>
      </dgm:spPr>
    </dgm:pt>
    <dgm:pt modelId="{F0FC107E-F063-465F-8413-79026D12507B}" type="pres">
      <dgm:prSet presAssocID="{DD72352C-0372-4DE8-9719-B5BAF7006E63}" presName="sibTrans" presStyleCnt="0"/>
      <dgm:spPr/>
    </dgm:pt>
    <dgm:pt modelId="{D09D97DE-A93E-4FCE-B530-3194A93233BC}" type="pres">
      <dgm:prSet presAssocID="{DD72352C-0372-4DE8-9719-B5BAF7006E63}" presName="space" presStyleCnt="0"/>
      <dgm:spPr/>
    </dgm:pt>
    <dgm:pt modelId="{A80F43E6-8B16-43E3-813E-CD7D5CF7EC4A}" type="pres">
      <dgm:prSet presAssocID="{EF137C4C-A078-4FAB-8BD1-5AD0A3517CA7}" presName="composite" presStyleCnt="0"/>
      <dgm:spPr/>
    </dgm:pt>
    <dgm:pt modelId="{B5CC4CCF-6873-479C-AA8D-CD7E5B53B643}" type="pres">
      <dgm:prSet presAssocID="{EF137C4C-A078-4FAB-8BD1-5AD0A3517CA7}" presName="LShape" presStyleLbl="alignNode1" presStyleIdx="10" presStyleCnt="17"/>
      <dgm:spPr>
        <a:solidFill>
          <a:srgbClr val="AD8100"/>
        </a:solidFill>
        <a:ln>
          <a:noFill/>
        </a:ln>
      </dgm:spPr>
    </dgm:pt>
    <dgm:pt modelId="{77195C33-8B80-4A29-AF26-D55D31647BA8}" type="pres">
      <dgm:prSet presAssocID="{EF137C4C-A078-4FAB-8BD1-5AD0A3517CA7}" presName="ParentText" presStyleLbl="revTx" presStyleIdx="5" presStyleCnt="9">
        <dgm:presLayoutVars>
          <dgm:chMax val="0"/>
          <dgm:chPref val="0"/>
          <dgm:bulletEnabled val="1"/>
        </dgm:presLayoutVars>
      </dgm:prSet>
      <dgm:spPr/>
    </dgm:pt>
    <dgm:pt modelId="{45421CD5-86FE-4433-860F-76BCC4A1DB68}" type="pres">
      <dgm:prSet presAssocID="{EF137C4C-A078-4FAB-8BD1-5AD0A3517CA7}" presName="Triangle" presStyleLbl="alignNode1" presStyleIdx="11" presStyleCnt="17"/>
      <dgm:spPr>
        <a:solidFill>
          <a:srgbClr val="AD8100"/>
        </a:solidFill>
        <a:ln>
          <a:noFill/>
        </a:ln>
      </dgm:spPr>
    </dgm:pt>
    <dgm:pt modelId="{78FBD7AF-EC83-4AB3-A08A-7159875A7F96}" type="pres">
      <dgm:prSet presAssocID="{CA473C51-36D9-4F55-A725-C58CAE9A05F0}" presName="sibTrans" presStyleCnt="0"/>
      <dgm:spPr/>
    </dgm:pt>
    <dgm:pt modelId="{D993C60B-F422-4F2D-B2B5-9E58F2CB8F4C}" type="pres">
      <dgm:prSet presAssocID="{CA473C51-36D9-4F55-A725-C58CAE9A05F0}" presName="space" presStyleCnt="0"/>
      <dgm:spPr/>
    </dgm:pt>
    <dgm:pt modelId="{1C443EEF-BD3D-4B80-9536-A967A834C5A0}" type="pres">
      <dgm:prSet presAssocID="{289FED3A-53FB-47F9-9A13-68B0963A5860}" presName="composite" presStyleCnt="0"/>
      <dgm:spPr/>
    </dgm:pt>
    <dgm:pt modelId="{965B0187-2746-4F71-80D3-9F8D0E5EB235}" type="pres">
      <dgm:prSet presAssocID="{289FED3A-53FB-47F9-9A13-68B0963A5860}" presName="LShape" presStyleLbl="alignNode1" presStyleIdx="12" presStyleCnt="17"/>
      <dgm:spPr>
        <a:solidFill>
          <a:srgbClr val="023C5B"/>
        </a:solidFill>
        <a:ln>
          <a:noFill/>
        </a:ln>
      </dgm:spPr>
    </dgm:pt>
    <dgm:pt modelId="{75416D81-669A-4A6E-99C7-078D249E87D3}" type="pres">
      <dgm:prSet presAssocID="{289FED3A-53FB-47F9-9A13-68B0963A5860}" presName="ParentText" presStyleLbl="revTx" presStyleIdx="6" presStyleCnt="9">
        <dgm:presLayoutVars>
          <dgm:chMax val="0"/>
          <dgm:chPref val="0"/>
          <dgm:bulletEnabled val="1"/>
        </dgm:presLayoutVars>
      </dgm:prSet>
      <dgm:spPr/>
    </dgm:pt>
    <dgm:pt modelId="{AD03E540-C522-4F5C-BE4D-849064F94864}" type="pres">
      <dgm:prSet presAssocID="{289FED3A-53FB-47F9-9A13-68B0963A5860}" presName="Triangle" presStyleLbl="alignNode1" presStyleIdx="13" presStyleCnt="17"/>
      <dgm:spPr>
        <a:solidFill>
          <a:srgbClr val="023C5B"/>
        </a:solidFill>
        <a:ln>
          <a:noFill/>
        </a:ln>
      </dgm:spPr>
    </dgm:pt>
    <dgm:pt modelId="{F29CCD23-0BA3-494A-8101-6079B5984CAF}" type="pres">
      <dgm:prSet presAssocID="{6FECE7B5-C4C1-40AA-8F0D-3BBDE77F1FD0}" presName="sibTrans" presStyleCnt="0"/>
      <dgm:spPr/>
    </dgm:pt>
    <dgm:pt modelId="{1E43CA7D-A7B1-4586-8364-2A74D3387FE3}" type="pres">
      <dgm:prSet presAssocID="{6FECE7B5-C4C1-40AA-8F0D-3BBDE77F1FD0}" presName="space" presStyleCnt="0"/>
      <dgm:spPr/>
    </dgm:pt>
    <dgm:pt modelId="{565E66E7-155A-43C8-B33D-D8A26DA6CDE1}" type="pres">
      <dgm:prSet presAssocID="{AF5FD38E-9990-4435-B4CD-96C8F07E7643}" presName="composite" presStyleCnt="0"/>
      <dgm:spPr/>
    </dgm:pt>
    <dgm:pt modelId="{02CE33FD-BAFC-4EB4-91CF-3C518054DCB3}" type="pres">
      <dgm:prSet presAssocID="{AF5FD38E-9990-4435-B4CD-96C8F07E7643}" presName="LShape" presStyleLbl="alignNode1" presStyleIdx="14" presStyleCnt="17"/>
      <dgm:spPr>
        <a:solidFill>
          <a:schemeClr val="bg2">
            <a:lumMod val="25000"/>
          </a:schemeClr>
        </a:solidFill>
        <a:ln>
          <a:noFill/>
        </a:ln>
      </dgm:spPr>
    </dgm:pt>
    <dgm:pt modelId="{2E18A0C6-CD3C-4FBF-A545-AC79B632CD7F}" type="pres">
      <dgm:prSet presAssocID="{AF5FD38E-9990-4435-B4CD-96C8F07E7643}" presName="ParentText" presStyleLbl="revTx" presStyleIdx="7" presStyleCnt="9">
        <dgm:presLayoutVars>
          <dgm:chMax val="0"/>
          <dgm:chPref val="0"/>
          <dgm:bulletEnabled val="1"/>
        </dgm:presLayoutVars>
      </dgm:prSet>
      <dgm:spPr/>
    </dgm:pt>
    <dgm:pt modelId="{C65F4A72-8111-477B-923B-34268B94A927}" type="pres">
      <dgm:prSet presAssocID="{AF5FD38E-9990-4435-B4CD-96C8F07E7643}" presName="Triangle" presStyleLbl="alignNode1" presStyleIdx="15" presStyleCnt="17"/>
      <dgm:spPr>
        <a:solidFill>
          <a:schemeClr val="bg2">
            <a:lumMod val="25000"/>
          </a:schemeClr>
        </a:solidFill>
        <a:ln>
          <a:noFill/>
        </a:ln>
      </dgm:spPr>
    </dgm:pt>
    <dgm:pt modelId="{95C4EC42-6E7A-4AB6-B2E7-3DD221B2BCEC}" type="pres">
      <dgm:prSet presAssocID="{2453EF90-8C7E-4904-9353-E6886D2B2AFC}" presName="sibTrans" presStyleCnt="0"/>
      <dgm:spPr/>
    </dgm:pt>
    <dgm:pt modelId="{E75C82A6-94F8-40B0-A147-21747ECEEBC1}" type="pres">
      <dgm:prSet presAssocID="{2453EF90-8C7E-4904-9353-E6886D2B2AFC}" presName="space" presStyleCnt="0"/>
      <dgm:spPr/>
    </dgm:pt>
    <dgm:pt modelId="{01561E10-2428-46A1-9FA7-759A36F4D9BE}" type="pres">
      <dgm:prSet presAssocID="{5AE8DCAB-1C9F-496D-B4B2-30F68D096BCA}" presName="composite" presStyleCnt="0"/>
      <dgm:spPr/>
    </dgm:pt>
    <dgm:pt modelId="{9FDC2A1C-83B1-42D6-8B23-F327E72E48CC}" type="pres">
      <dgm:prSet presAssocID="{5AE8DCAB-1C9F-496D-B4B2-30F68D096BCA}" presName="LShape" presStyleLbl="alignNode1" presStyleIdx="16" presStyleCnt="17"/>
      <dgm:spPr>
        <a:solidFill>
          <a:srgbClr val="AD8100"/>
        </a:solidFill>
        <a:ln>
          <a:noFill/>
        </a:ln>
      </dgm:spPr>
    </dgm:pt>
    <dgm:pt modelId="{9266F972-55CC-42F7-9F9F-050615C7A341}" type="pres">
      <dgm:prSet presAssocID="{5AE8DCAB-1C9F-496D-B4B2-30F68D096BCA}" presName="ParentText" presStyleLbl="revTx" presStyleIdx="8" presStyleCnt="9">
        <dgm:presLayoutVars>
          <dgm:chMax val="0"/>
          <dgm:chPref val="0"/>
          <dgm:bulletEnabled val="1"/>
        </dgm:presLayoutVars>
      </dgm:prSet>
      <dgm:spPr/>
    </dgm:pt>
  </dgm:ptLst>
  <dgm:cxnLst>
    <dgm:cxn modelId="{DF6B830A-1855-490F-970D-6928E0E54486}" type="presOf" srcId="{289FED3A-53FB-47F9-9A13-68B0963A5860}" destId="{75416D81-669A-4A6E-99C7-078D249E87D3}" srcOrd="0" destOrd="0" presId="urn:microsoft.com/office/officeart/2009/3/layout/StepUpProcess"/>
    <dgm:cxn modelId="{C0184A22-1122-4629-B0FA-42F067D2F498}" srcId="{A742C9A8-4C4F-4465-913E-ACFE4CD31FC3}" destId="{AF5FD38E-9990-4435-B4CD-96C8F07E7643}" srcOrd="7" destOrd="0" parTransId="{96417842-816A-45BB-A58F-F669CBC69AD8}" sibTransId="{2453EF90-8C7E-4904-9353-E6886D2B2AFC}"/>
    <dgm:cxn modelId="{05C8F526-A553-432B-8C5F-2857201D3ABA}" srcId="{A742C9A8-4C4F-4465-913E-ACFE4CD31FC3}" destId="{4D5BC8FC-CAD6-429D-8FCE-93B8F6F79FA3}" srcOrd="2" destOrd="0" parTransId="{6D4F2E16-0454-452E-8FEF-7B7E14F49547}" sibTransId="{DFE43721-C45A-4587-8C69-04D017A1C006}"/>
    <dgm:cxn modelId="{F9467C2C-9DBA-4466-962F-519F4B64E8B6}" type="presOf" srcId="{AF5FD38E-9990-4435-B4CD-96C8F07E7643}" destId="{2E18A0C6-CD3C-4FBF-A545-AC79B632CD7F}" srcOrd="0" destOrd="0" presId="urn:microsoft.com/office/officeart/2009/3/layout/StepUpProcess"/>
    <dgm:cxn modelId="{D4FB5631-BF76-4FC5-8E0D-DD11FF8D8DD6}" srcId="{A742C9A8-4C4F-4465-913E-ACFE4CD31FC3}" destId="{8AB1BAF3-E8F4-409A-BF59-B230DC4E151E}" srcOrd="1" destOrd="0" parTransId="{3DE54F3D-A48F-4028-98FA-4E209CB8F7A7}" sibTransId="{5BA66286-1CC9-44E3-823E-FC87EAFDD854}"/>
    <dgm:cxn modelId="{2AB3D143-19FF-4753-A4BC-B8CE5943B490}" srcId="{A742C9A8-4C4F-4465-913E-ACFE4CD31FC3}" destId="{EF137C4C-A078-4FAB-8BD1-5AD0A3517CA7}" srcOrd="5" destOrd="0" parTransId="{9B6B07F1-FC38-4AD4-BAB5-CB425F54A4D4}" sibTransId="{CA473C51-36D9-4F55-A725-C58CAE9A05F0}"/>
    <dgm:cxn modelId="{33B2096A-1D91-48D1-8999-1A7A45D5EEFC}" type="presOf" srcId="{4D5BC8FC-CAD6-429D-8FCE-93B8F6F79FA3}" destId="{A22AA1F8-4092-4F66-A706-AB7D942FEFCC}" srcOrd="0" destOrd="0" presId="urn:microsoft.com/office/officeart/2009/3/layout/StepUpProcess"/>
    <dgm:cxn modelId="{246DAE72-1C3C-44E4-BD53-148CC22F3282}" type="presOf" srcId="{EF137C4C-A078-4FAB-8BD1-5AD0A3517CA7}" destId="{77195C33-8B80-4A29-AF26-D55D31647BA8}" srcOrd="0" destOrd="0" presId="urn:microsoft.com/office/officeart/2009/3/layout/StepUpProcess"/>
    <dgm:cxn modelId="{F2D2C075-11D5-47F6-940A-5987FF5280AB}" srcId="{A742C9A8-4C4F-4465-913E-ACFE4CD31FC3}" destId="{289FED3A-53FB-47F9-9A13-68B0963A5860}" srcOrd="6" destOrd="0" parTransId="{2B495131-DB22-4D6F-A5A0-EA2CA81A1A0A}" sibTransId="{6FECE7B5-C4C1-40AA-8F0D-3BBDE77F1FD0}"/>
    <dgm:cxn modelId="{272FAEA1-34DF-4F9E-BE8D-ED94C9354474}" srcId="{A742C9A8-4C4F-4465-913E-ACFE4CD31FC3}" destId="{5AE8DCAB-1C9F-496D-B4B2-30F68D096BCA}" srcOrd="8" destOrd="0" parTransId="{C35B86E2-72E3-4F62-B0DC-3A171AF9F0AE}" sibTransId="{4374F007-E0AB-4E09-90D6-F26E105FD50A}"/>
    <dgm:cxn modelId="{7938DAAF-F5EA-463F-8819-5888C0EEEF44}" type="presOf" srcId="{A742C9A8-4C4F-4465-913E-ACFE4CD31FC3}" destId="{D17C83D3-25C7-4007-9D3F-94CE578DE268}" srcOrd="0" destOrd="0" presId="urn:microsoft.com/office/officeart/2009/3/layout/StepUpProcess"/>
    <dgm:cxn modelId="{6F6C39CC-4475-480D-B6DF-7101D9A0BE8E}" type="presOf" srcId="{5AE8DCAB-1C9F-496D-B4B2-30F68D096BCA}" destId="{9266F972-55CC-42F7-9F9F-050615C7A341}" srcOrd="0" destOrd="0" presId="urn:microsoft.com/office/officeart/2009/3/layout/StepUpProcess"/>
    <dgm:cxn modelId="{1890F7D0-C637-44FD-B72D-7F68A5F76C4E}" srcId="{A742C9A8-4C4F-4465-913E-ACFE4CD31FC3}" destId="{DD9BE098-33DF-4C9B-9EA1-71CE1B186E50}" srcOrd="0" destOrd="0" parTransId="{D1FE62E4-6535-488C-B26E-7D7766D0D8F2}" sibTransId="{DE782E57-103F-43E0-9E4E-D8C99B4C0716}"/>
    <dgm:cxn modelId="{48BE2DE8-9683-472D-BED6-C719E33D06DD}" type="presOf" srcId="{8AB1BAF3-E8F4-409A-BF59-B230DC4E151E}" destId="{3B18CC31-1DE1-45F1-93EC-6332619A176F}" srcOrd="0" destOrd="0" presId="urn:microsoft.com/office/officeart/2009/3/layout/StepUpProcess"/>
    <dgm:cxn modelId="{07C46CE8-A934-489B-BC7F-92B21340D2DA}" srcId="{A742C9A8-4C4F-4465-913E-ACFE4CD31FC3}" destId="{444EACCD-668B-4485-8BF9-605D0E2B8F41}" srcOrd="3" destOrd="0" parTransId="{F318BFA4-EA7D-4863-A6CF-85AA21F1A83F}" sibTransId="{7C089957-9F3F-46A2-8A84-A1FF7AAB2238}"/>
    <dgm:cxn modelId="{4947D9ED-2306-469E-84E2-5FB20AE6F91C}" type="presOf" srcId="{DD9BE098-33DF-4C9B-9EA1-71CE1B186E50}" destId="{8AA2547E-C01E-4FCB-96EE-D1855808578A}" srcOrd="0" destOrd="0" presId="urn:microsoft.com/office/officeart/2009/3/layout/StepUpProcess"/>
    <dgm:cxn modelId="{3312FEED-2C28-4857-BD6B-26C01AA076CA}" type="presOf" srcId="{444EACCD-668B-4485-8BF9-605D0E2B8F41}" destId="{A972B149-AA2D-416A-B746-4267B2FDABAA}" srcOrd="0" destOrd="0" presId="urn:microsoft.com/office/officeart/2009/3/layout/StepUpProcess"/>
    <dgm:cxn modelId="{6D1965F3-A3E2-434F-890D-25E0AB735FDF}" type="presOf" srcId="{E9D3410F-323E-448E-B17E-F416587CF42E}" destId="{D06EA525-6987-4375-8F45-E88BB5A80B4A}" srcOrd="0" destOrd="0" presId="urn:microsoft.com/office/officeart/2009/3/layout/StepUpProcess"/>
    <dgm:cxn modelId="{59B590FB-5163-4311-BE64-BB4381864DD4}" srcId="{A742C9A8-4C4F-4465-913E-ACFE4CD31FC3}" destId="{E9D3410F-323E-448E-B17E-F416587CF42E}" srcOrd="4" destOrd="0" parTransId="{75554711-F257-4CD9-A2AD-876786257CDE}" sibTransId="{DD72352C-0372-4DE8-9719-B5BAF7006E63}"/>
    <dgm:cxn modelId="{AC40ACD4-161B-48C4-9F18-97D27AE3A206}" type="presParOf" srcId="{D17C83D3-25C7-4007-9D3F-94CE578DE268}" destId="{CC14725F-0C43-40B5-B8FD-C44D9467E1FE}" srcOrd="0" destOrd="0" presId="urn:microsoft.com/office/officeart/2009/3/layout/StepUpProcess"/>
    <dgm:cxn modelId="{CDB8A4ED-D14A-4423-BE4B-9D74FCE2DAC5}" type="presParOf" srcId="{CC14725F-0C43-40B5-B8FD-C44D9467E1FE}" destId="{0A891EB7-41EE-46B4-8054-17E08E6BD5A2}" srcOrd="0" destOrd="0" presId="urn:microsoft.com/office/officeart/2009/3/layout/StepUpProcess"/>
    <dgm:cxn modelId="{F50DF3B6-3777-425A-9D37-F64D0478251B}" type="presParOf" srcId="{CC14725F-0C43-40B5-B8FD-C44D9467E1FE}" destId="{8AA2547E-C01E-4FCB-96EE-D1855808578A}" srcOrd="1" destOrd="0" presId="urn:microsoft.com/office/officeart/2009/3/layout/StepUpProcess"/>
    <dgm:cxn modelId="{0D7107C5-05B2-4BC6-A2F9-6C80727F8D40}" type="presParOf" srcId="{CC14725F-0C43-40B5-B8FD-C44D9467E1FE}" destId="{9BF5AE54-7A2B-4E7F-93C3-289381DDC83F}" srcOrd="2" destOrd="0" presId="urn:microsoft.com/office/officeart/2009/3/layout/StepUpProcess"/>
    <dgm:cxn modelId="{BAD8202D-CC9C-4E61-BD8A-9FA0BF8E0CB7}" type="presParOf" srcId="{D17C83D3-25C7-4007-9D3F-94CE578DE268}" destId="{A9021D53-940B-4231-A6F0-261A73CFDB26}" srcOrd="1" destOrd="0" presId="urn:microsoft.com/office/officeart/2009/3/layout/StepUpProcess"/>
    <dgm:cxn modelId="{F1029C1B-580E-4DA7-97AC-ACAE379A7F4E}" type="presParOf" srcId="{A9021D53-940B-4231-A6F0-261A73CFDB26}" destId="{AE7F52C3-FC79-40AE-9352-8A2CDD1D9A3B}" srcOrd="0" destOrd="0" presId="urn:microsoft.com/office/officeart/2009/3/layout/StepUpProcess"/>
    <dgm:cxn modelId="{B0C60D2D-1601-4401-87D4-1CCA589C9C89}" type="presParOf" srcId="{D17C83D3-25C7-4007-9D3F-94CE578DE268}" destId="{79EEAAB7-DE70-4D6D-9EF4-C38D5477973E}" srcOrd="2" destOrd="0" presId="urn:microsoft.com/office/officeart/2009/3/layout/StepUpProcess"/>
    <dgm:cxn modelId="{5249CE95-BAD8-4461-80B8-9C4894B0B2C7}" type="presParOf" srcId="{79EEAAB7-DE70-4D6D-9EF4-C38D5477973E}" destId="{F2AA37DC-1CA4-4B8B-A19D-50B67592AC63}" srcOrd="0" destOrd="0" presId="urn:microsoft.com/office/officeart/2009/3/layout/StepUpProcess"/>
    <dgm:cxn modelId="{41066925-8CD6-4457-A574-20CB44EE0C28}" type="presParOf" srcId="{79EEAAB7-DE70-4D6D-9EF4-C38D5477973E}" destId="{3B18CC31-1DE1-45F1-93EC-6332619A176F}" srcOrd="1" destOrd="0" presId="urn:microsoft.com/office/officeart/2009/3/layout/StepUpProcess"/>
    <dgm:cxn modelId="{4C947F71-1AF4-42C1-90E7-900F44681AF2}" type="presParOf" srcId="{79EEAAB7-DE70-4D6D-9EF4-C38D5477973E}" destId="{EC74BE96-235A-4EFF-B06A-D64B4F8257F3}" srcOrd="2" destOrd="0" presId="urn:microsoft.com/office/officeart/2009/3/layout/StepUpProcess"/>
    <dgm:cxn modelId="{18E2B8BF-A784-446C-BA56-149911486187}" type="presParOf" srcId="{D17C83D3-25C7-4007-9D3F-94CE578DE268}" destId="{09A12A8A-CE1E-41F3-BE0C-D6DF0C5AB400}" srcOrd="3" destOrd="0" presId="urn:microsoft.com/office/officeart/2009/3/layout/StepUpProcess"/>
    <dgm:cxn modelId="{31BE815F-3D04-4B0F-91E3-50477C991B31}" type="presParOf" srcId="{09A12A8A-CE1E-41F3-BE0C-D6DF0C5AB400}" destId="{ECFE29C5-CC7F-492D-8C52-EC493604A360}" srcOrd="0" destOrd="0" presId="urn:microsoft.com/office/officeart/2009/3/layout/StepUpProcess"/>
    <dgm:cxn modelId="{7BDBA9CF-F153-4B6D-9A4D-80A8C153C1E1}" type="presParOf" srcId="{D17C83D3-25C7-4007-9D3F-94CE578DE268}" destId="{5C8CA818-C22F-40BE-BD65-673300694E4C}" srcOrd="4" destOrd="0" presId="urn:microsoft.com/office/officeart/2009/3/layout/StepUpProcess"/>
    <dgm:cxn modelId="{AB8D6864-3F9A-4060-A65E-5DBE5C66A4A1}" type="presParOf" srcId="{5C8CA818-C22F-40BE-BD65-673300694E4C}" destId="{B38723BE-AE3C-4C71-973F-17F1E6BAD753}" srcOrd="0" destOrd="0" presId="urn:microsoft.com/office/officeart/2009/3/layout/StepUpProcess"/>
    <dgm:cxn modelId="{9A0BDCB5-4605-436D-A98E-BB74EA422C70}" type="presParOf" srcId="{5C8CA818-C22F-40BE-BD65-673300694E4C}" destId="{A22AA1F8-4092-4F66-A706-AB7D942FEFCC}" srcOrd="1" destOrd="0" presId="urn:microsoft.com/office/officeart/2009/3/layout/StepUpProcess"/>
    <dgm:cxn modelId="{0ABF57DE-A425-4F87-9EE5-C1DA9B74A571}" type="presParOf" srcId="{5C8CA818-C22F-40BE-BD65-673300694E4C}" destId="{AB2EFB28-462C-4249-B585-1E228DE2D718}" srcOrd="2" destOrd="0" presId="urn:microsoft.com/office/officeart/2009/3/layout/StepUpProcess"/>
    <dgm:cxn modelId="{5AD818B1-FAC7-487D-9B28-299F717CBC4A}" type="presParOf" srcId="{D17C83D3-25C7-4007-9D3F-94CE578DE268}" destId="{62A9C7A7-60D5-4892-92C1-2F7DFD3AEF17}" srcOrd="5" destOrd="0" presId="urn:microsoft.com/office/officeart/2009/3/layout/StepUpProcess"/>
    <dgm:cxn modelId="{A12874B7-3DF5-497C-AFFF-98CF17D2EEA6}" type="presParOf" srcId="{62A9C7A7-60D5-4892-92C1-2F7DFD3AEF17}" destId="{C73169EF-7CEC-4CA9-9195-0998E0AC98B9}" srcOrd="0" destOrd="0" presId="urn:microsoft.com/office/officeart/2009/3/layout/StepUpProcess"/>
    <dgm:cxn modelId="{82415267-79C6-43D0-8C16-EFF64809F5B6}" type="presParOf" srcId="{D17C83D3-25C7-4007-9D3F-94CE578DE268}" destId="{92A58E10-72A8-40FF-87D1-C4ACB8B57B32}" srcOrd="6" destOrd="0" presId="urn:microsoft.com/office/officeart/2009/3/layout/StepUpProcess"/>
    <dgm:cxn modelId="{C9DC2402-9325-4C01-A633-68B3BF878114}" type="presParOf" srcId="{92A58E10-72A8-40FF-87D1-C4ACB8B57B32}" destId="{C6F44417-81A5-431D-BEDF-0D273939CE5D}" srcOrd="0" destOrd="0" presId="urn:microsoft.com/office/officeart/2009/3/layout/StepUpProcess"/>
    <dgm:cxn modelId="{C70287CD-4C09-4E3D-A2EA-72B6CC1499C2}" type="presParOf" srcId="{92A58E10-72A8-40FF-87D1-C4ACB8B57B32}" destId="{A972B149-AA2D-416A-B746-4267B2FDABAA}" srcOrd="1" destOrd="0" presId="urn:microsoft.com/office/officeart/2009/3/layout/StepUpProcess"/>
    <dgm:cxn modelId="{F363BE86-3F2F-47B1-A7DA-9663B23E1BE4}" type="presParOf" srcId="{92A58E10-72A8-40FF-87D1-C4ACB8B57B32}" destId="{651AA496-8E55-45B2-B7E9-C41C72AC7C4C}" srcOrd="2" destOrd="0" presId="urn:microsoft.com/office/officeart/2009/3/layout/StepUpProcess"/>
    <dgm:cxn modelId="{D8F48C44-9B1E-48FD-BA3F-9B386A59D285}" type="presParOf" srcId="{D17C83D3-25C7-4007-9D3F-94CE578DE268}" destId="{3406517D-3E7F-46E0-AF43-3C8E08225EBB}" srcOrd="7" destOrd="0" presId="urn:microsoft.com/office/officeart/2009/3/layout/StepUpProcess"/>
    <dgm:cxn modelId="{F9236DAE-1FA6-4969-BF25-08FF3F86565E}" type="presParOf" srcId="{3406517D-3E7F-46E0-AF43-3C8E08225EBB}" destId="{6A974403-68C7-414A-974D-C603183C1067}" srcOrd="0" destOrd="0" presId="urn:microsoft.com/office/officeart/2009/3/layout/StepUpProcess"/>
    <dgm:cxn modelId="{8C8431F8-EAF7-4B05-8CEA-162B5E308469}" type="presParOf" srcId="{D17C83D3-25C7-4007-9D3F-94CE578DE268}" destId="{8FDEF8FD-ED48-40DC-AECB-8C13853A6DEE}" srcOrd="8" destOrd="0" presId="urn:microsoft.com/office/officeart/2009/3/layout/StepUpProcess"/>
    <dgm:cxn modelId="{E1600F6E-C957-49E8-92F8-F282C2FE6638}" type="presParOf" srcId="{8FDEF8FD-ED48-40DC-AECB-8C13853A6DEE}" destId="{83D0CAA7-AFBE-4290-B344-FBD8FEE27CFE}" srcOrd="0" destOrd="0" presId="urn:microsoft.com/office/officeart/2009/3/layout/StepUpProcess"/>
    <dgm:cxn modelId="{F65D30D4-AEF9-4565-BCB0-8E5A13A3ED72}" type="presParOf" srcId="{8FDEF8FD-ED48-40DC-AECB-8C13853A6DEE}" destId="{D06EA525-6987-4375-8F45-E88BB5A80B4A}" srcOrd="1" destOrd="0" presId="urn:microsoft.com/office/officeart/2009/3/layout/StepUpProcess"/>
    <dgm:cxn modelId="{917B24CA-A9AA-4B51-A75A-E0CCAA557B86}" type="presParOf" srcId="{8FDEF8FD-ED48-40DC-AECB-8C13853A6DEE}" destId="{676AC7E5-3482-4B28-B898-391ADA2000AA}" srcOrd="2" destOrd="0" presId="urn:microsoft.com/office/officeart/2009/3/layout/StepUpProcess"/>
    <dgm:cxn modelId="{61548739-CF9C-4C65-83B9-721E53FEDA84}" type="presParOf" srcId="{D17C83D3-25C7-4007-9D3F-94CE578DE268}" destId="{F0FC107E-F063-465F-8413-79026D12507B}" srcOrd="9" destOrd="0" presId="urn:microsoft.com/office/officeart/2009/3/layout/StepUpProcess"/>
    <dgm:cxn modelId="{0C1FA1C5-C265-4DCB-ACA0-0EB432F61748}" type="presParOf" srcId="{F0FC107E-F063-465F-8413-79026D12507B}" destId="{D09D97DE-A93E-4FCE-B530-3194A93233BC}" srcOrd="0" destOrd="0" presId="urn:microsoft.com/office/officeart/2009/3/layout/StepUpProcess"/>
    <dgm:cxn modelId="{1D3CC35D-6B83-402F-A393-1BAD1E170804}" type="presParOf" srcId="{D17C83D3-25C7-4007-9D3F-94CE578DE268}" destId="{A80F43E6-8B16-43E3-813E-CD7D5CF7EC4A}" srcOrd="10" destOrd="0" presId="urn:microsoft.com/office/officeart/2009/3/layout/StepUpProcess"/>
    <dgm:cxn modelId="{CACD90D5-9B3C-40F6-92D3-56143E64329E}" type="presParOf" srcId="{A80F43E6-8B16-43E3-813E-CD7D5CF7EC4A}" destId="{B5CC4CCF-6873-479C-AA8D-CD7E5B53B643}" srcOrd="0" destOrd="0" presId="urn:microsoft.com/office/officeart/2009/3/layout/StepUpProcess"/>
    <dgm:cxn modelId="{248D2755-B177-4481-B2D4-816A79DEE1F0}" type="presParOf" srcId="{A80F43E6-8B16-43E3-813E-CD7D5CF7EC4A}" destId="{77195C33-8B80-4A29-AF26-D55D31647BA8}" srcOrd="1" destOrd="0" presId="urn:microsoft.com/office/officeart/2009/3/layout/StepUpProcess"/>
    <dgm:cxn modelId="{E0989BA2-0E22-4605-BE1A-DD7CC6987067}" type="presParOf" srcId="{A80F43E6-8B16-43E3-813E-CD7D5CF7EC4A}" destId="{45421CD5-86FE-4433-860F-76BCC4A1DB68}" srcOrd="2" destOrd="0" presId="urn:microsoft.com/office/officeart/2009/3/layout/StepUpProcess"/>
    <dgm:cxn modelId="{D7098A44-CE54-4C1F-ADE5-20552F57335D}" type="presParOf" srcId="{D17C83D3-25C7-4007-9D3F-94CE578DE268}" destId="{78FBD7AF-EC83-4AB3-A08A-7159875A7F96}" srcOrd="11" destOrd="0" presId="urn:microsoft.com/office/officeart/2009/3/layout/StepUpProcess"/>
    <dgm:cxn modelId="{4559FCF1-9FF0-49A6-A6A1-CF666E0F2897}" type="presParOf" srcId="{78FBD7AF-EC83-4AB3-A08A-7159875A7F96}" destId="{D993C60B-F422-4F2D-B2B5-9E58F2CB8F4C}" srcOrd="0" destOrd="0" presId="urn:microsoft.com/office/officeart/2009/3/layout/StepUpProcess"/>
    <dgm:cxn modelId="{B58228C9-E597-4317-8785-1CCCB85C563C}" type="presParOf" srcId="{D17C83D3-25C7-4007-9D3F-94CE578DE268}" destId="{1C443EEF-BD3D-4B80-9536-A967A834C5A0}" srcOrd="12" destOrd="0" presId="urn:microsoft.com/office/officeart/2009/3/layout/StepUpProcess"/>
    <dgm:cxn modelId="{12CBCB68-45D1-4CB4-858D-6466181EA3E5}" type="presParOf" srcId="{1C443EEF-BD3D-4B80-9536-A967A834C5A0}" destId="{965B0187-2746-4F71-80D3-9F8D0E5EB235}" srcOrd="0" destOrd="0" presId="urn:microsoft.com/office/officeart/2009/3/layout/StepUpProcess"/>
    <dgm:cxn modelId="{350E2D2E-1286-481C-8905-190D51E7D1E2}" type="presParOf" srcId="{1C443EEF-BD3D-4B80-9536-A967A834C5A0}" destId="{75416D81-669A-4A6E-99C7-078D249E87D3}" srcOrd="1" destOrd="0" presId="urn:microsoft.com/office/officeart/2009/3/layout/StepUpProcess"/>
    <dgm:cxn modelId="{A900E823-378A-4682-B896-D5FF282A2FCD}" type="presParOf" srcId="{1C443EEF-BD3D-4B80-9536-A967A834C5A0}" destId="{AD03E540-C522-4F5C-BE4D-849064F94864}" srcOrd="2" destOrd="0" presId="urn:microsoft.com/office/officeart/2009/3/layout/StepUpProcess"/>
    <dgm:cxn modelId="{F2AD15EF-64CC-4341-B535-53AF738D10E2}" type="presParOf" srcId="{D17C83D3-25C7-4007-9D3F-94CE578DE268}" destId="{F29CCD23-0BA3-494A-8101-6079B5984CAF}" srcOrd="13" destOrd="0" presId="urn:microsoft.com/office/officeart/2009/3/layout/StepUpProcess"/>
    <dgm:cxn modelId="{F54D966D-D675-47BE-8B58-F50F12FB27B4}" type="presParOf" srcId="{F29CCD23-0BA3-494A-8101-6079B5984CAF}" destId="{1E43CA7D-A7B1-4586-8364-2A74D3387FE3}" srcOrd="0" destOrd="0" presId="urn:microsoft.com/office/officeart/2009/3/layout/StepUpProcess"/>
    <dgm:cxn modelId="{6D79D815-28C1-4098-921D-C4391A056B65}" type="presParOf" srcId="{D17C83D3-25C7-4007-9D3F-94CE578DE268}" destId="{565E66E7-155A-43C8-B33D-D8A26DA6CDE1}" srcOrd="14" destOrd="0" presId="urn:microsoft.com/office/officeart/2009/3/layout/StepUpProcess"/>
    <dgm:cxn modelId="{FE73A2FA-2862-4E70-8683-26C0C451B765}" type="presParOf" srcId="{565E66E7-155A-43C8-B33D-D8A26DA6CDE1}" destId="{02CE33FD-BAFC-4EB4-91CF-3C518054DCB3}" srcOrd="0" destOrd="0" presId="urn:microsoft.com/office/officeart/2009/3/layout/StepUpProcess"/>
    <dgm:cxn modelId="{47ACCD36-AF48-4318-9E4D-A3F2A9A03FE0}" type="presParOf" srcId="{565E66E7-155A-43C8-B33D-D8A26DA6CDE1}" destId="{2E18A0C6-CD3C-4FBF-A545-AC79B632CD7F}" srcOrd="1" destOrd="0" presId="urn:microsoft.com/office/officeart/2009/3/layout/StepUpProcess"/>
    <dgm:cxn modelId="{127058DD-49D2-4DC7-A2B7-E223A34B6553}" type="presParOf" srcId="{565E66E7-155A-43C8-B33D-D8A26DA6CDE1}" destId="{C65F4A72-8111-477B-923B-34268B94A927}" srcOrd="2" destOrd="0" presId="urn:microsoft.com/office/officeart/2009/3/layout/StepUpProcess"/>
    <dgm:cxn modelId="{050D8908-9241-4867-ABD6-8BA173B9C192}" type="presParOf" srcId="{D17C83D3-25C7-4007-9D3F-94CE578DE268}" destId="{95C4EC42-6E7A-4AB6-B2E7-3DD221B2BCEC}" srcOrd="15" destOrd="0" presId="urn:microsoft.com/office/officeart/2009/3/layout/StepUpProcess"/>
    <dgm:cxn modelId="{4A499856-AB66-4509-AE9C-15349E411C2E}" type="presParOf" srcId="{95C4EC42-6E7A-4AB6-B2E7-3DD221B2BCEC}" destId="{E75C82A6-94F8-40B0-A147-21747ECEEBC1}" srcOrd="0" destOrd="0" presId="urn:microsoft.com/office/officeart/2009/3/layout/StepUpProcess"/>
    <dgm:cxn modelId="{D6F78608-B345-4447-99BB-38718D7AC239}" type="presParOf" srcId="{D17C83D3-25C7-4007-9D3F-94CE578DE268}" destId="{01561E10-2428-46A1-9FA7-759A36F4D9BE}" srcOrd="16" destOrd="0" presId="urn:microsoft.com/office/officeart/2009/3/layout/StepUpProcess"/>
    <dgm:cxn modelId="{AB026EB8-157F-40BA-8451-B460914C5146}" type="presParOf" srcId="{01561E10-2428-46A1-9FA7-759A36F4D9BE}" destId="{9FDC2A1C-83B1-42D6-8B23-F327E72E48CC}" srcOrd="0" destOrd="0" presId="urn:microsoft.com/office/officeart/2009/3/layout/StepUpProcess"/>
    <dgm:cxn modelId="{E92E1C7C-0433-4108-A3A1-5208BF6FC614}" type="presParOf" srcId="{01561E10-2428-46A1-9FA7-759A36F4D9BE}" destId="{9266F972-55CC-42F7-9F9F-050615C7A341}"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865BC-315E-40B8-AA76-B3501B13DE1D}">
      <dsp:nvSpPr>
        <dsp:cNvPr id="0" name=""/>
        <dsp:cNvSpPr/>
      </dsp:nvSpPr>
      <dsp:spPr>
        <a:xfrm rot="5400000">
          <a:off x="8890343" y="192735"/>
          <a:ext cx="1251720" cy="87620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دورة التسوية</a:t>
          </a:r>
          <a:endParaRPr lang="en-GB" sz="1100" kern="1200" dirty="0">
            <a:cs typeface="mohammad bold art 1" pitchFamily="2" charset="-78"/>
          </a:endParaRPr>
        </a:p>
      </dsp:txBody>
      <dsp:txXfrm rot="-5400000">
        <a:off x="9078101" y="443079"/>
        <a:ext cx="876204" cy="375516"/>
      </dsp:txXfrm>
    </dsp:sp>
    <dsp:sp modelId="{D3C67EFA-1C70-494C-9959-DE4AD8B457F3}">
      <dsp:nvSpPr>
        <dsp:cNvPr id="0" name=""/>
        <dsp:cNvSpPr/>
      </dsp:nvSpPr>
      <dsp:spPr>
        <a:xfrm rot="16200000">
          <a:off x="4132241" y="-4127263"/>
          <a:ext cx="813618" cy="9078101"/>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توحيد دورة التسوية لتصبح ثلاثة أيام عمل بعد يوم التداول، </a:t>
          </a:r>
          <a:r>
            <a:rPr lang="en-GB" sz="1100" kern="1200" dirty="0">
              <a:cs typeface="mohammad bold art 1" pitchFamily="2" charset="-78"/>
            </a:rPr>
            <a:t>T+3</a:t>
          </a:r>
          <a:r>
            <a:rPr lang="ar-KW" sz="1100" kern="1200" dirty="0">
              <a:cs typeface="mohammad bold art 1" pitchFamily="2" charset="-78"/>
            </a:rPr>
            <a:t>، والهدف منها هو تهيئة البنية التحتية لتطوير السوق والتوافق مع الممارسات العالمية.</a:t>
          </a:r>
          <a:endParaRPr lang="en-GB" sz="1100" kern="1200" dirty="0">
            <a:cs typeface="mohammad bold art 1" pitchFamily="2" charset="-78"/>
          </a:endParaRPr>
        </a:p>
        <a:p>
          <a:pPr marL="57150" lvl="1" indent="-57150" algn="just" defTabSz="488950" rtl="1">
            <a:lnSpc>
              <a:spcPct val="90000"/>
            </a:lnSpc>
            <a:spcBef>
              <a:spcPct val="0"/>
            </a:spcBef>
            <a:spcAft>
              <a:spcPct val="15000"/>
            </a:spcAft>
            <a:buChar char="•"/>
          </a:pPr>
          <a:r>
            <a:rPr lang="ar-KW" sz="1100" kern="1200" dirty="0">
              <a:cs typeface="mohammad bold art 1" pitchFamily="2" charset="-78"/>
            </a:rPr>
            <a:t>دورة التسوية: المدة الزمنية بين وقت إبرام صفقة بيع ورقة مالية في البورصة وحتى وقت تسجيل الورقة المالية باسم المشتري في سجل حملة الأوراق المالية من قبل وكالة مقاصة.</a:t>
          </a:r>
          <a:endParaRPr lang="en-GB" sz="1100" kern="1200" dirty="0">
            <a:cs typeface="mohammad bold art 1" pitchFamily="2" charset="-78"/>
          </a:endParaRPr>
        </a:p>
      </dsp:txBody>
      <dsp:txXfrm rot="5400000">
        <a:off x="39718" y="44696"/>
        <a:ext cx="9038383" cy="734182"/>
      </dsp:txXfrm>
    </dsp:sp>
    <dsp:sp modelId="{8749E77F-FCD6-40D1-ADDB-545EAC0B2E58}">
      <dsp:nvSpPr>
        <dsp:cNvPr id="0" name=""/>
        <dsp:cNvSpPr/>
      </dsp:nvSpPr>
      <dsp:spPr>
        <a:xfrm rot="5400000">
          <a:off x="8890343" y="1298647"/>
          <a:ext cx="1251720" cy="87620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استحقاقات الأسهم</a:t>
          </a:r>
          <a:endParaRPr lang="en-GB" sz="1100" kern="1200" dirty="0">
            <a:cs typeface="mohammad bold art 1" pitchFamily="2" charset="-78"/>
          </a:endParaRPr>
        </a:p>
      </dsp:txBody>
      <dsp:txXfrm rot="-5400000">
        <a:off x="9078101" y="1548991"/>
        <a:ext cx="876204" cy="375516"/>
      </dsp:txXfrm>
    </dsp:sp>
    <dsp:sp modelId="{7B18AF98-3B40-4219-8915-E910E22F2E44}">
      <dsp:nvSpPr>
        <dsp:cNvPr id="0" name=""/>
        <dsp:cNvSpPr/>
      </dsp:nvSpPr>
      <dsp:spPr>
        <a:xfrm rot="16200000">
          <a:off x="4132027" y="-3021138"/>
          <a:ext cx="814046" cy="9078101"/>
        </a:xfrm>
        <a:prstGeom prst="round2SameRect">
          <a:avLst/>
        </a:prstGeom>
        <a:solidFill>
          <a:schemeClr val="lt1">
            <a:alpha val="90000"/>
            <a:hueOff val="0"/>
            <a:satOff val="0"/>
            <a:lumOff val="0"/>
            <a:alphaOff val="0"/>
          </a:schemeClr>
        </a:solid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آلية تحديد المواعيد المتعلقة باستحقاقات الأسهم والمساهمين المستحقين للتوزيعات بحيث تكون مواعيد مستقبلية معلنة قبل فترة من تاريخ الاستحقاق. وذلك لتتوافق مع الممارسات العالمية.</a:t>
          </a:r>
          <a:endParaRPr lang="en-GB" sz="1100" kern="1200" dirty="0">
            <a:cs typeface="mohammad bold art 1" pitchFamily="2" charset="-78"/>
          </a:endParaRPr>
        </a:p>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تحدد توصية مجلس إدارة الشركة المدرجة أربعة تواريخ هامة (تاريخ حيازة  السهم - تاريخ تداول السهم دون الاستحقاق - تاريخ الاستحقاق - تاريخ التوزيع).</a:t>
          </a:r>
          <a:endParaRPr lang="en-GB" sz="1100" kern="1200" dirty="0">
            <a:cs typeface="mohammad bold art 1" pitchFamily="2" charset="-78"/>
          </a:endParaRPr>
        </a:p>
      </dsp:txBody>
      <dsp:txXfrm rot="5400000">
        <a:off x="39738" y="1150627"/>
        <a:ext cx="9038363" cy="734570"/>
      </dsp:txXfrm>
    </dsp:sp>
    <dsp:sp modelId="{F9258434-AA86-4885-AA34-900CA62E1AAD}">
      <dsp:nvSpPr>
        <dsp:cNvPr id="0" name=""/>
        <dsp:cNvSpPr/>
      </dsp:nvSpPr>
      <dsp:spPr>
        <a:xfrm rot="5400000">
          <a:off x="8890343" y="2404558"/>
          <a:ext cx="1251720" cy="87620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تسوية الأوراق المالية</a:t>
          </a:r>
          <a:endParaRPr lang="en-GB" sz="1100" kern="1200" dirty="0">
            <a:cs typeface="mohammad bold art 1" pitchFamily="2" charset="-78"/>
          </a:endParaRPr>
        </a:p>
      </dsp:txBody>
      <dsp:txXfrm rot="-5400000">
        <a:off x="9078101" y="2654902"/>
        <a:ext cx="876204" cy="375516"/>
      </dsp:txXfrm>
    </dsp:sp>
    <dsp:sp modelId="{4B3052E9-C647-4E07-A0AA-51A953B801E6}">
      <dsp:nvSpPr>
        <dsp:cNvPr id="0" name=""/>
        <dsp:cNvSpPr/>
      </dsp:nvSpPr>
      <dsp:spPr>
        <a:xfrm rot="16200000">
          <a:off x="4132241" y="-1915440"/>
          <a:ext cx="813618" cy="9078101"/>
        </a:xfrm>
        <a:prstGeom prst="round2SameRect">
          <a:avLst/>
        </a:prstGeom>
        <a:solidFill>
          <a:schemeClr val="lt1">
            <a:alpha val="90000"/>
            <a:hueOff val="0"/>
            <a:satOff val="0"/>
            <a:lumOff val="0"/>
            <a:alphaOff val="0"/>
          </a:schemeClr>
        </a:solid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r" defTabSz="488950" rtl="1">
            <a:lnSpc>
              <a:spcPct val="90000"/>
            </a:lnSpc>
            <a:spcBef>
              <a:spcPct val="0"/>
            </a:spcBef>
            <a:spcAft>
              <a:spcPct val="15000"/>
            </a:spcAft>
            <a:buChar char="•"/>
          </a:pPr>
          <a:r>
            <a:rPr lang="ar-KW" sz="1100" kern="1200" dirty="0">
              <a:cs typeface="mohammad bold art 1" pitchFamily="2" charset="-78"/>
            </a:rPr>
            <a:t>تطبيق مبدأ التسليم مقابل الاستلام (</a:t>
          </a:r>
          <a:r>
            <a:rPr lang="en-GB" sz="1100" kern="1200" dirty="0">
              <a:cs typeface="mohammad bold art 1" pitchFamily="2" charset="-78"/>
            </a:rPr>
            <a:t>DvP</a:t>
          </a:r>
          <a:r>
            <a:rPr lang="ar-KW" sz="1100" kern="1200" dirty="0">
              <a:cs typeface="mohammad bold art 1" pitchFamily="2" charset="-78"/>
            </a:rPr>
            <a:t>) لتتوافق مع الممارسات العالمية.</a:t>
          </a:r>
          <a:endParaRPr lang="en-GB" sz="1100" kern="1200" dirty="0">
            <a:cs typeface="mohammad bold art 1" pitchFamily="2" charset="-78"/>
          </a:endParaRPr>
        </a:p>
        <a:p>
          <a:pPr marL="57150" lvl="1" indent="-57150" algn="just" defTabSz="488950" rtl="1">
            <a:lnSpc>
              <a:spcPct val="90000"/>
            </a:lnSpc>
            <a:spcBef>
              <a:spcPct val="0"/>
            </a:spcBef>
            <a:spcAft>
              <a:spcPct val="15000"/>
            </a:spcAft>
            <a:buChar char="•"/>
          </a:pPr>
          <a:r>
            <a:rPr lang="ar-KW" sz="1100" kern="1200" dirty="0">
              <a:cs typeface="mohammad bold art 1" pitchFamily="2" charset="-78"/>
            </a:rPr>
            <a:t>مبدأ التسليم مقابل الاستلام (</a:t>
          </a:r>
          <a:r>
            <a:rPr lang="en-US" sz="1100" kern="1200" dirty="0">
              <a:cs typeface="mohammad bold art 1" pitchFamily="2" charset="-78"/>
            </a:rPr>
            <a:t>DvP</a:t>
          </a:r>
          <a:r>
            <a:rPr lang="ar-KW" sz="1100" kern="1200" dirty="0">
              <a:cs typeface="mohammad bold art 1" pitchFamily="2" charset="-78"/>
            </a:rPr>
            <a:t>) - آلية لتسوية الأوراق المالية تربط بين تحويل الأوراق المالية وتحويل الأموال بطريقة تضمن التسليم في حالة استلام الدفعة المالية المقابلة فقط.</a:t>
          </a:r>
          <a:r>
            <a:rPr lang="en-US" sz="1100" kern="1200" dirty="0">
              <a:cs typeface="mohammad bold art 1" pitchFamily="2" charset="-78"/>
            </a:rPr>
            <a:t> </a:t>
          </a:r>
          <a:r>
            <a:rPr lang="ar-KW" sz="1100" u="sng" kern="1200" dirty="0">
              <a:cs typeface="mohammad bold art 1" pitchFamily="2" charset="-78"/>
            </a:rPr>
            <a:t>وتتم تسوية الأوراق المالية والأموال على أساس إجمالي ولكل التزام على حدة.</a:t>
          </a:r>
          <a:endParaRPr lang="en-GB" sz="1100" u="sng" kern="1200" dirty="0">
            <a:cs typeface="mohammad bold art 1" pitchFamily="2" charset="-78"/>
          </a:endParaRPr>
        </a:p>
      </dsp:txBody>
      <dsp:txXfrm rot="5400000">
        <a:off x="39718" y="2256519"/>
        <a:ext cx="9038383" cy="734182"/>
      </dsp:txXfrm>
    </dsp:sp>
    <dsp:sp modelId="{C960F663-A9BF-4185-9167-8C42A7256C0D}">
      <dsp:nvSpPr>
        <dsp:cNvPr id="0" name=""/>
        <dsp:cNvSpPr/>
      </dsp:nvSpPr>
      <dsp:spPr>
        <a:xfrm rot="5400000">
          <a:off x="8890343" y="3529679"/>
          <a:ext cx="1251720" cy="87620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الضمانات المالية</a:t>
          </a:r>
          <a:endParaRPr lang="en-GB" sz="1100" kern="1200" dirty="0">
            <a:cs typeface="mohammad bold art 1" pitchFamily="2" charset="-78"/>
          </a:endParaRPr>
        </a:p>
      </dsp:txBody>
      <dsp:txXfrm rot="-5400000">
        <a:off x="9078101" y="3780023"/>
        <a:ext cx="876204" cy="375516"/>
      </dsp:txXfrm>
    </dsp:sp>
    <dsp:sp modelId="{D628A0E1-DFA2-4B68-B4BA-779C1626BF26}">
      <dsp:nvSpPr>
        <dsp:cNvPr id="0" name=""/>
        <dsp:cNvSpPr/>
      </dsp:nvSpPr>
      <dsp:spPr>
        <a:xfrm rot="16200000">
          <a:off x="4113031" y="-790320"/>
          <a:ext cx="852037" cy="9078101"/>
        </a:xfrm>
        <a:prstGeom prst="round2SameRect">
          <a:avLst/>
        </a:prstGeom>
        <a:solidFill>
          <a:schemeClr val="lt1">
            <a:alpha val="90000"/>
            <a:hueOff val="0"/>
            <a:satOff val="0"/>
            <a:lumOff val="0"/>
            <a:alphaOff val="0"/>
          </a:schemeClr>
        </a:solid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r" defTabSz="488950" rtl="1">
            <a:lnSpc>
              <a:spcPct val="90000"/>
            </a:lnSpc>
            <a:spcBef>
              <a:spcPct val="0"/>
            </a:spcBef>
            <a:spcAft>
              <a:spcPct val="15000"/>
            </a:spcAft>
            <a:buChar char="•"/>
          </a:pPr>
          <a:r>
            <a:rPr lang="ar-KW" sz="1100" kern="1200" dirty="0">
              <a:cs typeface="mohammad bold art 1" pitchFamily="2" charset="-78"/>
            </a:rPr>
            <a:t>تطبيق مفهوم نظام الضمانات المالية لمواجهة مخاطر الإخفاقات. ويتكون نظام الضمان المالي من 3 مستويات حماية متمثلة بالتالي:</a:t>
          </a:r>
          <a:endParaRPr lang="en-GB" sz="1100" kern="1200" dirty="0">
            <a:cs typeface="mohammad bold art 1" pitchFamily="2" charset="-78"/>
          </a:endParaRPr>
        </a:p>
        <a:p>
          <a:pPr marL="114300" lvl="2" indent="-57150" algn="r" defTabSz="488950" rtl="1">
            <a:lnSpc>
              <a:spcPct val="90000"/>
            </a:lnSpc>
            <a:spcBef>
              <a:spcPct val="0"/>
            </a:spcBef>
            <a:spcAft>
              <a:spcPct val="15000"/>
            </a:spcAft>
            <a:buChar char="•"/>
          </a:pPr>
          <a:r>
            <a:rPr lang="ar-KW" sz="1100" kern="1200" dirty="0">
              <a:cs typeface="mohammad bold art 1" pitchFamily="2" charset="-78"/>
            </a:rPr>
            <a:t>المستوى الأول:  ضمان الوسيط المالي في حال كان المتداول مخفق، وضمان أمين الحفظ المالي في حال كان المتداول المخفق عميل لأمين الحفظ.</a:t>
          </a:r>
          <a:endParaRPr lang="en-GB" sz="1100" kern="1200" dirty="0">
            <a:cs typeface="mohammad bold art 1" pitchFamily="2" charset="-78"/>
          </a:endParaRPr>
        </a:p>
        <a:p>
          <a:pPr marL="114300" lvl="2" indent="-57150" algn="r" defTabSz="488950" rtl="1">
            <a:lnSpc>
              <a:spcPct val="90000"/>
            </a:lnSpc>
            <a:spcBef>
              <a:spcPct val="0"/>
            </a:spcBef>
            <a:spcAft>
              <a:spcPct val="15000"/>
            </a:spcAft>
            <a:buChar char="•"/>
          </a:pPr>
          <a:r>
            <a:rPr lang="ar-KW" sz="1100" kern="1200" dirty="0">
              <a:cs typeface="mohammad bold art 1" pitchFamily="2" charset="-78"/>
            </a:rPr>
            <a:t>المستوى الثاني: فروقات الأسعار الناتجة عن بيع أو إعادة شراء الأوراق المالية محل الإخفاق.</a:t>
          </a:r>
          <a:endParaRPr lang="en-GB" sz="1100" kern="1200" dirty="0">
            <a:cs typeface="mohammad bold art 1" pitchFamily="2" charset="-78"/>
          </a:endParaRPr>
        </a:p>
        <a:p>
          <a:pPr marL="114300" lvl="2" indent="-57150" algn="r" defTabSz="488950" rtl="1">
            <a:lnSpc>
              <a:spcPct val="90000"/>
            </a:lnSpc>
            <a:spcBef>
              <a:spcPct val="0"/>
            </a:spcBef>
            <a:spcAft>
              <a:spcPct val="15000"/>
            </a:spcAft>
            <a:buChar char="•"/>
          </a:pPr>
          <a:r>
            <a:rPr lang="ar-KW" sz="1100" kern="1200" dirty="0">
              <a:cs typeface="mohammad bold art 1" pitchFamily="2" charset="-78"/>
            </a:rPr>
            <a:t>المستوى الثالث: ضمان وكالة المقاصة المالي.</a:t>
          </a:r>
          <a:endParaRPr lang="en-GB" sz="1100" kern="1200" dirty="0">
            <a:cs typeface="mohammad bold art 1" pitchFamily="2" charset="-78"/>
          </a:endParaRPr>
        </a:p>
      </dsp:txBody>
      <dsp:txXfrm rot="5400000">
        <a:off x="41593" y="3364304"/>
        <a:ext cx="9036508" cy="7688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865BC-315E-40B8-AA76-B3501B13DE1D}">
      <dsp:nvSpPr>
        <dsp:cNvPr id="0" name=""/>
        <dsp:cNvSpPr/>
      </dsp:nvSpPr>
      <dsp:spPr>
        <a:xfrm rot="5400000">
          <a:off x="8994468" y="149598"/>
          <a:ext cx="973355" cy="681348"/>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رفض الالتزام</a:t>
          </a:r>
          <a:endParaRPr lang="en-GB" sz="1100" kern="1200" dirty="0">
            <a:cs typeface="mohammad bold art 1" pitchFamily="2" charset="-78"/>
          </a:endParaRPr>
        </a:p>
      </dsp:txBody>
      <dsp:txXfrm rot="-5400000">
        <a:off x="9140472" y="344268"/>
        <a:ext cx="681348" cy="292007"/>
      </dsp:txXfrm>
    </dsp:sp>
    <dsp:sp modelId="{D3C67EFA-1C70-494C-9959-DE4AD8B457F3}">
      <dsp:nvSpPr>
        <dsp:cNvPr id="0" name=""/>
        <dsp:cNvSpPr/>
      </dsp:nvSpPr>
      <dsp:spPr>
        <a:xfrm rot="16200000">
          <a:off x="4253728" y="-4250133"/>
          <a:ext cx="633013" cy="914047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خاصية رفض الالتزام بالصفقة لأمناء الحفظ (أعضاء المقاصة) وهي خاصية مقدمة من الشركة الكويتية للمقاصة للاستخدام من قبل أمناء الحفظ الأعضاء في الشركة الكويتية للمقاصة. </a:t>
          </a:r>
          <a:endParaRPr lang="en-GB" sz="1100" kern="1200" dirty="0">
            <a:cs typeface="mohammad bold art 1" pitchFamily="2" charset="-78"/>
          </a:endParaRPr>
        </a:p>
        <a:p>
          <a:pPr marL="57150" lvl="1" indent="-57150" algn="r" defTabSz="488950" rtl="1">
            <a:lnSpc>
              <a:spcPct val="90000"/>
            </a:lnSpc>
            <a:spcBef>
              <a:spcPct val="0"/>
            </a:spcBef>
            <a:spcAft>
              <a:spcPct val="15000"/>
            </a:spcAft>
            <a:buChar char="•"/>
          </a:pPr>
          <a:r>
            <a:rPr lang="ar-KW" sz="1100" kern="1200" dirty="0">
              <a:cs typeface="mohammad bold art 1" pitchFamily="2" charset="-78"/>
            </a:rPr>
            <a:t>تعد هذه الخاصية ذات أهمية لعملاء أمين الحفظ (وخاصة المستثمرين الأجانب) بحيث تتيح دقة أكبر في تنفيذ الأوامر.</a:t>
          </a:r>
          <a:endParaRPr lang="en-GB" sz="1100" kern="1200" dirty="0">
            <a:cs typeface="mohammad bold art 1" pitchFamily="2" charset="-78"/>
          </a:endParaRPr>
        </a:p>
      </dsp:txBody>
      <dsp:txXfrm rot="5400000">
        <a:off x="30901" y="34496"/>
        <a:ext cx="9109570" cy="571211"/>
      </dsp:txXfrm>
    </dsp:sp>
    <dsp:sp modelId="{8749E77F-FCD6-40D1-ADDB-545EAC0B2E58}">
      <dsp:nvSpPr>
        <dsp:cNvPr id="0" name=""/>
        <dsp:cNvSpPr/>
      </dsp:nvSpPr>
      <dsp:spPr>
        <a:xfrm rot="5400000">
          <a:off x="8994468" y="1004451"/>
          <a:ext cx="973355" cy="681348"/>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التغيير السعري</a:t>
          </a:r>
          <a:endParaRPr lang="en-GB" sz="1100" kern="1200" dirty="0">
            <a:cs typeface="mohammad bold art 1" pitchFamily="2" charset="-78"/>
          </a:endParaRPr>
        </a:p>
      </dsp:txBody>
      <dsp:txXfrm rot="-5400000">
        <a:off x="9140472" y="1199121"/>
        <a:ext cx="681348" cy="292007"/>
      </dsp:txXfrm>
    </dsp:sp>
    <dsp:sp modelId="{7B18AF98-3B40-4219-8915-E910E22F2E44}">
      <dsp:nvSpPr>
        <dsp:cNvPr id="0" name=""/>
        <dsp:cNvSpPr/>
      </dsp:nvSpPr>
      <dsp:spPr>
        <a:xfrm rot="16200000">
          <a:off x="4253895" y="-3395447"/>
          <a:ext cx="632680" cy="9140471"/>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تم تعديل وحدات التغيير السعري للسهم بحيث أصبحت حركة الوحدات السعرية بمقدار 0.1  فلس للأسهم التي أسعارها أقل من 101 فلس، و 1 فلس للأسهم التي أسعارها 101 فلس فأكثر. وساعد هذا التغيير على زيادة الخيارات المتاحة للمتداولين عند وضع أمر البيع أو الشراء للسهم وعلى دعم عمل صانع السوق عن طريق زيادة المرونة في تسعير الفرق بين سعر طلب وعرض صانع السوق للأسهم أو ما يعرف بالـ </a:t>
          </a:r>
          <a:r>
            <a:rPr lang="en-GB" sz="1100" kern="1200" dirty="0">
              <a:cs typeface="mohammad bold art 1" pitchFamily="2" charset="-78"/>
            </a:rPr>
            <a:t>Spread</a:t>
          </a:r>
          <a:r>
            <a:rPr lang="ar-KW" sz="1100" kern="1200" dirty="0">
              <a:cs typeface="mohammad bold art 1" pitchFamily="2" charset="-78"/>
            </a:rPr>
            <a:t>.</a:t>
          </a:r>
          <a:endParaRPr lang="en-GB" sz="1100" kern="1200" dirty="0">
            <a:cs typeface="mohammad bold art 1" pitchFamily="2" charset="-78"/>
          </a:endParaRPr>
        </a:p>
      </dsp:txBody>
      <dsp:txXfrm rot="5400000">
        <a:off x="30885" y="889333"/>
        <a:ext cx="9109586" cy="570910"/>
      </dsp:txXfrm>
    </dsp:sp>
    <dsp:sp modelId="{F9258434-AA86-4885-AA34-900CA62E1AAD}">
      <dsp:nvSpPr>
        <dsp:cNvPr id="0" name=""/>
        <dsp:cNvSpPr/>
      </dsp:nvSpPr>
      <dsp:spPr>
        <a:xfrm rot="5400000">
          <a:off x="8994468" y="1859303"/>
          <a:ext cx="973355" cy="681348"/>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الحدود السعرية</a:t>
          </a:r>
          <a:endParaRPr lang="en-GB" sz="1100" kern="1200" dirty="0">
            <a:cs typeface="mohammad bold art 1" pitchFamily="2" charset="-78"/>
          </a:endParaRPr>
        </a:p>
      </dsp:txBody>
      <dsp:txXfrm rot="-5400000">
        <a:off x="9140472" y="2053973"/>
        <a:ext cx="681348" cy="292007"/>
      </dsp:txXfrm>
    </dsp:sp>
    <dsp:sp modelId="{4B3052E9-C647-4E07-A0AA-51A953B801E6}">
      <dsp:nvSpPr>
        <dsp:cNvPr id="0" name=""/>
        <dsp:cNvSpPr/>
      </dsp:nvSpPr>
      <dsp:spPr>
        <a:xfrm rot="16200000">
          <a:off x="4253895" y="-2540594"/>
          <a:ext cx="632680" cy="9140471"/>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r" defTabSz="488950" rtl="1">
            <a:lnSpc>
              <a:spcPct val="90000"/>
            </a:lnSpc>
            <a:spcBef>
              <a:spcPct val="0"/>
            </a:spcBef>
            <a:spcAft>
              <a:spcPct val="15000"/>
            </a:spcAft>
            <a:buChar char="•"/>
          </a:pPr>
          <a:r>
            <a:rPr lang="ar-KW" sz="1100" kern="1200" dirty="0">
              <a:cs typeface="mohammad bold art 1" pitchFamily="2" charset="-78"/>
            </a:rPr>
            <a:t>تم تغيير آلية تحديد الحد الأعلى والحد الأدنى للسهم في اليوم الواحد بحيث سيكون ربطها بنسبة مئوية. (+10% و -5%)</a:t>
          </a:r>
          <a:endParaRPr lang="en-GB" sz="1100" kern="1200" dirty="0">
            <a:cs typeface="mohammad bold art 1" pitchFamily="2" charset="-78"/>
          </a:endParaRPr>
        </a:p>
      </dsp:txBody>
      <dsp:txXfrm rot="5400000">
        <a:off x="30885" y="1744186"/>
        <a:ext cx="9109586" cy="570910"/>
      </dsp:txXfrm>
    </dsp:sp>
    <dsp:sp modelId="{C960F663-A9BF-4185-9167-8C42A7256C0D}">
      <dsp:nvSpPr>
        <dsp:cNvPr id="0" name=""/>
        <dsp:cNvSpPr/>
      </dsp:nvSpPr>
      <dsp:spPr>
        <a:xfrm rot="5400000">
          <a:off x="8994468" y="2714156"/>
          <a:ext cx="973355" cy="681348"/>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الإغلاق العشوائي</a:t>
          </a:r>
          <a:endParaRPr lang="en-GB" sz="1100" kern="1200" dirty="0">
            <a:cs typeface="mohammad bold art 1" pitchFamily="2" charset="-78"/>
          </a:endParaRPr>
        </a:p>
      </dsp:txBody>
      <dsp:txXfrm rot="-5400000">
        <a:off x="9140472" y="2908826"/>
        <a:ext cx="681348" cy="292007"/>
      </dsp:txXfrm>
    </dsp:sp>
    <dsp:sp modelId="{D628A0E1-DFA2-4B68-B4BA-779C1626BF26}">
      <dsp:nvSpPr>
        <dsp:cNvPr id="0" name=""/>
        <dsp:cNvSpPr/>
      </dsp:nvSpPr>
      <dsp:spPr>
        <a:xfrm rot="16200000">
          <a:off x="4253895" y="-1685742"/>
          <a:ext cx="632680" cy="9140471"/>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يتم تحديد سعر إقفال السهم باستخدام آلية الاختيار العشوائي </a:t>
          </a:r>
          <a:r>
            <a:rPr lang="en-GB" sz="1100" kern="1200" dirty="0">
              <a:cs typeface="mohammad bold art 1" pitchFamily="2" charset="-78"/>
            </a:rPr>
            <a:t>Randomized Closing Auction</a:t>
          </a:r>
          <a:r>
            <a:rPr lang="ar-KW" sz="1100" kern="1200" dirty="0">
              <a:cs typeface="mohammad bold art 1" pitchFamily="2" charset="-78"/>
            </a:rPr>
            <a:t>، بحيث يمكن للمتداول وضع أوامر خلال هذه الفترة مالم يقم نظام التداول بإغلاق جلسة التداول. </a:t>
          </a:r>
          <a:endParaRPr lang="en-GB" sz="1100" kern="1200" dirty="0">
            <a:cs typeface="mohammad bold art 1" pitchFamily="2" charset="-78"/>
          </a:endParaRPr>
        </a:p>
        <a:p>
          <a:pPr marL="57150" lvl="1" indent="-57150" algn="r" defTabSz="488950" rtl="1">
            <a:lnSpc>
              <a:spcPct val="90000"/>
            </a:lnSpc>
            <a:spcBef>
              <a:spcPct val="0"/>
            </a:spcBef>
            <a:spcAft>
              <a:spcPct val="15000"/>
            </a:spcAft>
            <a:buChar char="•"/>
          </a:pPr>
          <a:r>
            <a:rPr lang="ar-KW" sz="1100" kern="1200" dirty="0">
              <a:cs typeface="mohammad bold art 1" pitchFamily="2" charset="-78"/>
            </a:rPr>
            <a:t>تحد هذه الآلية من التأثير المصطنع على سعر إقفال السهم كما تحد من قيامهم بإدخال أوامر كبيرة الحجم عند الإغلاق بغرض التلاعب بأسعار الأسهم.</a:t>
          </a:r>
          <a:endParaRPr lang="en-GB" sz="1100" kern="1200" dirty="0">
            <a:cs typeface="mohammad bold art 1" pitchFamily="2" charset="-78"/>
          </a:endParaRPr>
        </a:p>
      </dsp:txBody>
      <dsp:txXfrm rot="5400000">
        <a:off x="30885" y="2599038"/>
        <a:ext cx="9109586" cy="570910"/>
      </dsp:txXfrm>
    </dsp:sp>
    <dsp:sp modelId="{F540B64B-3466-46E5-B8B6-AD14823B6A38}">
      <dsp:nvSpPr>
        <dsp:cNvPr id="0" name=""/>
        <dsp:cNvSpPr/>
      </dsp:nvSpPr>
      <dsp:spPr>
        <a:xfrm rot="5400000">
          <a:off x="8994468" y="3569008"/>
          <a:ext cx="973355" cy="681348"/>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صانع السوق</a:t>
          </a:r>
          <a:endParaRPr lang="en-GB" sz="1100" kern="1200" dirty="0">
            <a:cs typeface="mohammad bold art 1" pitchFamily="2" charset="-78"/>
          </a:endParaRPr>
        </a:p>
      </dsp:txBody>
      <dsp:txXfrm rot="-5400000">
        <a:off x="9140472" y="3763678"/>
        <a:ext cx="681348" cy="292007"/>
      </dsp:txXfrm>
    </dsp:sp>
    <dsp:sp modelId="{814487A4-C5E1-4DFE-8B9D-4631C688F24A}">
      <dsp:nvSpPr>
        <dsp:cNvPr id="0" name=""/>
        <dsp:cNvSpPr/>
      </dsp:nvSpPr>
      <dsp:spPr>
        <a:xfrm rot="16200000">
          <a:off x="4253895" y="-830889"/>
          <a:ext cx="632680" cy="9140471"/>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r" defTabSz="488950" rtl="1">
            <a:lnSpc>
              <a:spcPct val="90000"/>
            </a:lnSpc>
            <a:spcBef>
              <a:spcPct val="0"/>
            </a:spcBef>
            <a:spcAft>
              <a:spcPct val="15000"/>
            </a:spcAft>
            <a:buChar char="•"/>
          </a:pPr>
          <a:r>
            <a:rPr lang="ar-KW" sz="1100" kern="1200" dirty="0">
              <a:cs typeface="mohammad bold art 1" pitchFamily="2" charset="-78"/>
            </a:rPr>
            <a:t>تمت تهيئة النظم اللازمة لعمل صانع السوق من قبل الشركة الكويتية للمقاصة وشركة بورصة الكويت للأوراق المالية</a:t>
          </a:r>
          <a:endParaRPr lang="en-GB" sz="1100" kern="1200" dirty="0">
            <a:cs typeface="mohammad bold art 1" pitchFamily="2" charset="-78"/>
          </a:endParaRPr>
        </a:p>
        <a:p>
          <a:pPr marL="57150" lvl="1" indent="-57150" algn="r" defTabSz="488950" rtl="1">
            <a:lnSpc>
              <a:spcPct val="90000"/>
            </a:lnSpc>
            <a:spcBef>
              <a:spcPct val="0"/>
            </a:spcBef>
            <a:spcAft>
              <a:spcPct val="15000"/>
            </a:spcAft>
            <a:buChar char="•"/>
          </a:pPr>
          <a:r>
            <a:rPr lang="ar-KW" sz="1100" kern="1200" dirty="0">
              <a:cs typeface="mohammad bold art 1" pitchFamily="2" charset="-78"/>
            </a:rPr>
            <a:t>تم إتاحة البيع على المكشوف مع استخدام إقراض واقتراض الأسهم لصانع السوق فقط في هذه المرحلة.</a:t>
          </a:r>
          <a:endParaRPr lang="en-GB" sz="1100" kern="1200" dirty="0">
            <a:cs typeface="mohammad bold art 1" pitchFamily="2" charset="-78"/>
          </a:endParaRPr>
        </a:p>
      </dsp:txBody>
      <dsp:txXfrm rot="5400000">
        <a:off x="30885" y="3453891"/>
        <a:ext cx="9109586" cy="5709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865BC-315E-40B8-AA76-B3501B13DE1D}">
      <dsp:nvSpPr>
        <dsp:cNvPr id="0" name=""/>
        <dsp:cNvSpPr/>
      </dsp:nvSpPr>
      <dsp:spPr>
        <a:xfrm rot="5400000">
          <a:off x="8669857" y="189175"/>
          <a:ext cx="1252800" cy="876960"/>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تقسيم السوق</a:t>
          </a:r>
          <a:endParaRPr lang="en-GB" sz="1100" kern="1200" dirty="0">
            <a:cs typeface="mohammad bold art 1" pitchFamily="2" charset="-78"/>
          </a:endParaRPr>
        </a:p>
      </dsp:txBody>
      <dsp:txXfrm rot="-5400000">
        <a:off x="8857777" y="439735"/>
        <a:ext cx="876960" cy="375840"/>
      </dsp:txXfrm>
    </dsp:sp>
    <dsp:sp modelId="{D3C67EFA-1C70-494C-9959-DE4AD8B457F3}">
      <dsp:nvSpPr>
        <dsp:cNvPr id="0" name=""/>
        <dsp:cNvSpPr/>
      </dsp:nvSpPr>
      <dsp:spPr>
        <a:xfrm rot="16200000">
          <a:off x="4021728" y="-4020472"/>
          <a:ext cx="814320" cy="885777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تم تقسيم البورصة إلى 3 أسواق (السوق الأول – السوق الرئيسي – سوق المزادات).</a:t>
          </a:r>
          <a:endParaRPr lang="en-GB" sz="1100" kern="1200" dirty="0">
            <a:cs typeface="mohammad bold art 1" pitchFamily="2" charset="-78"/>
          </a:endParaRPr>
        </a:p>
        <a:p>
          <a:pPr marL="57150" lvl="1" indent="-57150" algn="r" defTabSz="488950" rtl="1">
            <a:lnSpc>
              <a:spcPct val="90000"/>
            </a:lnSpc>
            <a:spcBef>
              <a:spcPct val="0"/>
            </a:spcBef>
            <a:spcAft>
              <a:spcPct val="15000"/>
            </a:spcAft>
            <a:buChar char="•"/>
          </a:pPr>
          <a:r>
            <a:rPr lang="ar-KW" sz="1100" kern="1200" dirty="0">
              <a:cs typeface="mohammad bold art 1" pitchFamily="2" charset="-78"/>
            </a:rPr>
            <a:t>ومن أهداف هذا المشروع هو تشجيع الشركات على زيادة الأسهم الحرة (غير المملوكة لجهات مسيطرة) و تشجيع التداول على أسهمها وذلك للترقي إلى السوق الأول.</a:t>
          </a:r>
          <a:endParaRPr lang="en-GB" sz="1100" kern="1200" dirty="0">
            <a:cs typeface="mohammad bold art 1" pitchFamily="2" charset="-78"/>
          </a:endParaRPr>
        </a:p>
      </dsp:txBody>
      <dsp:txXfrm rot="5400000">
        <a:off x="39752" y="41008"/>
        <a:ext cx="8818025" cy="734816"/>
      </dsp:txXfrm>
    </dsp:sp>
    <dsp:sp modelId="{8749E77F-FCD6-40D1-ADDB-545EAC0B2E58}">
      <dsp:nvSpPr>
        <dsp:cNvPr id="0" name=""/>
        <dsp:cNvSpPr/>
      </dsp:nvSpPr>
      <dsp:spPr>
        <a:xfrm rot="5400000">
          <a:off x="8669857" y="1295239"/>
          <a:ext cx="1252800" cy="876960"/>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مؤشرات السوق</a:t>
          </a:r>
          <a:endParaRPr lang="en-GB" sz="1100" kern="1200" dirty="0">
            <a:cs typeface="mohammad bold art 1" pitchFamily="2" charset="-78"/>
          </a:endParaRPr>
        </a:p>
      </dsp:txBody>
      <dsp:txXfrm rot="-5400000">
        <a:off x="8857777" y="1545799"/>
        <a:ext cx="876960" cy="375840"/>
      </dsp:txXfrm>
    </dsp:sp>
    <dsp:sp modelId="{7B18AF98-3B40-4219-8915-E910E22F2E44}">
      <dsp:nvSpPr>
        <dsp:cNvPr id="0" name=""/>
        <dsp:cNvSpPr/>
      </dsp:nvSpPr>
      <dsp:spPr>
        <a:xfrm rot="16200000">
          <a:off x="4021728" y="-2914408"/>
          <a:ext cx="814320" cy="8857777"/>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تم استبدال مؤشرات السوق السعرية وذلك باستحداث مؤشرات وزنية جديدة تعكس هيكل السوق الجديد وتتوافق مع التوجهات العالمية.</a:t>
          </a:r>
          <a:endParaRPr lang="en-GB" sz="1100" kern="1200" dirty="0">
            <a:cs typeface="mohammad bold art 1" pitchFamily="2" charset="-78"/>
          </a:endParaRPr>
        </a:p>
        <a:p>
          <a:pPr marL="114300" lvl="2" indent="-57150" algn="just" defTabSz="488950" rtl="1">
            <a:lnSpc>
              <a:spcPct val="90000"/>
            </a:lnSpc>
            <a:spcBef>
              <a:spcPct val="0"/>
            </a:spcBef>
            <a:spcAft>
              <a:spcPct val="15000"/>
            </a:spcAft>
            <a:buChar char="•"/>
          </a:pPr>
          <a:r>
            <a:rPr lang="ar-KW" sz="1100" kern="1200" dirty="0">
              <a:cs typeface="mohammad bold art 1" pitchFamily="2" charset="-78"/>
            </a:rPr>
            <a:t>يعتبر المؤشر الوزني أكثر دقةً من المؤشرات السعرية ومعبراً بصورة أفضل عن أداء السوق.</a:t>
          </a:r>
          <a:endParaRPr lang="en-GB" sz="1100" kern="1200" dirty="0">
            <a:cs typeface="mohammad bold art 1" pitchFamily="2" charset="-78"/>
          </a:endParaRPr>
        </a:p>
        <a:p>
          <a:pPr marL="114300" lvl="2" indent="-57150" algn="just" defTabSz="488950" rtl="1">
            <a:lnSpc>
              <a:spcPct val="90000"/>
            </a:lnSpc>
            <a:spcBef>
              <a:spcPct val="0"/>
            </a:spcBef>
            <a:spcAft>
              <a:spcPct val="15000"/>
            </a:spcAft>
            <a:buChar char="•"/>
          </a:pPr>
          <a:r>
            <a:rPr lang="ar-KW" sz="1100" kern="1200" dirty="0">
              <a:cs typeface="mohammad bold art 1" pitchFamily="2" charset="-78"/>
            </a:rPr>
            <a:t>أحد أهم الانتقادات الموجهة إلى المؤشر السعري هو تأثره بالأسعار المرتفعة لأسهم الشركات المكونة له.</a:t>
          </a:r>
          <a:endParaRPr lang="en-GB" sz="1100" kern="1200" dirty="0">
            <a:cs typeface="mohammad bold art 1" pitchFamily="2" charset="-78"/>
          </a:endParaRPr>
        </a:p>
      </dsp:txBody>
      <dsp:txXfrm rot="5400000">
        <a:off x="39752" y="1147072"/>
        <a:ext cx="8818025" cy="734816"/>
      </dsp:txXfrm>
    </dsp:sp>
    <dsp:sp modelId="{F9258434-AA86-4885-AA34-900CA62E1AAD}">
      <dsp:nvSpPr>
        <dsp:cNvPr id="0" name=""/>
        <dsp:cNvSpPr/>
      </dsp:nvSpPr>
      <dsp:spPr>
        <a:xfrm rot="5400000">
          <a:off x="8669857" y="2401304"/>
          <a:ext cx="1252800" cy="876960"/>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فواصل التداول</a:t>
          </a:r>
          <a:endParaRPr lang="en-GB" sz="1100" kern="1200" dirty="0">
            <a:cs typeface="mohammad bold art 1" pitchFamily="2" charset="-78"/>
          </a:endParaRPr>
        </a:p>
      </dsp:txBody>
      <dsp:txXfrm rot="-5400000">
        <a:off x="8857777" y="2651864"/>
        <a:ext cx="876960" cy="375840"/>
      </dsp:txXfrm>
    </dsp:sp>
    <dsp:sp modelId="{4B3052E9-C647-4E07-A0AA-51A953B801E6}">
      <dsp:nvSpPr>
        <dsp:cNvPr id="0" name=""/>
        <dsp:cNvSpPr/>
      </dsp:nvSpPr>
      <dsp:spPr>
        <a:xfrm rot="16200000">
          <a:off x="4021728" y="-1808344"/>
          <a:ext cx="814320" cy="8857777"/>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r" defTabSz="488950" rtl="1">
            <a:lnSpc>
              <a:spcPct val="90000"/>
            </a:lnSpc>
            <a:spcBef>
              <a:spcPct val="0"/>
            </a:spcBef>
            <a:spcAft>
              <a:spcPct val="15000"/>
            </a:spcAft>
            <a:buChar char="•"/>
          </a:pPr>
          <a:r>
            <a:rPr lang="ar-KW" sz="1100" kern="1200" dirty="0">
              <a:cs typeface="mohammad bold art 1" pitchFamily="2" charset="-78"/>
            </a:rPr>
            <a:t>تم تطبيق فواصل التداول المستمر لوقف التداول مؤقتًا في البورصة، وذلك للحد من بيع الذعر. </a:t>
          </a:r>
          <a:endParaRPr lang="en-GB" sz="1100" kern="1200" dirty="0">
            <a:cs typeface="mohammad bold art 1" pitchFamily="2" charset="-78"/>
          </a:endParaRPr>
        </a:p>
        <a:p>
          <a:pPr marL="57150" lvl="1" indent="-57150" algn="r" defTabSz="488950" rtl="1">
            <a:lnSpc>
              <a:spcPct val="90000"/>
            </a:lnSpc>
            <a:spcBef>
              <a:spcPct val="0"/>
            </a:spcBef>
            <a:spcAft>
              <a:spcPct val="15000"/>
            </a:spcAft>
            <a:buChar char="•"/>
          </a:pPr>
          <a:r>
            <a:rPr lang="ar-KW" sz="1100" kern="1200" dirty="0">
              <a:cs typeface="mohammad bold art 1" pitchFamily="2" charset="-78"/>
            </a:rPr>
            <a:t>تنطبق هذه الفواصل على مؤشرات السوق الواسعة وكذلك على الأوراق المالية الفردية وتعمل تلقائيًا لوقف التداول عندما تصل الأسعار إلى مستويات محددة مسبقًا، مثل انخفاض بنسبة 5٪ و 7٪ و 10٪ في مؤشر السوق.</a:t>
          </a:r>
          <a:endParaRPr lang="en-GB" sz="1100" kern="1200" dirty="0">
            <a:cs typeface="mohammad bold art 1" pitchFamily="2" charset="-78"/>
          </a:endParaRPr>
        </a:p>
      </dsp:txBody>
      <dsp:txXfrm rot="5400000">
        <a:off x="39752" y="2253136"/>
        <a:ext cx="8818025" cy="734816"/>
      </dsp:txXfrm>
    </dsp:sp>
    <dsp:sp modelId="{C960F663-A9BF-4185-9167-8C42A7256C0D}">
      <dsp:nvSpPr>
        <dsp:cNvPr id="0" name=""/>
        <dsp:cNvSpPr/>
      </dsp:nvSpPr>
      <dsp:spPr>
        <a:xfrm rot="5400000">
          <a:off x="8669857" y="3507368"/>
          <a:ext cx="1252800" cy="876960"/>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منصة </a:t>
          </a:r>
          <a:r>
            <a:rPr lang="en-US" sz="1100" kern="1200" dirty="0">
              <a:cs typeface="mohammad bold art 1" pitchFamily="2" charset="-78"/>
            </a:rPr>
            <a:t>OTC</a:t>
          </a:r>
          <a:endParaRPr lang="en-GB" sz="1100" kern="1200" dirty="0">
            <a:cs typeface="mohammad bold art 1" pitchFamily="2" charset="-78"/>
          </a:endParaRPr>
        </a:p>
      </dsp:txBody>
      <dsp:txXfrm rot="-5400000">
        <a:off x="8857777" y="3757928"/>
        <a:ext cx="876960" cy="375840"/>
      </dsp:txXfrm>
    </dsp:sp>
    <dsp:sp modelId="{D628A0E1-DFA2-4B68-B4BA-779C1626BF26}">
      <dsp:nvSpPr>
        <dsp:cNvPr id="0" name=""/>
        <dsp:cNvSpPr/>
      </dsp:nvSpPr>
      <dsp:spPr>
        <a:xfrm rot="16200000">
          <a:off x="4021728" y="-702279"/>
          <a:ext cx="814320" cy="8857777"/>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نظام تداول الأوراق المالية غير المدرجة (</a:t>
          </a:r>
          <a:r>
            <a:rPr lang="en-GB" sz="1100" kern="1200" dirty="0">
              <a:cs typeface="mohammad bold art 1" pitchFamily="2" charset="-78"/>
            </a:rPr>
            <a:t>OTC</a:t>
          </a:r>
          <a:r>
            <a:rPr lang="ar-KW" sz="1100" kern="1200" dirty="0">
              <a:cs typeface="mohammad bold art 1" pitchFamily="2" charset="-78"/>
            </a:rPr>
            <a:t>) هو نظام تم استحداثه للمستثمرين الذين يرغبون بتداول الأوراق المالية غير المدرجة، يسهل النظام تداول الأوراق المالية غير المدرجة، ويقلل الأعمال الورقية من خلال آلية متكاملة تسهل عمليات التسوية والمقاصة للمستثمرين.</a:t>
          </a:r>
          <a:endParaRPr lang="en-GB" sz="1100" kern="1200" dirty="0">
            <a:cs typeface="mohammad bold art 1" pitchFamily="2" charset="-78"/>
          </a:endParaRPr>
        </a:p>
      </dsp:txBody>
      <dsp:txXfrm rot="5400000">
        <a:off x="39752" y="3359201"/>
        <a:ext cx="8818025" cy="7348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865BC-315E-40B8-AA76-B3501B13DE1D}">
      <dsp:nvSpPr>
        <dsp:cNvPr id="0" name=""/>
        <dsp:cNvSpPr/>
      </dsp:nvSpPr>
      <dsp:spPr>
        <a:xfrm rot="5400000">
          <a:off x="8618972" y="191395"/>
          <a:ext cx="1244082" cy="870857"/>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التأكيد  المتأخر</a:t>
          </a:r>
          <a:endParaRPr lang="en-GB" sz="1100" kern="1200" dirty="0">
            <a:cs typeface="mohammad bold art 1" pitchFamily="2" charset="-78"/>
          </a:endParaRPr>
        </a:p>
      </dsp:txBody>
      <dsp:txXfrm rot="-5400000">
        <a:off x="8805585" y="440212"/>
        <a:ext cx="870857" cy="373225"/>
      </dsp:txXfrm>
    </dsp:sp>
    <dsp:sp modelId="{D3C67EFA-1C70-494C-9959-DE4AD8B457F3}">
      <dsp:nvSpPr>
        <dsp:cNvPr id="0" name=""/>
        <dsp:cNvSpPr/>
      </dsp:nvSpPr>
      <dsp:spPr>
        <a:xfrm rot="16200000">
          <a:off x="3998253" y="-3993469"/>
          <a:ext cx="809078" cy="880558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تم إتاحـة التأكيـد المتأخـر لصفقـات أميـن الحفـظ التـي سـبق رفـض التزامهـا وستكون لدى أمناء الحفظ القدرة على تأكيد رفضهم السابق للصفقات أو العدول عنه بحد أقصى في </a:t>
          </a:r>
          <a:r>
            <a:rPr lang="en-US" sz="1100" kern="1200" dirty="0">
              <a:cs typeface="mohammad bold art 1" pitchFamily="2" charset="-78"/>
            </a:rPr>
            <a:t>T+2</a:t>
          </a:r>
          <a:r>
            <a:rPr lang="ar-KW" sz="1100" kern="1200" dirty="0">
              <a:cs typeface="mohammad bold art 1" pitchFamily="2" charset="-78"/>
            </a:rPr>
            <a:t>.</a:t>
          </a:r>
          <a:endParaRPr lang="en-GB" sz="1100" kern="1200" dirty="0">
            <a:cs typeface="mohammad bold art 1" pitchFamily="2" charset="-78"/>
          </a:endParaRPr>
        </a:p>
      </dsp:txBody>
      <dsp:txXfrm rot="5400000">
        <a:off x="39496" y="44280"/>
        <a:ext cx="8766089" cy="730086"/>
      </dsp:txXfrm>
    </dsp:sp>
    <dsp:sp modelId="{8749E77F-FCD6-40D1-ADDB-545EAC0B2E58}">
      <dsp:nvSpPr>
        <dsp:cNvPr id="0" name=""/>
        <dsp:cNvSpPr/>
      </dsp:nvSpPr>
      <dsp:spPr>
        <a:xfrm rot="5400000">
          <a:off x="8618972" y="1288884"/>
          <a:ext cx="1244082" cy="870857"/>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الصفقات الخاصة</a:t>
          </a:r>
          <a:endParaRPr lang="en-GB" sz="1100" kern="1200" dirty="0">
            <a:cs typeface="mohammad bold art 1" pitchFamily="2" charset="-78"/>
          </a:endParaRPr>
        </a:p>
      </dsp:txBody>
      <dsp:txXfrm rot="-5400000">
        <a:off x="8805585" y="1537701"/>
        <a:ext cx="870857" cy="373225"/>
      </dsp:txXfrm>
    </dsp:sp>
    <dsp:sp modelId="{7B18AF98-3B40-4219-8915-E910E22F2E44}">
      <dsp:nvSpPr>
        <dsp:cNvPr id="0" name=""/>
        <dsp:cNvSpPr/>
      </dsp:nvSpPr>
      <dsp:spPr>
        <a:xfrm rot="16200000">
          <a:off x="3998465" y="-2896193"/>
          <a:ext cx="808653" cy="8805585"/>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تسهيل إجراءات الصفقات الخاصة وتنفيذها من خلال نظام آلي.</a:t>
          </a:r>
          <a:endParaRPr lang="en-GB" sz="1100" kern="1200" dirty="0">
            <a:cs typeface="mohammad bold art 1" pitchFamily="2" charset="-78"/>
          </a:endParaRPr>
        </a:p>
        <a:p>
          <a:pPr marL="57150" lvl="1" indent="-57150" algn="just" defTabSz="488950" rtl="1">
            <a:lnSpc>
              <a:spcPct val="90000"/>
            </a:lnSpc>
            <a:spcBef>
              <a:spcPct val="0"/>
            </a:spcBef>
            <a:spcAft>
              <a:spcPct val="15000"/>
            </a:spcAft>
            <a:buChar char="•"/>
          </a:pPr>
          <a:r>
            <a:rPr lang="ar-KW" sz="1100" kern="1200" dirty="0">
              <a:cs typeface="mohammad bold art 1" pitchFamily="2" charset="-78"/>
            </a:rPr>
            <a:t>الصفقات الخاصة أو الصفقات المتفق عليها هي صفقات تتطلب اتفاقًا مسبقًا بين المشتري والبائع على ورقة مالية مدرجة بسعر وكمية متفق عليهما.</a:t>
          </a:r>
          <a:endParaRPr lang="en-GB" sz="1100" kern="1200" dirty="0">
            <a:cs typeface="mohammad bold art 1" pitchFamily="2" charset="-78"/>
          </a:endParaRPr>
        </a:p>
      </dsp:txBody>
      <dsp:txXfrm rot="5400000">
        <a:off x="39475" y="1141747"/>
        <a:ext cx="8766110" cy="729703"/>
      </dsp:txXfrm>
    </dsp:sp>
    <dsp:sp modelId="{F9258434-AA86-4885-AA34-900CA62E1AAD}">
      <dsp:nvSpPr>
        <dsp:cNvPr id="0" name=""/>
        <dsp:cNvSpPr/>
      </dsp:nvSpPr>
      <dsp:spPr>
        <a:xfrm rot="5400000">
          <a:off x="8618972" y="2386374"/>
          <a:ext cx="1244082" cy="870857"/>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توزيع الأرباح</a:t>
          </a:r>
          <a:endParaRPr lang="en-GB" sz="1100" kern="1200" dirty="0">
            <a:cs typeface="mohammad bold art 1" pitchFamily="2" charset="-78"/>
          </a:endParaRPr>
        </a:p>
      </dsp:txBody>
      <dsp:txXfrm rot="-5400000">
        <a:off x="8805585" y="2635191"/>
        <a:ext cx="870857" cy="373225"/>
      </dsp:txXfrm>
    </dsp:sp>
    <dsp:sp modelId="{4B3052E9-C647-4E07-A0AA-51A953B801E6}">
      <dsp:nvSpPr>
        <dsp:cNvPr id="0" name=""/>
        <dsp:cNvSpPr/>
      </dsp:nvSpPr>
      <dsp:spPr>
        <a:xfrm rot="16200000">
          <a:off x="3998465" y="-1798703"/>
          <a:ext cx="808653" cy="8805585"/>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r" defTabSz="488950" rtl="1">
            <a:lnSpc>
              <a:spcPct val="90000"/>
            </a:lnSpc>
            <a:spcBef>
              <a:spcPct val="0"/>
            </a:spcBef>
            <a:spcAft>
              <a:spcPct val="15000"/>
            </a:spcAft>
            <a:buChar char="•"/>
          </a:pPr>
          <a:r>
            <a:rPr lang="ar-KW" sz="1100" kern="1200" dirty="0">
              <a:cs typeface="mohammad bold art 1" pitchFamily="2" charset="-78"/>
            </a:rPr>
            <a:t>تم توفير خدمة التوزيع الإلكتروني للأرباح النقدية التي تقرّها الشركات لمساهميها آلياً، وتتيح هذه الخدمة للمساهم تحديد الحساب البنكي لإيداع الأرباح النقدية الناتجة عن استثماراتهم فيه من قبل الشركة الكويتية للمقاصة بشكل مباشرة.</a:t>
          </a:r>
          <a:endParaRPr lang="en-GB" sz="1100" kern="1200" dirty="0">
            <a:cs typeface="mohammad bold art 1" pitchFamily="2" charset="-78"/>
          </a:endParaRPr>
        </a:p>
        <a:p>
          <a:pPr marL="57150" lvl="1" indent="-57150" algn="r" defTabSz="488950" rtl="1">
            <a:lnSpc>
              <a:spcPct val="90000"/>
            </a:lnSpc>
            <a:spcBef>
              <a:spcPct val="0"/>
            </a:spcBef>
            <a:spcAft>
              <a:spcPct val="15000"/>
            </a:spcAft>
            <a:buChar char="•"/>
          </a:pPr>
          <a:r>
            <a:rPr lang="ar-KW" sz="1100" kern="1200" dirty="0">
              <a:cs typeface="mohammad bold art 1" pitchFamily="2" charset="-78"/>
            </a:rPr>
            <a:t>وقامت الشركة الكويتية للمقاصة بوقف إصدار شيكات الأرباح في عام 2020.</a:t>
          </a:r>
          <a:endParaRPr lang="en-GB" sz="1100" kern="1200" dirty="0">
            <a:cs typeface="mohammad bold art 1" pitchFamily="2" charset="-78"/>
          </a:endParaRPr>
        </a:p>
      </dsp:txBody>
      <dsp:txXfrm rot="5400000">
        <a:off x="39475" y="2239237"/>
        <a:ext cx="8766110" cy="729703"/>
      </dsp:txXfrm>
    </dsp:sp>
    <dsp:sp modelId="{C960F663-A9BF-4185-9167-8C42A7256C0D}">
      <dsp:nvSpPr>
        <dsp:cNvPr id="0" name=""/>
        <dsp:cNvSpPr/>
      </dsp:nvSpPr>
      <dsp:spPr>
        <a:xfrm rot="5400000">
          <a:off x="8618972" y="3483863"/>
          <a:ext cx="1244082" cy="870857"/>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الشراء الإجباري</a:t>
          </a:r>
          <a:endParaRPr lang="en-GB" sz="1100" kern="1200" dirty="0">
            <a:cs typeface="mohammad bold art 1" pitchFamily="2" charset="-78"/>
          </a:endParaRPr>
        </a:p>
      </dsp:txBody>
      <dsp:txXfrm rot="-5400000">
        <a:off x="8805585" y="3732680"/>
        <a:ext cx="870857" cy="373225"/>
      </dsp:txXfrm>
    </dsp:sp>
    <dsp:sp modelId="{D628A0E1-DFA2-4B68-B4BA-779C1626BF26}">
      <dsp:nvSpPr>
        <dsp:cNvPr id="0" name=""/>
        <dsp:cNvSpPr/>
      </dsp:nvSpPr>
      <dsp:spPr>
        <a:xfrm rot="16200000">
          <a:off x="3998465" y="-701214"/>
          <a:ext cx="808653" cy="8805585"/>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تم استحداث جلسة الشراء الإجباري، وهي جلسة مخصصة لشراء الأوراق المالية وذلك لتغطية إخفاق الطرف البائع الذي تخلف عن تسليم الورقة المالية وتعقد الجلسة عن طريق المزاد.</a:t>
          </a:r>
          <a:endParaRPr lang="en-GB" sz="1100" kern="1200" dirty="0">
            <a:cs typeface="mohammad bold art 1" pitchFamily="2" charset="-78"/>
          </a:endParaRPr>
        </a:p>
      </dsp:txBody>
      <dsp:txXfrm rot="5400000">
        <a:off x="39475" y="3336726"/>
        <a:ext cx="8766110" cy="7297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865BC-315E-40B8-AA76-B3501B13DE1D}">
      <dsp:nvSpPr>
        <dsp:cNvPr id="0" name=""/>
        <dsp:cNvSpPr/>
      </dsp:nvSpPr>
      <dsp:spPr>
        <a:xfrm rot="5400000">
          <a:off x="8421459" y="188425"/>
          <a:ext cx="1218006" cy="85260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جلسة التداول بعد الإغلاق</a:t>
          </a:r>
          <a:endParaRPr lang="en-GB" sz="1100" kern="1200" dirty="0">
            <a:cs typeface="mohammad bold art 1" pitchFamily="2" charset="-78"/>
          </a:endParaRPr>
        </a:p>
      </dsp:txBody>
      <dsp:txXfrm rot="-5400000">
        <a:off x="8604160" y="432026"/>
        <a:ext cx="852604" cy="365402"/>
      </dsp:txXfrm>
    </dsp:sp>
    <dsp:sp modelId="{D3C67EFA-1C70-494C-9959-DE4AD8B457F3}">
      <dsp:nvSpPr>
        <dsp:cNvPr id="0" name=""/>
        <dsp:cNvSpPr/>
      </dsp:nvSpPr>
      <dsp:spPr>
        <a:xfrm rot="16200000">
          <a:off x="3906020" y="-3900296"/>
          <a:ext cx="792120" cy="86041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استحداث جلسة التداول بعد الإغلاق، ويتم التداول في هذه الجلسة على سعر الإغلاق بعد انتهاء جلسة مزاد الإغلاق. وتدوم فترة هذه الجلسة لمدة 5 دقائق فقط، ولا يمكن لسعر تداول الأسهم أن يتجاوز أو ينخفض أدنى من سعر الإغلاق المحدد في جلسة مزاد الإغلاق.</a:t>
          </a:r>
          <a:endParaRPr lang="en-GB" sz="1100" kern="1200" dirty="0">
            <a:cs typeface="mohammad bold art 1" pitchFamily="2" charset="-78"/>
          </a:endParaRPr>
        </a:p>
      </dsp:txBody>
      <dsp:txXfrm rot="5400000">
        <a:off x="38668" y="44392"/>
        <a:ext cx="8565492" cy="714784"/>
      </dsp:txXfrm>
    </dsp:sp>
    <dsp:sp modelId="{8749E77F-FCD6-40D1-ADDB-545EAC0B2E58}">
      <dsp:nvSpPr>
        <dsp:cNvPr id="0" name=""/>
        <dsp:cNvSpPr/>
      </dsp:nvSpPr>
      <dsp:spPr>
        <a:xfrm rot="5400000">
          <a:off x="8421459" y="1259576"/>
          <a:ext cx="1218006" cy="85260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البيع على المكشوف</a:t>
          </a:r>
          <a:endParaRPr lang="en-GB" sz="1100" kern="1200" dirty="0">
            <a:cs typeface="mohammad bold art 1" pitchFamily="2" charset="-78"/>
          </a:endParaRPr>
        </a:p>
      </dsp:txBody>
      <dsp:txXfrm rot="-5400000">
        <a:off x="8604160" y="1503177"/>
        <a:ext cx="852604" cy="365402"/>
      </dsp:txXfrm>
    </dsp:sp>
    <dsp:sp modelId="{7B18AF98-3B40-4219-8915-E910E22F2E44}">
      <dsp:nvSpPr>
        <dsp:cNvPr id="0" name=""/>
        <dsp:cNvSpPr/>
      </dsp:nvSpPr>
      <dsp:spPr>
        <a:xfrm rot="16200000">
          <a:off x="3906228" y="-2829352"/>
          <a:ext cx="791703" cy="8604160"/>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a:cs typeface="mohammad bold art 1" pitchFamily="2" charset="-78"/>
            </a:rPr>
            <a:t>تم توفير خدمة البيع على المكشوف من خلال إقراض واقتراض الأوراق المالية وتم تنظيم عملية إقراض واقتراض الأوراق المالية المركزي.</a:t>
          </a:r>
          <a:endParaRPr lang="en-GB" sz="1100" kern="1200" dirty="0">
            <a:cs typeface="mohammad bold art 1" pitchFamily="2" charset="-78"/>
          </a:endParaRPr>
        </a:p>
      </dsp:txBody>
      <dsp:txXfrm rot="5400000">
        <a:off x="38648" y="1115524"/>
        <a:ext cx="8565512" cy="714407"/>
      </dsp:txXfrm>
    </dsp:sp>
    <dsp:sp modelId="{F9258434-AA86-4885-AA34-900CA62E1AAD}">
      <dsp:nvSpPr>
        <dsp:cNvPr id="0" name=""/>
        <dsp:cNvSpPr/>
      </dsp:nvSpPr>
      <dsp:spPr>
        <a:xfrm rot="5400000">
          <a:off x="8421459" y="2330728"/>
          <a:ext cx="1218006" cy="85260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endParaRPr lang="en-US" sz="1100" kern="1200" dirty="0">
            <a:cs typeface="mohammad bold art 1" pitchFamily="2" charset="-78"/>
          </a:endParaRPr>
        </a:p>
        <a:p>
          <a:pPr marL="0" lvl="0" indent="0" algn="ctr" defTabSz="488950" rtl="1">
            <a:lnSpc>
              <a:spcPct val="90000"/>
            </a:lnSpc>
            <a:spcBef>
              <a:spcPct val="0"/>
            </a:spcBef>
            <a:spcAft>
              <a:spcPct val="35000"/>
            </a:spcAft>
            <a:buNone/>
          </a:pPr>
          <a:r>
            <a:rPr lang="ar-KW" sz="1100" kern="1200" dirty="0">
              <a:cs typeface="mohammad bold art 1" pitchFamily="2" charset="-78"/>
            </a:rPr>
            <a:t>الصناديق العقارية المدرة للدخل</a:t>
          </a:r>
          <a:endParaRPr lang="en-GB" sz="1100" kern="1200" dirty="0">
            <a:cs typeface="mohammad bold art 1" pitchFamily="2" charset="-78"/>
          </a:endParaRPr>
        </a:p>
      </dsp:txBody>
      <dsp:txXfrm rot="-5400000">
        <a:off x="8604160" y="2574329"/>
        <a:ext cx="852604" cy="365402"/>
      </dsp:txXfrm>
    </dsp:sp>
    <dsp:sp modelId="{4B3052E9-C647-4E07-A0AA-51A953B801E6}">
      <dsp:nvSpPr>
        <dsp:cNvPr id="0" name=""/>
        <dsp:cNvSpPr/>
      </dsp:nvSpPr>
      <dsp:spPr>
        <a:xfrm rot="16200000">
          <a:off x="3906228" y="-1758201"/>
          <a:ext cx="791703" cy="8604160"/>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r" defTabSz="488950" rtl="1">
            <a:lnSpc>
              <a:spcPct val="90000"/>
            </a:lnSpc>
            <a:spcBef>
              <a:spcPct val="0"/>
            </a:spcBef>
            <a:spcAft>
              <a:spcPct val="15000"/>
            </a:spcAft>
            <a:buChar char="•"/>
          </a:pPr>
          <a:r>
            <a:rPr lang="ar-KW" sz="1100" kern="1200" dirty="0">
              <a:cs typeface="mohammad bold art 1" pitchFamily="2" charset="-78"/>
            </a:rPr>
            <a:t>إدراج و تداول الصناديق والصناديق العقارية المدرة للدخل</a:t>
          </a:r>
          <a:r>
            <a:rPr lang="en-US" sz="1100" kern="1200" dirty="0">
              <a:cs typeface="mohammad bold art 1" pitchFamily="2" charset="-78"/>
            </a:rPr>
            <a:t> </a:t>
          </a:r>
          <a:r>
            <a:rPr lang="ar-KW" sz="1100" kern="1200" dirty="0">
              <a:cs typeface="mohammad bold art 1" pitchFamily="2" charset="-78"/>
            </a:rPr>
            <a:t>(</a:t>
          </a:r>
          <a:r>
            <a:rPr lang="en-US" sz="1100" kern="1200" dirty="0">
              <a:cs typeface="mohammad bold art 1" pitchFamily="2" charset="-78"/>
            </a:rPr>
            <a:t>REITs</a:t>
          </a:r>
          <a:r>
            <a:rPr lang="ar-KW" sz="1100" kern="1200" dirty="0">
              <a:cs typeface="mohammad bold art 1" pitchFamily="2" charset="-78"/>
            </a:rPr>
            <a:t>).</a:t>
          </a:r>
          <a:endParaRPr lang="en-GB" sz="1100" kern="1200" dirty="0">
            <a:cs typeface="mohammad bold art 1" pitchFamily="2" charset="-78"/>
          </a:endParaRPr>
        </a:p>
        <a:p>
          <a:pPr marL="57150" lvl="1" indent="-57150" algn="r" defTabSz="488950" rtl="1">
            <a:lnSpc>
              <a:spcPct val="90000"/>
            </a:lnSpc>
            <a:spcBef>
              <a:spcPct val="0"/>
            </a:spcBef>
            <a:spcAft>
              <a:spcPct val="15000"/>
            </a:spcAft>
            <a:buChar char="•"/>
          </a:pPr>
          <a:r>
            <a:rPr lang="ar-KW" sz="1100" kern="1200" dirty="0">
              <a:cs typeface="mohammad bold art 1" pitchFamily="2" charset="-78"/>
            </a:rPr>
            <a:t>وتم إدراج أول صندوق عقاري مدر للدخل في سبتمبر 2020.</a:t>
          </a:r>
          <a:endParaRPr lang="en-GB" sz="1100" kern="1200" dirty="0">
            <a:cs typeface="mohammad bold art 1" pitchFamily="2" charset="-78"/>
          </a:endParaRPr>
        </a:p>
      </dsp:txBody>
      <dsp:txXfrm rot="5400000">
        <a:off x="38648" y="2186675"/>
        <a:ext cx="8565512" cy="714407"/>
      </dsp:txXfrm>
    </dsp:sp>
    <dsp:sp modelId="{C960F663-A9BF-4185-9167-8C42A7256C0D}">
      <dsp:nvSpPr>
        <dsp:cNvPr id="0" name=""/>
        <dsp:cNvSpPr/>
      </dsp:nvSpPr>
      <dsp:spPr>
        <a:xfrm rot="5400000">
          <a:off x="8421459" y="3401879"/>
          <a:ext cx="1218006" cy="85260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صفقات المبادلة</a:t>
          </a:r>
          <a:endParaRPr lang="en-GB" sz="1100" kern="1200" dirty="0">
            <a:cs typeface="mohammad bold art 1" pitchFamily="2" charset="-78"/>
          </a:endParaRPr>
        </a:p>
      </dsp:txBody>
      <dsp:txXfrm rot="-5400000">
        <a:off x="8604160" y="3645480"/>
        <a:ext cx="852604" cy="365402"/>
      </dsp:txXfrm>
    </dsp:sp>
    <dsp:sp modelId="{D628A0E1-DFA2-4B68-B4BA-779C1626BF26}">
      <dsp:nvSpPr>
        <dsp:cNvPr id="0" name=""/>
        <dsp:cNvSpPr/>
      </dsp:nvSpPr>
      <dsp:spPr>
        <a:xfrm rot="16200000">
          <a:off x="3906228" y="-687049"/>
          <a:ext cx="791703" cy="8604160"/>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صفقات المبادلة هي صفقات التي تتطلب طبيعتها أن يسبق تنفيذها اتفاق بين طرفين على مبادلة ورقة مالية مدرجة في البورصة بورقة مالية أخرى مدرجة. وتستخدم صفقات المبادلة عادةً في عمليات الاندماج والاستحواذ.</a:t>
          </a:r>
          <a:endParaRPr lang="en-GB" sz="1100" kern="1200" dirty="0">
            <a:cs typeface="mohammad bold art 1" pitchFamily="2" charset="-78"/>
          </a:endParaRPr>
        </a:p>
      </dsp:txBody>
      <dsp:txXfrm rot="5400000">
        <a:off x="38648" y="3257827"/>
        <a:ext cx="8565512" cy="7144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865BC-315E-40B8-AA76-B3501B13DE1D}">
      <dsp:nvSpPr>
        <dsp:cNvPr id="0" name=""/>
        <dsp:cNvSpPr/>
      </dsp:nvSpPr>
      <dsp:spPr>
        <a:xfrm rot="5400000">
          <a:off x="8002362" y="239315"/>
          <a:ext cx="1595048" cy="111653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التداول بالهامش</a:t>
          </a:r>
          <a:endParaRPr lang="en-GB" sz="1100" kern="1200" dirty="0">
            <a:cs typeface="mohammad bold art 1" pitchFamily="2" charset="-78"/>
          </a:endParaRPr>
        </a:p>
      </dsp:txBody>
      <dsp:txXfrm rot="-5400000">
        <a:off x="8241619" y="558325"/>
        <a:ext cx="1116534" cy="478514"/>
      </dsp:txXfrm>
    </dsp:sp>
    <dsp:sp modelId="{D3C67EFA-1C70-494C-9959-DE4AD8B457F3}">
      <dsp:nvSpPr>
        <dsp:cNvPr id="0" name=""/>
        <dsp:cNvSpPr/>
      </dsp:nvSpPr>
      <dsp:spPr>
        <a:xfrm rot="16200000">
          <a:off x="3602419" y="-3602419"/>
          <a:ext cx="1036781" cy="824161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تم إطلاق خدمة التداول بالهامش بهدف تعزيز السيولة وتنويع الأدوات الاستثمارية، حيث يقوم مقدم خدمة التداول بالهامش بتمويل عميله (المتداول) بنسبة من القيمة السوقية للأوراق المالية الممولة بالهامش وفق الاتفاقية التي تنظم العلاقة بينهما في هذا الشأن، وذلك بضمان الأوراق المالية الموجودة في حساب التداول بالهامش.</a:t>
          </a:r>
          <a:endParaRPr lang="en-GB" sz="1100" kern="1200" dirty="0">
            <a:cs typeface="mohammad bold art 1" pitchFamily="2" charset="-78"/>
          </a:endParaRPr>
        </a:p>
      </dsp:txBody>
      <dsp:txXfrm rot="5400000">
        <a:off x="50612" y="50610"/>
        <a:ext cx="8191008" cy="935559"/>
      </dsp:txXfrm>
    </dsp:sp>
    <dsp:sp modelId="{8749E77F-FCD6-40D1-ADDB-545EAC0B2E58}">
      <dsp:nvSpPr>
        <dsp:cNvPr id="0" name=""/>
        <dsp:cNvSpPr/>
      </dsp:nvSpPr>
      <dsp:spPr>
        <a:xfrm rot="5400000">
          <a:off x="8002362" y="1640023"/>
          <a:ext cx="1595048" cy="111653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تداول حقوق الأولوية</a:t>
          </a:r>
          <a:endParaRPr lang="en-GB" sz="1100" kern="1200" dirty="0">
            <a:cs typeface="mohammad bold art 1" pitchFamily="2" charset="-78"/>
          </a:endParaRPr>
        </a:p>
      </dsp:txBody>
      <dsp:txXfrm rot="-5400000">
        <a:off x="8241619" y="1959033"/>
        <a:ext cx="1116534" cy="478514"/>
      </dsp:txXfrm>
    </dsp:sp>
    <dsp:sp modelId="{7B18AF98-3B40-4219-8915-E910E22F2E44}">
      <dsp:nvSpPr>
        <dsp:cNvPr id="0" name=""/>
        <dsp:cNvSpPr/>
      </dsp:nvSpPr>
      <dsp:spPr>
        <a:xfrm rot="16200000">
          <a:off x="3602419" y="-2201652"/>
          <a:ext cx="1036781" cy="8241619"/>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تم إطلاق حقوق الأولوية وهي ورقة مالية قابلة للتداول أو التنازل تعطي صاحبها حق أولوية الاكتتاب في زيادة رأس مال المصدر بنسبة ما يملكه من أوراق مالية في رأس مال ذلك المصدر.</a:t>
          </a:r>
          <a:endParaRPr lang="en-GB" sz="1100" kern="1200" dirty="0">
            <a:cs typeface="mohammad bold art 1" pitchFamily="2" charset="-78"/>
          </a:endParaRPr>
        </a:p>
        <a:p>
          <a:pPr marL="57150" lvl="1" indent="-57150" algn="just" defTabSz="488950" rtl="1">
            <a:lnSpc>
              <a:spcPct val="90000"/>
            </a:lnSpc>
            <a:spcBef>
              <a:spcPct val="0"/>
            </a:spcBef>
            <a:spcAft>
              <a:spcPct val="15000"/>
            </a:spcAft>
            <a:buChar char="•"/>
          </a:pPr>
          <a:r>
            <a:rPr lang="ar-KW" sz="1100" kern="1200" dirty="0">
              <a:cs typeface="mohammad bold art 1" pitchFamily="2" charset="-78"/>
            </a:rPr>
            <a:t>وتم حتى تاريخه تداول حقوق الأولوية الخاصة بثمانية مصدرين مختلفين.</a:t>
          </a:r>
          <a:endParaRPr lang="en-GB" sz="1100" kern="1200" dirty="0">
            <a:cs typeface="mohammad bold art 1" pitchFamily="2" charset="-78"/>
          </a:endParaRPr>
        </a:p>
      </dsp:txBody>
      <dsp:txXfrm rot="5400000">
        <a:off x="50612" y="1451377"/>
        <a:ext cx="8191008" cy="935559"/>
      </dsp:txXfrm>
    </dsp:sp>
    <dsp:sp modelId="{C960F663-A9BF-4185-9167-8C42A7256C0D}">
      <dsp:nvSpPr>
        <dsp:cNvPr id="0" name=""/>
        <dsp:cNvSpPr/>
      </dsp:nvSpPr>
      <dsp:spPr>
        <a:xfrm rot="5400000">
          <a:off x="8002362" y="3040731"/>
          <a:ext cx="1595048" cy="1116534"/>
        </a:xfrm>
        <a:prstGeom prst="chevron">
          <a:avLst/>
        </a:prstGeom>
        <a:solidFill>
          <a:srgbClr val="1367A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وسيط الإقراض</a:t>
          </a:r>
          <a:endParaRPr lang="en-GB" sz="1100" kern="1200" dirty="0">
            <a:cs typeface="mohammad bold art 1" pitchFamily="2" charset="-78"/>
          </a:endParaRPr>
        </a:p>
      </dsp:txBody>
      <dsp:txXfrm rot="-5400000">
        <a:off x="8241619" y="3359741"/>
        <a:ext cx="1116534" cy="478514"/>
      </dsp:txXfrm>
    </dsp:sp>
    <dsp:sp modelId="{D628A0E1-DFA2-4B68-B4BA-779C1626BF26}">
      <dsp:nvSpPr>
        <dsp:cNvPr id="0" name=""/>
        <dsp:cNvSpPr/>
      </dsp:nvSpPr>
      <dsp:spPr>
        <a:xfrm rot="16200000">
          <a:off x="3602419" y="-800945"/>
          <a:ext cx="1036781" cy="8241619"/>
        </a:xfrm>
        <a:prstGeom prst="round2SameRect">
          <a:avLst/>
        </a:prstGeom>
        <a:noFill/>
        <a:ln w="12700" cap="flat" cmpd="sng" algn="ctr">
          <a:solidFill>
            <a:srgbClr val="1367A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85" tIns="6985" rIns="78232" bIns="6985" numCol="1" spcCol="1270" anchor="ctr" anchorCtr="0">
          <a:noAutofit/>
        </a:bodyPr>
        <a:lstStyle/>
        <a:p>
          <a:pPr marL="57150" lvl="1" indent="-57150" algn="just" defTabSz="488950" rtl="1">
            <a:lnSpc>
              <a:spcPct val="90000"/>
            </a:lnSpc>
            <a:spcBef>
              <a:spcPct val="0"/>
            </a:spcBef>
            <a:spcAft>
              <a:spcPct val="15000"/>
            </a:spcAft>
            <a:buChar char="•"/>
          </a:pPr>
          <a:r>
            <a:rPr lang="ar-KW" sz="1100" kern="1200" dirty="0">
              <a:cs typeface="mohammad bold art 1" pitchFamily="2" charset="-78"/>
            </a:rPr>
            <a:t>وهو وسيط الأوراق المالية مرخص له من قبل الهيئة ومسجل في البورصة وحاصل على موافقة المقاصة لإجراء وترتيب عمليات اقتراض الأوراق المالية إلى عملائها المؤهلين وفقاً لأحكام قواعد الإقراض والاقتراض المركزي الصادرة عن الشركة الكويتية للمقاصة.</a:t>
          </a:r>
          <a:endParaRPr lang="en-GB" sz="1100" kern="1200" dirty="0">
            <a:cs typeface="mohammad bold art 1" pitchFamily="2" charset="-78"/>
          </a:endParaRPr>
        </a:p>
      </dsp:txBody>
      <dsp:txXfrm rot="5400000">
        <a:off x="50612" y="2852084"/>
        <a:ext cx="8191008" cy="9355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91EB7-41EE-46B4-8054-17E08E6BD5A2}">
      <dsp:nvSpPr>
        <dsp:cNvPr id="0" name=""/>
        <dsp:cNvSpPr/>
      </dsp:nvSpPr>
      <dsp:spPr>
        <a:xfrm rot="5400000">
          <a:off x="243272" y="3270042"/>
          <a:ext cx="718158" cy="1194999"/>
        </a:xfrm>
        <a:prstGeom prst="corner">
          <a:avLst>
            <a:gd name="adj1" fmla="val 16120"/>
            <a:gd name="adj2" fmla="val 16110"/>
          </a:avLst>
        </a:prstGeom>
        <a:solidFill>
          <a:srgbClr val="023C5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A2547E-C01E-4FCB-96EE-D1855808578A}">
      <dsp:nvSpPr>
        <dsp:cNvPr id="0" name=""/>
        <dsp:cNvSpPr/>
      </dsp:nvSpPr>
      <dsp:spPr>
        <a:xfrm>
          <a:off x="123393" y="3627089"/>
          <a:ext cx="1078851"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488950" rtl="1">
            <a:lnSpc>
              <a:spcPct val="90000"/>
            </a:lnSpc>
            <a:spcBef>
              <a:spcPct val="0"/>
            </a:spcBef>
            <a:spcAft>
              <a:spcPct val="35000"/>
            </a:spcAft>
            <a:buNone/>
          </a:pPr>
          <a:r>
            <a:rPr lang="ar-KW" sz="1100" kern="1200" dirty="0">
              <a:solidFill>
                <a:schemeClr val="tx1"/>
              </a:solidFill>
              <a:cs typeface="mohammad bold art 1" pitchFamily="2" charset="-78"/>
            </a:rPr>
            <a:t>تأسيس هيئة أسواق المال</a:t>
          </a:r>
          <a:endParaRPr lang="en-001" sz="1100" kern="1200" dirty="0">
            <a:solidFill>
              <a:schemeClr val="tx1"/>
            </a:solidFill>
            <a:cs typeface="mohammad bold art 1" pitchFamily="2" charset="-78"/>
          </a:endParaRPr>
        </a:p>
      </dsp:txBody>
      <dsp:txXfrm>
        <a:off x="123393" y="3627089"/>
        <a:ext cx="1078851" cy="945676"/>
      </dsp:txXfrm>
    </dsp:sp>
    <dsp:sp modelId="{9BF5AE54-7A2B-4E7F-93C3-289381DDC83F}">
      <dsp:nvSpPr>
        <dsp:cNvPr id="0" name=""/>
        <dsp:cNvSpPr/>
      </dsp:nvSpPr>
      <dsp:spPr>
        <a:xfrm>
          <a:off x="998688" y="3182065"/>
          <a:ext cx="203556" cy="203556"/>
        </a:xfrm>
        <a:prstGeom prst="triangle">
          <a:avLst>
            <a:gd name="adj" fmla="val 100000"/>
          </a:avLst>
        </a:prstGeom>
        <a:solidFill>
          <a:srgbClr val="023C5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AA37DC-1CA4-4B8B-A19D-50B67592AC63}">
      <dsp:nvSpPr>
        <dsp:cNvPr id="0" name=""/>
        <dsp:cNvSpPr/>
      </dsp:nvSpPr>
      <dsp:spPr>
        <a:xfrm rot="5400000">
          <a:off x="1563997" y="2943227"/>
          <a:ext cx="718158" cy="1194999"/>
        </a:xfrm>
        <a:prstGeom prst="corner">
          <a:avLst>
            <a:gd name="adj1" fmla="val 16120"/>
            <a:gd name="adj2" fmla="val 16110"/>
          </a:avLst>
        </a:prstGeom>
        <a:solidFill>
          <a:schemeClr val="bg2">
            <a:lumMod val="2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18CC31-1DE1-45F1-93EC-6332619A176F}">
      <dsp:nvSpPr>
        <dsp:cNvPr id="0" name=""/>
        <dsp:cNvSpPr/>
      </dsp:nvSpPr>
      <dsp:spPr>
        <a:xfrm>
          <a:off x="1444119" y="3300274"/>
          <a:ext cx="1078851"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تأسيس شركة بورصة الكويت للأوراق المالية</a:t>
          </a:r>
          <a:endParaRPr lang="en-001" sz="1100" kern="1200" dirty="0">
            <a:cs typeface="mohammad bold art 1" pitchFamily="2" charset="-78"/>
          </a:endParaRPr>
        </a:p>
      </dsp:txBody>
      <dsp:txXfrm>
        <a:off x="1444119" y="3300274"/>
        <a:ext cx="1078851" cy="945676"/>
      </dsp:txXfrm>
    </dsp:sp>
    <dsp:sp modelId="{EC74BE96-235A-4EFF-B06A-D64B4F8257F3}">
      <dsp:nvSpPr>
        <dsp:cNvPr id="0" name=""/>
        <dsp:cNvSpPr/>
      </dsp:nvSpPr>
      <dsp:spPr>
        <a:xfrm>
          <a:off x="2319414" y="2855250"/>
          <a:ext cx="203556" cy="203556"/>
        </a:xfrm>
        <a:prstGeom prst="triangle">
          <a:avLst>
            <a:gd name="adj" fmla="val 100000"/>
          </a:avLst>
        </a:prstGeom>
        <a:solidFill>
          <a:schemeClr val="bg2">
            <a:lumMod val="2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8723BE-AE3C-4C71-973F-17F1E6BAD753}">
      <dsp:nvSpPr>
        <dsp:cNvPr id="0" name=""/>
        <dsp:cNvSpPr/>
      </dsp:nvSpPr>
      <dsp:spPr>
        <a:xfrm rot="5400000">
          <a:off x="2884723" y="2616412"/>
          <a:ext cx="718158" cy="1194999"/>
        </a:xfrm>
        <a:prstGeom prst="corner">
          <a:avLst>
            <a:gd name="adj1" fmla="val 16120"/>
            <a:gd name="adj2" fmla="val 16110"/>
          </a:avLst>
        </a:prstGeom>
        <a:solidFill>
          <a:srgbClr val="AD81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2AA1F8-4092-4F66-A706-AB7D942FEFCC}">
      <dsp:nvSpPr>
        <dsp:cNvPr id="0" name=""/>
        <dsp:cNvSpPr/>
      </dsp:nvSpPr>
      <dsp:spPr>
        <a:xfrm>
          <a:off x="2751456" y="2973460"/>
          <a:ext cx="1189563"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444500" rtl="1">
            <a:lnSpc>
              <a:spcPct val="90000"/>
            </a:lnSpc>
            <a:spcBef>
              <a:spcPct val="0"/>
            </a:spcBef>
            <a:spcAft>
              <a:spcPct val="35000"/>
            </a:spcAft>
            <a:buNone/>
          </a:pPr>
          <a:r>
            <a:rPr lang="ar-KW" sz="1100" kern="1200" dirty="0">
              <a:solidFill>
                <a:schemeClr val="tx1"/>
              </a:solidFill>
              <a:latin typeface="Calibri" panose="020F0502020204030204"/>
              <a:ea typeface="+mn-ea"/>
              <a:cs typeface="mohammad bold art 1" pitchFamily="2" charset="-78"/>
            </a:rPr>
            <a:t>صدر القانون رقم 22 لسنة 2015 بتعديل بعض أحكام القانون رقم 7 لسنة 2010 بشأن إنشاء هيئة أسواق المال وتنظيم نشاط الأوراق المالية</a:t>
          </a:r>
          <a:endParaRPr lang="en-001" sz="1100" kern="1200" dirty="0">
            <a:solidFill>
              <a:schemeClr val="tx1"/>
            </a:solidFill>
            <a:latin typeface="Calibri" panose="020F0502020204030204"/>
            <a:ea typeface="+mn-ea"/>
            <a:cs typeface="mohammad bold art 1" pitchFamily="2" charset="-78"/>
          </a:endParaRPr>
        </a:p>
      </dsp:txBody>
      <dsp:txXfrm>
        <a:off x="2751456" y="2973460"/>
        <a:ext cx="1189563" cy="945676"/>
      </dsp:txXfrm>
    </dsp:sp>
    <dsp:sp modelId="{AB2EFB28-462C-4249-B585-1E228DE2D718}">
      <dsp:nvSpPr>
        <dsp:cNvPr id="0" name=""/>
        <dsp:cNvSpPr/>
      </dsp:nvSpPr>
      <dsp:spPr>
        <a:xfrm>
          <a:off x="3640139" y="2528435"/>
          <a:ext cx="203556" cy="203556"/>
        </a:xfrm>
        <a:prstGeom prst="triangle">
          <a:avLst>
            <a:gd name="adj" fmla="val 100000"/>
          </a:avLst>
        </a:prstGeom>
        <a:solidFill>
          <a:srgbClr val="AD8100"/>
        </a:solidFill>
        <a:ln w="12700" cap="flat" cmpd="sng" algn="ctr">
          <a:solidFill>
            <a:srgbClr val="AD8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F44417-81A5-431D-BEDF-0D273939CE5D}">
      <dsp:nvSpPr>
        <dsp:cNvPr id="0" name=""/>
        <dsp:cNvSpPr/>
      </dsp:nvSpPr>
      <dsp:spPr>
        <a:xfrm rot="5400000">
          <a:off x="4205448" y="2289597"/>
          <a:ext cx="718158" cy="1194999"/>
        </a:xfrm>
        <a:prstGeom prst="corner">
          <a:avLst>
            <a:gd name="adj1" fmla="val 16120"/>
            <a:gd name="adj2" fmla="val 16110"/>
          </a:avLst>
        </a:prstGeom>
        <a:solidFill>
          <a:srgbClr val="023C5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72B149-AA2D-416A-B746-4267B2FDABAA}">
      <dsp:nvSpPr>
        <dsp:cNvPr id="0" name=""/>
        <dsp:cNvSpPr/>
      </dsp:nvSpPr>
      <dsp:spPr>
        <a:xfrm>
          <a:off x="4085570" y="2646645"/>
          <a:ext cx="1078851"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ترخيص شركة بورصة الكويت للأوراق المالية</a:t>
          </a:r>
          <a:endParaRPr lang="en-001" sz="1100" kern="1200" dirty="0">
            <a:cs typeface="mohammad bold art 1" pitchFamily="2" charset="-78"/>
          </a:endParaRPr>
        </a:p>
      </dsp:txBody>
      <dsp:txXfrm>
        <a:off x="4085570" y="2646645"/>
        <a:ext cx="1078851" cy="945676"/>
      </dsp:txXfrm>
    </dsp:sp>
    <dsp:sp modelId="{651AA496-8E55-45B2-B7E9-C41C72AC7C4C}">
      <dsp:nvSpPr>
        <dsp:cNvPr id="0" name=""/>
        <dsp:cNvSpPr/>
      </dsp:nvSpPr>
      <dsp:spPr>
        <a:xfrm>
          <a:off x="4960865" y="2201620"/>
          <a:ext cx="203556" cy="203556"/>
        </a:xfrm>
        <a:prstGeom prst="triangle">
          <a:avLst>
            <a:gd name="adj" fmla="val 100000"/>
          </a:avLst>
        </a:prstGeom>
        <a:solidFill>
          <a:srgbClr val="023C5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D0CAA7-AFBE-4290-B344-FBD8FEE27CFE}">
      <dsp:nvSpPr>
        <dsp:cNvPr id="0" name=""/>
        <dsp:cNvSpPr/>
      </dsp:nvSpPr>
      <dsp:spPr>
        <a:xfrm rot="5400000">
          <a:off x="5526174" y="1962783"/>
          <a:ext cx="718158" cy="1194999"/>
        </a:xfrm>
        <a:prstGeom prst="corner">
          <a:avLst>
            <a:gd name="adj1" fmla="val 16120"/>
            <a:gd name="adj2" fmla="val 16110"/>
          </a:avLst>
        </a:prstGeom>
        <a:solidFill>
          <a:schemeClr val="bg2">
            <a:lumMod val="2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6EA525-6987-4375-8F45-E88BB5A80B4A}">
      <dsp:nvSpPr>
        <dsp:cNvPr id="0" name=""/>
        <dsp:cNvSpPr/>
      </dsp:nvSpPr>
      <dsp:spPr>
        <a:xfrm>
          <a:off x="5406295" y="2319830"/>
          <a:ext cx="1078851"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إطلاق المرحلة الأولى من برنامج تطوير منظومة سوق المال</a:t>
          </a:r>
          <a:endParaRPr lang="en-001" sz="1100" kern="1200" dirty="0">
            <a:cs typeface="mohammad bold art 1" pitchFamily="2" charset="-78"/>
          </a:endParaRPr>
        </a:p>
      </dsp:txBody>
      <dsp:txXfrm>
        <a:off x="5406295" y="2319830"/>
        <a:ext cx="1078851" cy="945676"/>
      </dsp:txXfrm>
    </dsp:sp>
    <dsp:sp modelId="{676AC7E5-3482-4B28-B898-391ADA2000AA}">
      <dsp:nvSpPr>
        <dsp:cNvPr id="0" name=""/>
        <dsp:cNvSpPr/>
      </dsp:nvSpPr>
      <dsp:spPr>
        <a:xfrm>
          <a:off x="6281590" y="1874806"/>
          <a:ext cx="203556" cy="203556"/>
        </a:xfrm>
        <a:prstGeom prst="triangle">
          <a:avLst>
            <a:gd name="adj" fmla="val 100000"/>
          </a:avLst>
        </a:prstGeom>
        <a:solidFill>
          <a:schemeClr val="bg2">
            <a:lumMod val="2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CC4CCF-6873-479C-AA8D-CD7E5B53B643}">
      <dsp:nvSpPr>
        <dsp:cNvPr id="0" name=""/>
        <dsp:cNvSpPr/>
      </dsp:nvSpPr>
      <dsp:spPr>
        <a:xfrm rot="5400000">
          <a:off x="6846899" y="1635968"/>
          <a:ext cx="718158" cy="1194999"/>
        </a:xfrm>
        <a:prstGeom prst="corner">
          <a:avLst>
            <a:gd name="adj1" fmla="val 16120"/>
            <a:gd name="adj2" fmla="val 16110"/>
          </a:avLst>
        </a:prstGeom>
        <a:solidFill>
          <a:srgbClr val="AD81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195C33-8B80-4A29-AF26-D55D31647BA8}">
      <dsp:nvSpPr>
        <dsp:cNvPr id="0" name=""/>
        <dsp:cNvSpPr/>
      </dsp:nvSpPr>
      <dsp:spPr>
        <a:xfrm>
          <a:off x="6727021" y="1993015"/>
          <a:ext cx="1078851"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ctr" defTabSz="444500" rtl="1">
            <a:lnSpc>
              <a:spcPct val="90000"/>
            </a:lnSpc>
            <a:spcBef>
              <a:spcPct val="0"/>
            </a:spcBef>
            <a:spcAft>
              <a:spcPct val="35000"/>
            </a:spcAft>
            <a:buNone/>
          </a:pPr>
          <a:r>
            <a:rPr lang="ar-KW" sz="1000" kern="1200" dirty="0">
              <a:cs typeface="mohammad bold art 1" pitchFamily="2" charset="-78"/>
            </a:rPr>
            <a:t>اطلاق المرحلة الثانية من برنامج تطوير سوق المال مع قواعد الإدراج الجديدة</a:t>
          </a:r>
          <a:endParaRPr lang="en-001" sz="1000" kern="1200" dirty="0">
            <a:cs typeface="mohammad bold art 1" pitchFamily="2" charset="-78"/>
          </a:endParaRPr>
        </a:p>
      </dsp:txBody>
      <dsp:txXfrm>
        <a:off x="6727021" y="1993015"/>
        <a:ext cx="1078851" cy="945676"/>
      </dsp:txXfrm>
    </dsp:sp>
    <dsp:sp modelId="{45421CD5-86FE-4433-860F-76BCC4A1DB68}">
      <dsp:nvSpPr>
        <dsp:cNvPr id="0" name=""/>
        <dsp:cNvSpPr/>
      </dsp:nvSpPr>
      <dsp:spPr>
        <a:xfrm>
          <a:off x="7602315" y="1547991"/>
          <a:ext cx="203556" cy="203556"/>
        </a:xfrm>
        <a:prstGeom prst="triangle">
          <a:avLst>
            <a:gd name="adj" fmla="val 100000"/>
          </a:avLst>
        </a:prstGeom>
        <a:solidFill>
          <a:srgbClr val="AD81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5B0187-2746-4F71-80D3-9F8D0E5EB235}">
      <dsp:nvSpPr>
        <dsp:cNvPr id="0" name=""/>
        <dsp:cNvSpPr/>
      </dsp:nvSpPr>
      <dsp:spPr>
        <a:xfrm rot="5400000">
          <a:off x="8167624" y="1309153"/>
          <a:ext cx="718158" cy="1194999"/>
        </a:xfrm>
        <a:prstGeom prst="corner">
          <a:avLst>
            <a:gd name="adj1" fmla="val 16120"/>
            <a:gd name="adj2" fmla="val 16110"/>
          </a:avLst>
        </a:prstGeom>
        <a:solidFill>
          <a:srgbClr val="023C5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416D81-669A-4A6E-99C7-078D249E87D3}">
      <dsp:nvSpPr>
        <dsp:cNvPr id="0" name=""/>
        <dsp:cNvSpPr/>
      </dsp:nvSpPr>
      <dsp:spPr>
        <a:xfrm>
          <a:off x="8047746" y="1666200"/>
          <a:ext cx="1078851"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488950" rtl="1">
            <a:lnSpc>
              <a:spcPct val="90000"/>
            </a:lnSpc>
            <a:spcBef>
              <a:spcPct val="0"/>
            </a:spcBef>
            <a:spcAft>
              <a:spcPct val="35000"/>
            </a:spcAft>
            <a:buNone/>
          </a:pPr>
          <a:r>
            <a:rPr lang="ar-KW" sz="1100" kern="1200" dirty="0">
              <a:cs typeface="mohammad bold art 1" pitchFamily="2" charset="-78"/>
            </a:rPr>
            <a:t>ترقية دولة الكويت إلى الأسواق ناشئة</a:t>
          </a:r>
        </a:p>
      </dsp:txBody>
      <dsp:txXfrm>
        <a:off x="8047746" y="1666200"/>
        <a:ext cx="1078851" cy="945676"/>
      </dsp:txXfrm>
    </dsp:sp>
    <dsp:sp modelId="{AD03E540-C522-4F5C-BE4D-849064F94864}">
      <dsp:nvSpPr>
        <dsp:cNvPr id="0" name=""/>
        <dsp:cNvSpPr/>
      </dsp:nvSpPr>
      <dsp:spPr>
        <a:xfrm>
          <a:off x="8923041" y="1221176"/>
          <a:ext cx="203556" cy="203556"/>
        </a:xfrm>
        <a:prstGeom prst="triangle">
          <a:avLst>
            <a:gd name="adj" fmla="val 100000"/>
          </a:avLst>
        </a:prstGeom>
        <a:solidFill>
          <a:srgbClr val="023C5B"/>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CE33FD-BAFC-4EB4-91CF-3C518054DCB3}">
      <dsp:nvSpPr>
        <dsp:cNvPr id="0" name=""/>
        <dsp:cNvSpPr/>
      </dsp:nvSpPr>
      <dsp:spPr>
        <a:xfrm rot="5400000">
          <a:off x="9488350" y="982338"/>
          <a:ext cx="718158" cy="1194999"/>
        </a:xfrm>
        <a:prstGeom prst="corner">
          <a:avLst>
            <a:gd name="adj1" fmla="val 16120"/>
            <a:gd name="adj2" fmla="val 16110"/>
          </a:avLst>
        </a:prstGeom>
        <a:solidFill>
          <a:schemeClr val="bg2">
            <a:lumMod val="2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18A0C6-CD3C-4FBF-A545-AC79B632CD7F}">
      <dsp:nvSpPr>
        <dsp:cNvPr id="0" name=""/>
        <dsp:cNvSpPr/>
      </dsp:nvSpPr>
      <dsp:spPr>
        <a:xfrm>
          <a:off x="9368471" y="1339385"/>
          <a:ext cx="1078851"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ctr" defTabSz="488950" rtl="1">
            <a:lnSpc>
              <a:spcPct val="100000"/>
            </a:lnSpc>
            <a:spcBef>
              <a:spcPct val="0"/>
            </a:spcBef>
            <a:spcAft>
              <a:spcPts val="0"/>
            </a:spcAft>
            <a:buNone/>
          </a:pPr>
          <a:r>
            <a:rPr lang="ar-KW" sz="1100" kern="1200" dirty="0">
              <a:cs typeface="mohammad bold art 1" pitchFamily="2" charset="-78"/>
            </a:rPr>
            <a:t>دخول الأسهم الكويتية في مؤشر </a:t>
          </a:r>
          <a:r>
            <a:rPr lang="en-US" sz="1100" b="1" kern="1200" dirty="0">
              <a:cs typeface="mohammad bold art 1" pitchFamily="2" charset="-78"/>
            </a:rPr>
            <a:t>MSCI</a:t>
          </a:r>
          <a:r>
            <a:rPr lang="en-US" sz="1100" kern="1200" dirty="0">
              <a:cs typeface="mohammad bold art 1" pitchFamily="2" charset="-78"/>
            </a:rPr>
            <a:t> </a:t>
          </a:r>
          <a:endParaRPr lang="ar-KW" sz="1100" kern="1200" dirty="0">
            <a:cs typeface="mohammad bold art 1" pitchFamily="2" charset="-78"/>
          </a:endParaRPr>
        </a:p>
        <a:p>
          <a:pPr marL="0" lvl="0" indent="0" algn="ctr" defTabSz="488950" rtl="1">
            <a:lnSpc>
              <a:spcPct val="90000"/>
            </a:lnSpc>
            <a:spcBef>
              <a:spcPct val="0"/>
            </a:spcBef>
            <a:spcAft>
              <a:spcPct val="35000"/>
            </a:spcAft>
            <a:buNone/>
          </a:pPr>
          <a:r>
            <a:rPr lang="ar-KW" sz="1100" kern="1200" dirty="0">
              <a:cs typeface="mohammad bold art 1" pitchFamily="2" charset="-78"/>
            </a:rPr>
            <a:t>للأسواق الناشئة</a:t>
          </a:r>
          <a:endParaRPr lang="en-001" sz="1100" kern="1200" dirty="0">
            <a:cs typeface="mohammad bold art 1" pitchFamily="2" charset="-78"/>
          </a:endParaRPr>
        </a:p>
      </dsp:txBody>
      <dsp:txXfrm>
        <a:off x="9368471" y="1339385"/>
        <a:ext cx="1078851" cy="945676"/>
      </dsp:txXfrm>
    </dsp:sp>
    <dsp:sp modelId="{C65F4A72-8111-477B-923B-34268B94A927}">
      <dsp:nvSpPr>
        <dsp:cNvPr id="0" name=""/>
        <dsp:cNvSpPr/>
      </dsp:nvSpPr>
      <dsp:spPr>
        <a:xfrm>
          <a:off x="10243766" y="894361"/>
          <a:ext cx="203556" cy="203556"/>
        </a:xfrm>
        <a:prstGeom prst="triangle">
          <a:avLst>
            <a:gd name="adj" fmla="val 100000"/>
          </a:avLst>
        </a:prstGeom>
        <a:solidFill>
          <a:schemeClr val="bg2">
            <a:lumMod val="2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DC2A1C-83B1-42D6-8B23-F327E72E48CC}">
      <dsp:nvSpPr>
        <dsp:cNvPr id="0" name=""/>
        <dsp:cNvSpPr/>
      </dsp:nvSpPr>
      <dsp:spPr>
        <a:xfrm rot="5400000">
          <a:off x="10809075" y="655523"/>
          <a:ext cx="718158" cy="1194999"/>
        </a:xfrm>
        <a:prstGeom prst="corner">
          <a:avLst>
            <a:gd name="adj1" fmla="val 16120"/>
            <a:gd name="adj2" fmla="val 16110"/>
          </a:avLst>
        </a:prstGeom>
        <a:solidFill>
          <a:srgbClr val="AD81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6F972-55CC-42F7-9F9F-050615C7A341}">
      <dsp:nvSpPr>
        <dsp:cNvPr id="0" name=""/>
        <dsp:cNvSpPr/>
      </dsp:nvSpPr>
      <dsp:spPr>
        <a:xfrm>
          <a:off x="10689197" y="1012571"/>
          <a:ext cx="1078851" cy="945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r" defTabSz="488950" rtl="1">
            <a:lnSpc>
              <a:spcPct val="90000"/>
            </a:lnSpc>
            <a:spcBef>
              <a:spcPct val="0"/>
            </a:spcBef>
            <a:spcAft>
              <a:spcPct val="35000"/>
            </a:spcAft>
            <a:buNone/>
          </a:pPr>
          <a:endParaRPr lang="ar-KW" sz="1100" kern="1200" dirty="0">
            <a:cs typeface="mohammad bold art 1" pitchFamily="2" charset="-78"/>
          </a:endParaRPr>
        </a:p>
      </dsp:txBody>
      <dsp:txXfrm>
        <a:off x="10689197" y="1012571"/>
        <a:ext cx="1078851" cy="9456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306778BD-22E6-F747-AD07-2627F21FB412}" type="datetimeFigureOut">
              <a:rPr lang="en-US" smtClean="0"/>
              <a:t>12/1/2022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rtl="1" fontAlgn="base">
              <a:spcAft>
                <a:spcPct val="0"/>
              </a:spcAft>
              <a:buFont typeface="Arial" charset="0"/>
              <a:buNone/>
            </a:pPr>
            <a:r>
              <a:rPr lang="ar-KW" sz="1800" u="sng" dirty="0">
                <a:cs typeface="mohammad bold art 1" pitchFamily="2" charset="-78"/>
              </a:rPr>
              <a:t>مفهوم التسوية والتقاص. </a:t>
            </a:r>
          </a:p>
          <a:p>
            <a:pPr lvl="1" algn="just" rtl="1" fontAlgn="base">
              <a:spcAft>
                <a:spcPct val="0"/>
              </a:spcAft>
              <a:buFont typeface="Arial" charset="0"/>
              <a:buChar char="•"/>
            </a:pPr>
            <a:r>
              <a:rPr lang="ar-KW" sz="1600" dirty="0">
                <a:cs typeface="mohammad bold art 1" pitchFamily="2" charset="-78"/>
              </a:rPr>
              <a:t>التسوية: عملية انتقال ملكية الورقة المالية بشكل نهائي من البائع إلى المشتري مقابل الثمن النقدي لشراء هذه الورقة المالية. </a:t>
            </a:r>
          </a:p>
          <a:p>
            <a:pPr lvl="1" algn="just" rtl="1" fontAlgn="base">
              <a:spcAft>
                <a:spcPct val="0"/>
              </a:spcAft>
              <a:buFont typeface="Arial" charset="0"/>
              <a:buChar char="•"/>
            </a:pPr>
            <a:r>
              <a:rPr lang="ar-KW" sz="1600" dirty="0">
                <a:cs typeface="mohammad bold art 1" pitchFamily="2" charset="-78"/>
              </a:rPr>
              <a:t>التقاص: العمليات التي تجري بهدف إتمام التسوية والتي يتم فيها التأكيد على توفر أرصدة المتداول (نقد أو أوراق مالية) لضمان الوفاء بالالتزام الناتج من تنفيذ صفقة بيع أو شراء ورقة مالية.</a:t>
            </a:r>
          </a:p>
        </p:txBody>
      </p:sp>
      <p:sp>
        <p:nvSpPr>
          <p:cNvPr id="4" name="Slide Number Placeholder 3"/>
          <p:cNvSpPr>
            <a:spLocks noGrp="1"/>
          </p:cNvSpPr>
          <p:nvPr>
            <p:ph type="sldNum" sz="quarter" idx="5"/>
          </p:nvPr>
        </p:nvSpPr>
        <p:spPr/>
        <p:txBody>
          <a:bodyPr/>
          <a:lstStyle/>
          <a:p>
            <a:fld id="{8D5C6C5B-01DE-924F-9529-1A8D066B2C73}" type="slidenum">
              <a:rPr lang="en-US" smtClean="0"/>
              <a:t>6</a:t>
            </a:fld>
            <a:endParaRPr lang="en-US"/>
          </a:p>
        </p:txBody>
      </p:sp>
    </p:spTree>
    <p:extLst>
      <p:ext uri="{BB962C8B-B14F-4D97-AF65-F5344CB8AC3E}">
        <p14:creationId xmlns:p14="http://schemas.microsoft.com/office/powerpoint/2010/main" val="2647831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rtl="1" fontAlgn="base">
              <a:spcAft>
                <a:spcPct val="0"/>
              </a:spcAft>
              <a:buFont typeface="Arial" charset="0"/>
              <a:buNone/>
            </a:pPr>
            <a:endParaRPr lang="ar-KW" sz="1600" dirty="0">
              <a:cs typeface="mohammad bold art 1" pitchFamily="2" charset="-78"/>
            </a:endParaRPr>
          </a:p>
        </p:txBody>
      </p:sp>
      <p:sp>
        <p:nvSpPr>
          <p:cNvPr id="4" name="Slide Number Placeholder 3"/>
          <p:cNvSpPr>
            <a:spLocks noGrp="1"/>
          </p:cNvSpPr>
          <p:nvPr>
            <p:ph type="sldNum" sz="quarter" idx="5"/>
          </p:nvPr>
        </p:nvSpPr>
        <p:spPr/>
        <p:txBody>
          <a:bodyPr/>
          <a:lstStyle/>
          <a:p>
            <a:fld id="{8D5C6C5B-01DE-924F-9529-1A8D066B2C73}" type="slidenum">
              <a:rPr lang="en-US" smtClean="0"/>
              <a:t>8</a:t>
            </a:fld>
            <a:endParaRPr lang="en-US"/>
          </a:p>
        </p:txBody>
      </p:sp>
    </p:spTree>
    <p:extLst>
      <p:ext uri="{BB962C8B-B14F-4D97-AF65-F5344CB8AC3E}">
        <p14:creationId xmlns:p14="http://schemas.microsoft.com/office/powerpoint/2010/main" val="236942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rtl="1" fontAlgn="base">
              <a:spcAft>
                <a:spcPct val="0"/>
              </a:spcAft>
              <a:buFont typeface="Arial" charset="0"/>
              <a:buNone/>
            </a:pPr>
            <a:endParaRPr lang="ar-KW" sz="1600" dirty="0">
              <a:cs typeface="mohammad bold art 1" pitchFamily="2" charset="-78"/>
            </a:endParaRPr>
          </a:p>
        </p:txBody>
      </p:sp>
      <p:sp>
        <p:nvSpPr>
          <p:cNvPr id="4" name="Slide Number Placeholder 3"/>
          <p:cNvSpPr>
            <a:spLocks noGrp="1"/>
          </p:cNvSpPr>
          <p:nvPr>
            <p:ph type="sldNum" sz="quarter" idx="5"/>
          </p:nvPr>
        </p:nvSpPr>
        <p:spPr/>
        <p:txBody>
          <a:bodyPr/>
          <a:lstStyle/>
          <a:p>
            <a:fld id="{8D5C6C5B-01DE-924F-9529-1A8D066B2C73}" type="slidenum">
              <a:rPr lang="en-US" smtClean="0"/>
              <a:t>9</a:t>
            </a:fld>
            <a:endParaRPr lang="en-US"/>
          </a:p>
        </p:txBody>
      </p:sp>
    </p:spTree>
    <p:extLst>
      <p:ext uri="{BB962C8B-B14F-4D97-AF65-F5344CB8AC3E}">
        <p14:creationId xmlns:p14="http://schemas.microsoft.com/office/powerpoint/2010/main" val="2054484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rtl="1" fontAlgn="base">
              <a:spcAft>
                <a:spcPct val="0"/>
              </a:spcAft>
              <a:buFont typeface="Arial" charset="0"/>
              <a:buNone/>
            </a:pPr>
            <a:endParaRPr lang="ar-KW" sz="1600" dirty="0">
              <a:cs typeface="mohammad bold art 1" pitchFamily="2" charset="-78"/>
            </a:endParaRPr>
          </a:p>
        </p:txBody>
      </p:sp>
      <p:sp>
        <p:nvSpPr>
          <p:cNvPr id="4" name="Slide Number Placeholder 3"/>
          <p:cNvSpPr>
            <a:spLocks noGrp="1"/>
          </p:cNvSpPr>
          <p:nvPr>
            <p:ph type="sldNum" sz="quarter" idx="5"/>
          </p:nvPr>
        </p:nvSpPr>
        <p:spPr/>
        <p:txBody>
          <a:bodyPr/>
          <a:lstStyle/>
          <a:p>
            <a:fld id="{8D5C6C5B-01DE-924F-9529-1A8D066B2C73}" type="slidenum">
              <a:rPr lang="en-US" smtClean="0"/>
              <a:t>10</a:t>
            </a:fld>
            <a:endParaRPr lang="en-US"/>
          </a:p>
        </p:txBody>
      </p:sp>
    </p:spTree>
    <p:extLst>
      <p:ext uri="{BB962C8B-B14F-4D97-AF65-F5344CB8AC3E}">
        <p14:creationId xmlns:p14="http://schemas.microsoft.com/office/powerpoint/2010/main" val="1996152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rtl="1" fontAlgn="base">
              <a:spcAft>
                <a:spcPct val="0"/>
              </a:spcAft>
              <a:buFont typeface="Arial" charset="0"/>
              <a:buNone/>
            </a:pPr>
            <a:endParaRPr lang="ar-KW" sz="1600" dirty="0">
              <a:cs typeface="mohammad bold art 1" pitchFamily="2" charset="-78"/>
            </a:endParaRPr>
          </a:p>
        </p:txBody>
      </p:sp>
      <p:sp>
        <p:nvSpPr>
          <p:cNvPr id="4" name="Slide Number Placeholder 3"/>
          <p:cNvSpPr>
            <a:spLocks noGrp="1"/>
          </p:cNvSpPr>
          <p:nvPr>
            <p:ph type="sldNum" sz="quarter" idx="5"/>
          </p:nvPr>
        </p:nvSpPr>
        <p:spPr/>
        <p:txBody>
          <a:bodyPr/>
          <a:lstStyle/>
          <a:p>
            <a:fld id="{8D5C6C5B-01DE-924F-9529-1A8D066B2C73}" type="slidenum">
              <a:rPr lang="en-US" smtClean="0"/>
              <a:t>11</a:t>
            </a:fld>
            <a:endParaRPr lang="en-US"/>
          </a:p>
        </p:txBody>
      </p:sp>
    </p:spTree>
    <p:extLst>
      <p:ext uri="{BB962C8B-B14F-4D97-AF65-F5344CB8AC3E}">
        <p14:creationId xmlns:p14="http://schemas.microsoft.com/office/powerpoint/2010/main" val="3009357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rtl="1" fontAlgn="base">
              <a:spcAft>
                <a:spcPct val="0"/>
              </a:spcAft>
              <a:buFont typeface="Arial" charset="0"/>
              <a:buNone/>
            </a:pPr>
            <a:endParaRPr lang="ar-KW" sz="1600" dirty="0">
              <a:cs typeface="mohammad bold art 1" pitchFamily="2" charset="-78"/>
            </a:endParaRPr>
          </a:p>
        </p:txBody>
      </p:sp>
      <p:sp>
        <p:nvSpPr>
          <p:cNvPr id="4" name="Slide Number Placeholder 3"/>
          <p:cNvSpPr>
            <a:spLocks noGrp="1"/>
          </p:cNvSpPr>
          <p:nvPr>
            <p:ph type="sldNum" sz="quarter" idx="5"/>
          </p:nvPr>
        </p:nvSpPr>
        <p:spPr/>
        <p:txBody>
          <a:bodyPr/>
          <a:lstStyle/>
          <a:p>
            <a:fld id="{8D5C6C5B-01DE-924F-9529-1A8D066B2C73}" type="slidenum">
              <a:rPr lang="en-US" smtClean="0"/>
              <a:t>12</a:t>
            </a:fld>
            <a:endParaRPr lang="en-US"/>
          </a:p>
        </p:txBody>
      </p:sp>
    </p:spTree>
    <p:extLst>
      <p:ext uri="{BB962C8B-B14F-4D97-AF65-F5344CB8AC3E}">
        <p14:creationId xmlns:p14="http://schemas.microsoft.com/office/powerpoint/2010/main" val="1455371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rtl="1" fontAlgn="base">
              <a:spcAft>
                <a:spcPct val="0"/>
              </a:spcAft>
              <a:buFont typeface="Arial" charset="0"/>
              <a:buNone/>
            </a:pPr>
            <a:endParaRPr lang="ar-KW" sz="1600" dirty="0">
              <a:cs typeface="mohammad bold art 1" pitchFamily="2" charset="-78"/>
            </a:endParaRPr>
          </a:p>
        </p:txBody>
      </p:sp>
      <p:sp>
        <p:nvSpPr>
          <p:cNvPr id="4" name="Slide Number Placeholder 3"/>
          <p:cNvSpPr>
            <a:spLocks noGrp="1"/>
          </p:cNvSpPr>
          <p:nvPr>
            <p:ph type="sldNum" sz="quarter" idx="5"/>
          </p:nvPr>
        </p:nvSpPr>
        <p:spPr/>
        <p:txBody>
          <a:bodyPr/>
          <a:lstStyle/>
          <a:p>
            <a:fld id="{8D5C6C5B-01DE-924F-9529-1A8D066B2C73}" type="slidenum">
              <a:rPr lang="en-US" smtClean="0"/>
              <a:t>21</a:t>
            </a:fld>
            <a:endParaRPr lang="en-US"/>
          </a:p>
        </p:txBody>
      </p:sp>
    </p:spTree>
    <p:extLst>
      <p:ext uri="{BB962C8B-B14F-4D97-AF65-F5344CB8AC3E}">
        <p14:creationId xmlns:p14="http://schemas.microsoft.com/office/powerpoint/2010/main" val="4145748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08/05/1444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08/05/1444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08/05/1444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08/05/1444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08/05/1444</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08/05/1444</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08/05/1444</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08/05/1444</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08/05/1444</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08/05/1444</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08/05/1444</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08/05/1444</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5.jpg"/><Relationship Id="rId7" Type="http://schemas.openxmlformats.org/officeDocument/2006/relationships/diagramQuickStyle" Target="../diagrams/quickStyle4.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7.tiff"/><Relationship Id="rId9" Type="http://schemas.microsoft.com/office/2007/relationships/diagramDrawing" Target="../diagrams/drawing4.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5.jpg"/><Relationship Id="rId7" Type="http://schemas.openxmlformats.org/officeDocument/2006/relationships/diagramQuickStyle" Target="../diagrams/quickStyle5.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7.tiff"/><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5.jpg"/><Relationship Id="rId7" Type="http://schemas.openxmlformats.org/officeDocument/2006/relationships/diagramQuickStyle" Target="../diagrams/quickStyle6.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7.tiff"/><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16.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image" Target="../media/image15.png"/><Relationship Id="rId5" Type="http://schemas.openxmlformats.org/officeDocument/2006/relationships/diagramQuickStyle" Target="../diagrams/quickStyle7.xml"/><Relationship Id="rId10" Type="http://schemas.openxmlformats.org/officeDocument/2006/relationships/image" Target="../media/image14.jpeg"/><Relationship Id="rId4" Type="http://schemas.openxmlformats.org/officeDocument/2006/relationships/diagramLayout" Target="../diagrams/layout7.xml"/><Relationship Id="rId9" Type="http://schemas.openxmlformats.org/officeDocument/2006/relationships/image" Target="../media/image13.png"/><Relationship Id="rId1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19.png"/><Relationship Id="rId4" Type="http://schemas.openxmlformats.org/officeDocument/2006/relationships/image" Target="../media/image22.sv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19.png"/><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3.svg"/></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jp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jpg"/><Relationship Id="rId1" Type="http://schemas.openxmlformats.org/officeDocument/2006/relationships/slideLayout" Target="../slideLayouts/slideLayout6.xml"/><Relationship Id="rId4" Type="http://schemas.openxmlformats.org/officeDocument/2006/relationships/image" Target="../media/image7.tiff"/></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jp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tiff"/><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jpg"/><Relationship Id="rId7" Type="http://schemas.openxmlformats.org/officeDocument/2006/relationships/diagramQuickStyle" Target="../diagrams/quickStyle2.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tiff"/><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5.jpg"/><Relationship Id="rId7" Type="http://schemas.openxmlformats.org/officeDocument/2006/relationships/diagramQuickStyle" Target="../diagrams/quickStyle3.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7.tiff"/><Relationship Id="rId9" Type="http://schemas.microsoft.com/office/2007/relationships/diagramDrawing" Target="../diagrams/drawing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320484-2E62-46FD-809E-4261D6B0E1C2}"/>
              </a:ext>
            </a:extLst>
          </p:cNvPr>
          <p:cNvSpPr>
            <a:spLocks noGrp="1"/>
          </p:cNvSpPr>
          <p:nvPr>
            <p:ph type="ctrTitle"/>
          </p:nvPr>
        </p:nvSpPr>
        <p:spPr>
          <a:xfrm>
            <a:off x="1352223" y="1991693"/>
            <a:ext cx="9144000" cy="911710"/>
          </a:xfrm>
        </p:spPr>
        <p:txBody>
          <a:bodyPr>
            <a:normAutofit/>
          </a:bodyPr>
          <a:lstStyle/>
          <a:p>
            <a:pPr rtl="1"/>
            <a:r>
              <a:rPr lang="ar-KW" sz="4000" b="1" dirty="0">
                <a:solidFill>
                  <a:srgbClr val="AD8100"/>
                </a:solidFill>
                <a:cs typeface="mohammad bold art 1" pitchFamily="2" charset="-78"/>
              </a:rPr>
              <a:t>تطوير منظومة سوق المال</a:t>
            </a:r>
          </a:p>
        </p:txBody>
      </p:sp>
      <p:sp>
        <p:nvSpPr>
          <p:cNvPr id="5" name="Subtitle 2">
            <a:extLst>
              <a:ext uri="{FF2B5EF4-FFF2-40B4-BE49-F238E27FC236}">
                <a16:creationId xmlns:a16="http://schemas.microsoft.com/office/drawing/2014/main" id="{DE833F25-41AE-4E37-95ED-6026D2FA1FC3}"/>
              </a:ext>
            </a:extLst>
          </p:cNvPr>
          <p:cNvSpPr>
            <a:spLocks noGrp="1"/>
          </p:cNvSpPr>
          <p:nvPr>
            <p:ph type="subTitle" idx="1"/>
          </p:nvPr>
        </p:nvSpPr>
        <p:spPr>
          <a:xfrm>
            <a:off x="-1625770" y="4348004"/>
            <a:ext cx="9144000" cy="575809"/>
          </a:xfrm>
        </p:spPr>
        <p:txBody>
          <a:bodyPr>
            <a:normAutofit/>
          </a:bodyPr>
          <a:lstStyle/>
          <a:p>
            <a:pPr algn="r"/>
            <a:r>
              <a:rPr lang="ar-KW" sz="1800" b="1" dirty="0">
                <a:solidFill>
                  <a:schemeClr val="accent1">
                    <a:lumMod val="50000"/>
                  </a:schemeClr>
                </a:solidFill>
                <a:latin typeface="Calibri" pitchFamily="34" charset="0"/>
                <a:cs typeface="mohammad bold art 1" pitchFamily="2" charset="-78"/>
              </a:rPr>
              <a:t>تقديم: عبدالمحسن وليد العبدالرزاق</a:t>
            </a:r>
          </a:p>
        </p:txBody>
      </p:sp>
      <p:cxnSp>
        <p:nvCxnSpPr>
          <p:cNvPr id="6" name="Straight Connector 5">
            <a:extLst>
              <a:ext uri="{FF2B5EF4-FFF2-40B4-BE49-F238E27FC236}">
                <a16:creationId xmlns:a16="http://schemas.microsoft.com/office/drawing/2014/main" id="{532E4AF4-132D-4EC0-A574-A2AE3B0A5889}"/>
              </a:ext>
            </a:extLst>
          </p:cNvPr>
          <p:cNvCxnSpPr/>
          <p:nvPr/>
        </p:nvCxnSpPr>
        <p:spPr>
          <a:xfrm>
            <a:off x="4536638" y="3843728"/>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pic>
        <p:nvPicPr>
          <p:cNvPr id="7" name="Picture 6">
            <a:extLst>
              <a:ext uri="{FF2B5EF4-FFF2-40B4-BE49-F238E27FC236}">
                <a16:creationId xmlns:a16="http://schemas.microsoft.com/office/drawing/2014/main" id="{1EC47F10-A2F1-43E1-98C8-DC249C91B2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05242" y="65341"/>
            <a:ext cx="3014839" cy="1077834"/>
          </a:xfrm>
          <a:prstGeom prst="rect">
            <a:avLst/>
          </a:prstGeom>
        </p:spPr>
      </p:pic>
      <p:pic>
        <p:nvPicPr>
          <p:cNvPr id="8" name="Picture 7">
            <a:extLst>
              <a:ext uri="{FF2B5EF4-FFF2-40B4-BE49-F238E27FC236}">
                <a16:creationId xmlns:a16="http://schemas.microsoft.com/office/drawing/2014/main" id="{794B5CC2-41E3-4640-995D-2BC4A3FA22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19" y="0"/>
            <a:ext cx="1213338" cy="1208282"/>
          </a:xfrm>
          <a:prstGeom prst="rect">
            <a:avLst/>
          </a:prstGeom>
        </p:spPr>
      </p:pic>
    </p:spTree>
    <p:extLst>
      <p:ext uri="{BB962C8B-B14F-4D97-AF65-F5344CB8AC3E}">
        <p14:creationId xmlns:p14="http://schemas.microsoft.com/office/powerpoint/2010/main" val="1627983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2457451" y="54404"/>
            <a:ext cx="6255986" cy="831447"/>
          </a:xfrm>
        </p:spPr>
        <p:txBody>
          <a:bodyPr>
            <a:normAutofit fontScale="90000"/>
          </a:bodyPr>
          <a:lstStyle/>
          <a:p>
            <a:pPr algn="r" rtl="1"/>
            <a:r>
              <a:rPr lang="ar-KW" sz="2800" dirty="0">
                <a:solidFill>
                  <a:srgbClr val="AD8100"/>
                </a:solidFill>
                <a:cs typeface="mohammad bold art 1" pitchFamily="2" charset="-78"/>
              </a:rPr>
              <a:t>مراحل ومخرجات برنامج تطوير منظومة سوق المال</a:t>
            </a:r>
            <a:endParaRPr lang="en-US" sz="2800" dirty="0">
              <a:solidFill>
                <a:srgbClr val="AD8100"/>
              </a:solidFill>
              <a:cs typeface="mohammad bold art 1" pitchFamily="2" charset="-78"/>
            </a:endParaRPr>
          </a:p>
        </p:txBody>
      </p:sp>
      <p:sp>
        <p:nvSpPr>
          <p:cNvPr id="61" name="TextBox 60">
            <a:extLst>
              <a:ext uri="{FF2B5EF4-FFF2-40B4-BE49-F238E27FC236}">
                <a16:creationId xmlns:a16="http://schemas.microsoft.com/office/drawing/2014/main" id="{E49693F8-2D31-47EF-9F2B-8BE87093963A}"/>
              </a:ext>
            </a:extLst>
          </p:cNvPr>
          <p:cNvSpPr txBox="1"/>
          <p:nvPr/>
        </p:nvSpPr>
        <p:spPr>
          <a:xfrm>
            <a:off x="7384424" y="3812429"/>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cs typeface="mohammad bold art 1" pitchFamily="2" charset="-78"/>
              </a:rPr>
              <a:t>2</a:t>
            </a:r>
          </a:p>
        </p:txBody>
      </p:sp>
      <p:sp>
        <p:nvSpPr>
          <p:cNvPr id="67" name="TextBox 66">
            <a:extLst>
              <a:ext uri="{FF2B5EF4-FFF2-40B4-BE49-F238E27FC236}">
                <a16:creationId xmlns:a16="http://schemas.microsoft.com/office/drawing/2014/main" id="{B449A734-759C-4DE0-96DA-1D94E9921767}"/>
              </a:ext>
            </a:extLst>
          </p:cNvPr>
          <p:cNvSpPr txBox="1"/>
          <p:nvPr/>
        </p:nvSpPr>
        <p:spPr>
          <a:xfrm rot="18762770">
            <a:off x="6341621" y="3146556"/>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2018</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81" name="Rectangle 80">
            <a:extLst>
              <a:ext uri="{FF2B5EF4-FFF2-40B4-BE49-F238E27FC236}">
                <a16:creationId xmlns:a16="http://schemas.microsoft.com/office/drawing/2014/main" id="{7C1918D0-5ADE-4E38-9300-EE47AA2F717C}"/>
              </a:ext>
            </a:extLst>
          </p:cNvPr>
          <p:cNvSpPr/>
          <p:nvPr/>
        </p:nvSpPr>
        <p:spPr>
          <a:xfrm>
            <a:off x="7076873" y="2983921"/>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Live</a:t>
            </a:r>
          </a:p>
        </p:txBody>
      </p:sp>
      <p:grpSp>
        <p:nvGrpSpPr>
          <p:cNvPr id="6" name="Group 5">
            <a:extLst>
              <a:ext uri="{FF2B5EF4-FFF2-40B4-BE49-F238E27FC236}">
                <a16:creationId xmlns:a16="http://schemas.microsoft.com/office/drawing/2014/main" id="{41410966-E9E8-4A5E-983E-B9C3DDE7150B}"/>
              </a:ext>
            </a:extLst>
          </p:cNvPr>
          <p:cNvGrpSpPr/>
          <p:nvPr/>
        </p:nvGrpSpPr>
        <p:grpSpPr>
          <a:xfrm>
            <a:off x="8713437" y="1218471"/>
            <a:ext cx="3351763" cy="1990855"/>
            <a:chOff x="7913256" y="1045841"/>
            <a:chExt cx="3351763" cy="1990855"/>
          </a:xfrm>
        </p:grpSpPr>
        <p:sp>
          <p:nvSpPr>
            <p:cNvPr id="71" name="TextBox 70">
              <a:extLst>
                <a:ext uri="{FF2B5EF4-FFF2-40B4-BE49-F238E27FC236}">
                  <a16:creationId xmlns:a16="http://schemas.microsoft.com/office/drawing/2014/main" id="{6D152B82-7938-4CB3-9F40-4BFF58B0C7FF}"/>
                </a:ext>
              </a:extLst>
            </p:cNvPr>
            <p:cNvSpPr txBox="1"/>
            <p:nvPr/>
          </p:nvSpPr>
          <p:spPr>
            <a:xfrm>
              <a:off x="8337778" y="1045841"/>
              <a:ext cx="2927241" cy="415498"/>
            </a:xfrm>
            <a:prstGeom prst="rect">
              <a:avLst/>
            </a:prstGeom>
            <a:solidFill>
              <a:srgbClr val="AD8100"/>
            </a:solidFill>
          </p:spPr>
          <p:txBody>
            <a:bodyPr wrap="square" lIns="0" rIns="0" rtlCol="0" anchor="b">
              <a:spAutoFit/>
            </a:bodyPr>
            <a:lstStyle/>
            <a:p>
              <a:pPr lvl="0" algn="ctr">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a:t>
              </a:r>
              <a:r>
                <a:rPr lang="ar-KW" sz="2100" b="1" kern="0" cap="all" dirty="0">
                  <a:solidFill>
                    <a:srgbClr val="FFFFFF"/>
                  </a:solidFill>
                  <a:cs typeface="mohammad bold art 1" pitchFamily="2" charset="-78"/>
                </a:rPr>
                <a:t>الثانية</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7913256" y="1047724"/>
              <a:ext cx="424522" cy="413615"/>
            </a:xfrm>
            <a:prstGeom prst="homePlate">
              <a:avLst>
                <a:gd name="adj" fmla="val 52781"/>
              </a:avLst>
            </a:prstGeom>
            <a:solidFill>
              <a:srgbClr val="AD8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grpSp>
          <p:nvGrpSpPr>
            <p:cNvPr id="4" name="Group 3">
              <a:extLst>
                <a:ext uri="{FF2B5EF4-FFF2-40B4-BE49-F238E27FC236}">
                  <a16:creationId xmlns:a16="http://schemas.microsoft.com/office/drawing/2014/main" id="{B6B3C9EC-49AE-4BE6-B89B-C743784D93F8}"/>
                </a:ext>
              </a:extLst>
            </p:cNvPr>
            <p:cNvGrpSpPr/>
            <p:nvPr/>
          </p:nvGrpSpPr>
          <p:grpSpPr>
            <a:xfrm>
              <a:off x="9762449" y="1529405"/>
              <a:ext cx="1502570" cy="1507291"/>
              <a:chOff x="6316825" y="1065212"/>
              <a:chExt cx="1502570" cy="1507291"/>
            </a:xfrm>
          </p:grpSpPr>
          <p:sp>
            <p:nvSpPr>
              <p:cNvPr id="62" name="Freeform: Shape 104">
                <a:extLst>
                  <a:ext uri="{FF2B5EF4-FFF2-40B4-BE49-F238E27FC236}">
                    <a16:creationId xmlns:a16="http://schemas.microsoft.com/office/drawing/2014/main" id="{178611CA-B497-407B-95C5-19E8629E9F15}"/>
                  </a:ext>
                </a:extLst>
              </p:cNvPr>
              <p:cNvSpPr/>
              <p:nvPr/>
            </p:nvSpPr>
            <p:spPr>
              <a:xfrm>
                <a:off x="6316826" y="1069934"/>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023C5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9" name="Freeform: Shape 131">
                <a:extLst>
                  <a:ext uri="{FF2B5EF4-FFF2-40B4-BE49-F238E27FC236}">
                    <a16:creationId xmlns:a16="http://schemas.microsoft.com/office/drawing/2014/main" id="{FBD70BA0-D292-4DAD-8460-3AC6CF0427ED}"/>
                  </a:ext>
                </a:extLst>
              </p:cNvPr>
              <p:cNvSpPr/>
              <p:nvPr/>
            </p:nvSpPr>
            <p:spPr>
              <a:xfrm>
                <a:off x="6316825" y="1779442"/>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sp>
            <p:nvSpPr>
              <p:cNvPr id="80" name="Rectangle 79">
                <a:extLst>
                  <a:ext uri="{FF2B5EF4-FFF2-40B4-BE49-F238E27FC236}">
                    <a16:creationId xmlns:a16="http://schemas.microsoft.com/office/drawing/2014/main" id="{B3AA5028-C20A-451F-A6A0-772AEF4ED56A}"/>
                  </a:ext>
                </a:extLst>
              </p:cNvPr>
              <p:cNvSpPr/>
              <p:nvPr/>
            </p:nvSpPr>
            <p:spPr>
              <a:xfrm>
                <a:off x="7081010" y="2287287"/>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chemeClr val="bg1"/>
                    </a:solidFill>
                    <a:effectLst/>
                    <a:uLnTx/>
                    <a:uFillTx/>
                    <a:latin typeface="Calibri Light" panose="020F0302020204030204"/>
                    <a:cs typeface="mohammad bold art 1" pitchFamily="2" charset="-78"/>
                  </a:rPr>
                  <a:t>Live</a:t>
                </a:r>
              </a:p>
            </p:txBody>
          </p:sp>
          <p:sp>
            <p:nvSpPr>
              <p:cNvPr id="86" name="TextBox 85">
                <a:extLst>
                  <a:ext uri="{FF2B5EF4-FFF2-40B4-BE49-F238E27FC236}">
                    <a16:creationId xmlns:a16="http://schemas.microsoft.com/office/drawing/2014/main" id="{DA29C2E7-2216-4200-A5AD-7BF37EDBF827}"/>
                  </a:ext>
                </a:extLst>
              </p:cNvPr>
              <p:cNvSpPr txBox="1"/>
              <p:nvPr/>
            </p:nvSpPr>
            <p:spPr>
              <a:xfrm>
                <a:off x="7328621" y="1065212"/>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cs typeface="mohammad bold art 1" pitchFamily="2" charset="-78"/>
                  </a:rPr>
                  <a:t>2</a:t>
                </a:r>
              </a:p>
            </p:txBody>
          </p:sp>
          <p:sp>
            <p:nvSpPr>
              <p:cNvPr id="84" name="TextBox 83">
                <a:extLst>
                  <a:ext uri="{FF2B5EF4-FFF2-40B4-BE49-F238E27FC236}">
                    <a16:creationId xmlns:a16="http://schemas.microsoft.com/office/drawing/2014/main" id="{2E2A8744-38B2-444E-891C-C3FEB3108A74}"/>
                  </a:ext>
                </a:extLst>
              </p:cNvPr>
              <p:cNvSpPr txBox="1"/>
              <p:nvPr/>
            </p:nvSpPr>
            <p:spPr>
              <a:xfrm rot="2687011">
                <a:off x="6333166" y="2032013"/>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chemeClr val="bg1"/>
                    </a:solidFill>
                    <a:effectLst/>
                    <a:uLnTx/>
                    <a:uFillTx/>
                    <a:cs typeface="mohammad bold art 1" pitchFamily="2" charset="-78"/>
                  </a:rPr>
                  <a:t>2018</a:t>
                </a:r>
                <a:endParaRPr kumimoji="0" lang="en-US" sz="1800" b="1" i="0" u="none" strike="noStrike" kern="0" cap="none" spc="0" normalizeH="0" baseline="0" noProof="0" dirty="0">
                  <a:ln>
                    <a:noFill/>
                  </a:ln>
                  <a:solidFill>
                    <a:schemeClr val="bg1"/>
                  </a:solidFill>
                  <a:effectLst/>
                  <a:uLnTx/>
                  <a:uFillTx/>
                  <a:cs typeface="mohammad bold art 1" pitchFamily="2" charset="-78"/>
                </a:endParaRPr>
              </a:p>
            </p:txBody>
          </p:sp>
          <p:pic>
            <p:nvPicPr>
              <p:cNvPr id="93" name="Picture 92">
                <a:extLst>
                  <a:ext uri="{FF2B5EF4-FFF2-40B4-BE49-F238E27FC236}">
                    <a16:creationId xmlns:a16="http://schemas.microsoft.com/office/drawing/2014/main" id="{3E872D21-6998-4AD0-8D7C-8ABD5E058600}"/>
                  </a:ext>
                </a:extLst>
              </p:cNvPr>
              <p:cNvPicPr>
                <a:picLocks noChangeAspect="1"/>
              </p:cNvPicPr>
              <p:nvPr/>
            </p:nvPicPr>
            <p:blipFill>
              <a:blip r:embed="rId4"/>
              <a:stretch>
                <a:fillRect/>
              </a:stretch>
            </p:blipFill>
            <p:spPr>
              <a:xfrm>
                <a:off x="7534318" y="2342139"/>
                <a:ext cx="272876" cy="204657"/>
              </a:xfrm>
              <a:prstGeom prst="rect">
                <a:avLst/>
              </a:prstGeom>
            </p:spPr>
          </p:pic>
        </p:grpSp>
      </p:grpSp>
      <p:graphicFrame>
        <p:nvGraphicFramePr>
          <p:cNvPr id="5" name="Diagram 4">
            <a:extLst>
              <a:ext uri="{FF2B5EF4-FFF2-40B4-BE49-F238E27FC236}">
                <a16:creationId xmlns:a16="http://schemas.microsoft.com/office/drawing/2014/main" id="{48E07A08-AA19-44CD-BB3E-95CE27AD205D}"/>
              </a:ext>
            </a:extLst>
          </p:cNvPr>
          <p:cNvGraphicFramePr/>
          <p:nvPr>
            <p:extLst>
              <p:ext uri="{D42A27DB-BD31-4B8C-83A1-F6EECF244321}">
                <p14:modId xmlns:p14="http://schemas.microsoft.com/office/powerpoint/2010/main" val="3282557135"/>
              </p:ext>
            </p:extLst>
          </p:nvPr>
        </p:nvGraphicFramePr>
        <p:xfrm>
          <a:off x="794629" y="1702035"/>
          <a:ext cx="9676443" cy="454611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50680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2669712" y="206051"/>
            <a:ext cx="6255986" cy="831447"/>
          </a:xfrm>
        </p:spPr>
        <p:txBody>
          <a:bodyPr>
            <a:normAutofit fontScale="90000"/>
          </a:bodyPr>
          <a:lstStyle/>
          <a:p>
            <a:pPr algn="r" rtl="1"/>
            <a:r>
              <a:rPr lang="ar-KW" sz="2800" dirty="0">
                <a:solidFill>
                  <a:srgbClr val="AD8100"/>
                </a:solidFill>
                <a:cs typeface="mohammad bold art 1" pitchFamily="2" charset="-78"/>
              </a:rPr>
              <a:t>مراحل ومخرجات برنامج تطوير منظومة سوق المال</a:t>
            </a:r>
            <a:endParaRPr lang="en-US" sz="2800" dirty="0">
              <a:solidFill>
                <a:srgbClr val="AD8100"/>
              </a:solidFill>
              <a:cs typeface="mohammad bold art 1" pitchFamily="2" charset="-78"/>
            </a:endParaRPr>
          </a:p>
        </p:txBody>
      </p:sp>
      <p:sp>
        <p:nvSpPr>
          <p:cNvPr id="61" name="TextBox 60">
            <a:extLst>
              <a:ext uri="{FF2B5EF4-FFF2-40B4-BE49-F238E27FC236}">
                <a16:creationId xmlns:a16="http://schemas.microsoft.com/office/drawing/2014/main" id="{E49693F8-2D31-47EF-9F2B-8BE87093963A}"/>
              </a:ext>
            </a:extLst>
          </p:cNvPr>
          <p:cNvSpPr txBox="1"/>
          <p:nvPr/>
        </p:nvSpPr>
        <p:spPr>
          <a:xfrm>
            <a:off x="7384424" y="3812429"/>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cs typeface="mohammad bold art 1" pitchFamily="2" charset="-78"/>
              </a:rPr>
              <a:t>2</a:t>
            </a:r>
          </a:p>
        </p:txBody>
      </p:sp>
      <p:sp>
        <p:nvSpPr>
          <p:cNvPr id="67" name="TextBox 66">
            <a:extLst>
              <a:ext uri="{FF2B5EF4-FFF2-40B4-BE49-F238E27FC236}">
                <a16:creationId xmlns:a16="http://schemas.microsoft.com/office/drawing/2014/main" id="{B449A734-759C-4DE0-96DA-1D94E9921767}"/>
              </a:ext>
            </a:extLst>
          </p:cNvPr>
          <p:cNvSpPr txBox="1"/>
          <p:nvPr/>
        </p:nvSpPr>
        <p:spPr>
          <a:xfrm rot="18762770">
            <a:off x="6341621" y="3146556"/>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2018</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81" name="Rectangle 80">
            <a:extLst>
              <a:ext uri="{FF2B5EF4-FFF2-40B4-BE49-F238E27FC236}">
                <a16:creationId xmlns:a16="http://schemas.microsoft.com/office/drawing/2014/main" id="{7C1918D0-5ADE-4E38-9300-EE47AA2F717C}"/>
              </a:ext>
            </a:extLst>
          </p:cNvPr>
          <p:cNvSpPr/>
          <p:nvPr/>
        </p:nvSpPr>
        <p:spPr>
          <a:xfrm>
            <a:off x="7076873" y="2983921"/>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Live</a:t>
            </a:r>
          </a:p>
        </p:txBody>
      </p:sp>
      <p:sp>
        <p:nvSpPr>
          <p:cNvPr id="74" name="TextBox 73">
            <a:extLst>
              <a:ext uri="{FF2B5EF4-FFF2-40B4-BE49-F238E27FC236}">
                <a16:creationId xmlns:a16="http://schemas.microsoft.com/office/drawing/2014/main" id="{EEADD7D3-8EB2-4FA5-BD0F-27251BC5D6C2}"/>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7</a:t>
            </a:r>
            <a:endParaRPr lang="en-001" sz="1400" b="1" dirty="0">
              <a:solidFill>
                <a:schemeClr val="accent3">
                  <a:lumMod val="75000"/>
                </a:schemeClr>
              </a:solidFill>
              <a:latin typeface="+mj-lt"/>
            </a:endParaRPr>
          </a:p>
        </p:txBody>
      </p:sp>
      <p:grpSp>
        <p:nvGrpSpPr>
          <p:cNvPr id="6" name="Group 5">
            <a:extLst>
              <a:ext uri="{FF2B5EF4-FFF2-40B4-BE49-F238E27FC236}">
                <a16:creationId xmlns:a16="http://schemas.microsoft.com/office/drawing/2014/main" id="{41410966-E9E8-4A5E-983E-B9C3DDE7150B}"/>
              </a:ext>
            </a:extLst>
          </p:cNvPr>
          <p:cNvGrpSpPr/>
          <p:nvPr/>
        </p:nvGrpSpPr>
        <p:grpSpPr>
          <a:xfrm>
            <a:off x="8713437" y="1261935"/>
            <a:ext cx="3351763" cy="1990855"/>
            <a:chOff x="7913256" y="1045841"/>
            <a:chExt cx="3351763" cy="1990855"/>
          </a:xfrm>
        </p:grpSpPr>
        <p:sp>
          <p:nvSpPr>
            <p:cNvPr id="71" name="TextBox 70">
              <a:extLst>
                <a:ext uri="{FF2B5EF4-FFF2-40B4-BE49-F238E27FC236}">
                  <a16:creationId xmlns:a16="http://schemas.microsoft.com/office/drawing/2014/main" id="{6D152B82-7938-4CB3-9F40-4BFF58B0C7FF}"/>
                </a:ext>
              </a:extLst>
            </p:cNvPr>
            <p:cNvSpPr txBox="1"/>
            <p:nvPr/>
          </p:nvSpPr>
          <p:spPr>
            <a:xfrm>
              <a:off x="8337778" y="1045841"/>
              <a:ext cx="2927241" cy="415498"/>
            </a:xfrm>
            <a:prstGeom prst="rect">
              <a:avLst/>
            </a:prstGeom>
            <a:solidFill>
              <a:srgbClr val="AD8100"/>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الثالثة الجزء الأول</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7913256" y="1047724"/>
              <a:ext cx="424522" cy="413615"/>
            </a:xfrm>
            <a:prstGeom prst="homePlate">
              <a:avLst>
                <a:gd name="adj" fmla="val 52781"/>
              </a:avLst>
            </a:prstGeom>
            <a:solidFill>
              <a:srgbClr val="AD8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grpSp>
          <p:nvGrpSpPr>
            <p:cNvPr id="4" name="Group 3">
              <a:extLst>
                <a:ext uri="{FF2B5EF4-FFF2-40B4-BE49-F238E27FC236}">
                  <a16:creationId xmlns:a16="http://schemas.microsoft.com/office/drawing/2014/main" id="{B6B3C9EC-49AE-4BE6-B89B-C743784D93F8}"/>
                </a:ext>
              </a:extLst>
            </p:cNvPr>
            <p:cNvGrpSpPr/>
            <p:nvPr/>
          </p:nvGrpSpPr>
          <p:grpSpPr>
            <a:xfrm>
              <a:off x="9762449" y="1529405"/>
              <a:ext cx="1502570" cy="1507291"/>
              <a:chOff x="6316825" y="1065212"/>
              <a:chExt cx="1502570" cy="1507291"/>
            </a:xfrm>
          </p:grpSpPr>
          <p:sp>
            <p:nvSpPr>
              <p:cNvPr id="62" name="Freeform: Shape 104">
                <a:extLst>
                  <a:ext uri="{FF2B5EF4-FFF2-40B4-BE49-F238E27FC236}">
                    <a16:creationId xmlns:a16="http://schemas.microsoft.com/office/drawing/2014/main" id="{178611CA-B497-407B-95C5-19E8629E9F15}"/>
                  </a:ext>
                </a:extLst>
              </p:cNvPr>
              <p:cNvSpPr/>
              <p:nvPr/>
            </p:nvSpPr>
            <p:spPr>
              <a:xfrm>
                <a:off x="6316826" y="1069934"/>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023C5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9" name="Freeform: Shape 131">
                <a:extLst>
                  <a:ext uri="{FF2B5EF4-FFF2-40B4-BE49-F238E27FC236}">
                    <a16:creationId xmlns:a16="http://schemas.microsoft.com/office/drawing/2014/main" id="{FBD70BA0-D292-4DAD-8460-3AC6CF0427ED}"/>
                  </a:ext>
                </a:extLst>
              </p:cNvPr>
              <p:cNvSpPr/>
              <p:nvPr/>
            </p:nvSpPr>
            <p:spPr>
              <a:xfrm>
                <a:off x="6316825" y="1779442"/>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0" name="Rectangle 79">
                <a:extLst>
                  <a:ext uri="{FF2B5EF4-FFF2-40B4-BE49-F238E27FC236}">
                    <a16:creationId xmlns:a16="http://schemas.microsoft.com/office/drawing/2014/main" id="{B3AA5028-C20A-451F-A6A0-772AEF4ED56A}"/>
                  </a:ext>
                </a:extLst>
              </p:cNvPr>
              <p:cNvSpPr/>
              <p:nvPr/>
            </p:nvSpPr>
            <p:spPr>
              <a:xfrm>
                <a:off x="7081010" y="2287287"/>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chemeClr val="bg1"/>
                    </a:solidFill>
                    <a:effectLst/>
                    <a:uLnTx/>
                    <a:uFillTx/>
                    <a:latin typeface="Calibri Light" panose="020F0302020204030204"/>
                    <a:cs typeface="mohammad bold art 1" pitchFamily="2" charset="-78"/>
                  </a:rPr>
                  <a:t>Live</a:t>
                </a:r>
              </a:p>
            </p:txBody>
          </p:sp>
          <p:sp>
            <p:nvSpPr>
              <p:cNvPr id="86" name="TextBox 85">
                <a:extLst>
                  <a:ext uri="{FF2B5EF4-FFF2-40B4-BE49-F238E27FC236}">
                    <a16:creationId xmlns:a16="http://schemas.microsoft.com/office/drawing/2014/main" id="{DA29C2E7-2216-4200-A5AD-7BF37EDBF827}"/>
                  </a:ext>
                </a:extLst>
              </p:cNvPr>
              <p:cNvSpPr txBox="1"/>
              <p:nvPr/>
            </p:nvSpPr>
            <p:spPr>
              <a:xfrm>
                <a:off x="6971150" y="1065212"/>
                <a:ext cx="77617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cs typeface="mohammad bold art 1" pitchFamily="2" charset="-78"/>
                  </a:rPr>
                  <a:t>3.1</a:t>
                </a:r>
              </a:p>
            </p:txBody>
          </p:sp>
          <p:sp>
            <p:nvSpPr>
              <p:cNvPr id="84" name="TextBox 83">
                <a:extLst>
                  <a:ext uri="{FF2B5EF4-FFF2-40B4-BE49-F238E27FC236}">
                    <a16:creationId xmlns:a16="http://schemas.microsoft.com/office/drawing/2014/main" id="{2E2A8744-38B2-444E-891C-C3FEB3108A74}"/>
                  </a:ext>
                </a:extLst>
              </p:cNvPr>
              <p:cNvSpPr txBox="1"/>
              <p:nvPr/>
            </p:nvSpPr>
            <p:spPr>
              <a:xfrm rot="2687011">
                <a:off x="6333166" y="2032013"/>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ar-KW" b="1" kern="0" dirty="0">
                    <a:solidFill>
                      <a:schemeClr val="bg1"/>
                    </a:solidFill>
                    <a:cs typeface="mohammad bold art 1" pitchFamily="2" charset="-78"/>
                  </a:rPr>
                  <a:t>2019</a:t>
                </a:r>
                <a:endParaRPr kumimoji="0" lang="en-US" sz="1800" b="1" i="0" u="none" strike="noStrike" kern="0" cap="none" spc="0" normalizeH="0" baseline="0" noProof="0" dirty="0">
                  <a:ln>
                    <a:noFill/>
                  </a:ln>
                  <a:solidFill>
                    <a:schemeClr val="bg1"/>
                  </a:solidFill>
                  <a:effectLst/>
                  <a:uLnTx/>
                  <a:uFillTx/>
                  <a:cs typeface="mohammad bold art 1" pitchFamily="2" charset="-78"/>
                </a:endParaRPr>
              </a:p>
            </p:txBody>
          </p:sp>
          <p:pic>
            <p:nvPicPr>
              <p:cNvPr id="93" name="Picture 92">
                <a:extLst>
                  <a:ext uri="{FF2B5EF4-FFF2-40B4-BE49-F238E27FC236}">
                    <a16:creationId xmlns:a16="http://schemas.microsoft.com/office/drawing/2014/main" id="{3E872D21-6998-4AD0-8D7C-8ABD5E058600}"/>
                  </a:ext>
                </a:extLst>
              </p:cNvPr>
              <p:cNvPicPr>
                <a:picLocks noChangeAspect="1"/>
              </p:cNvPicPr>
              <p:nvPr/>
            </p:nvPicPr>
            <p:blipFill>
              <a:blip r:embed="rId4"/>
              <a:stretch>
                <a:fillRect/>
              </a:stretch>
            </p:blipFill>
            <p:spPr>
              <a:xfrm>
                <a:off x="7534318" y="2342139"/>
                <a:ext cx="272876" cy="204657"/>
              </a:xfrm>
              <a:prstGeom prst="rect">
                <a:avLst/>
              </a:prstGeom>
            </p:spPr>
          </p:pic>
        </p:grpSp>
      </p:grpSp>
      <p:graphicFrame>
        <p:nvGraphicFramePr>
          <p:cNvPr id="5" name="Diagram 4">
            <a:extLst>
              <a:ext uri="{FF2B5EF4-FFF2-40B4-BE49-F238E27FC236}">
                <a16:creationId xmlns:a16="http://schemas.microsoft.com/office/drawing/2014/main" id="{48E07A08-AA19-44CD-BB3E-95CE27AD205D}"/>
              </a:ext>
            </a:extLst>
          </p:cNvPr>
          <p:cNvGraphicFramePr/>
          <p:nvPr>
            <p:extLst>
              <p:ext uri="{D42A27DB-BD31-4B8C-83A1-F6EECF244321}">
                <p14:modId xmlns:p14="http://schemas.microsoft.com/office/powerpoint/2010/main" val="2147146937"/>
              </p:ext>
            </p:extLst>
          </p:nvPr>
        </p:nvGraphicFramePr>
        <p:xfrm>
          <a:off x="1021286" y="1757489"/>
          <a:ext cx="9456765" cy="44429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23992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2457451" y="54404"/>
            <a:ext cx="6255986" cy="831447"/>
          </a:xfrm>
        </p:spPr>
        <p:txBody>
          <a:bodyPr>
            <a:normAutofit fontScale="90000"/>
          </a:bodyPr>
          <a:lstStyle/>
          <a:p>
            <a:pPr algn="r" rtl="1"/>
            <a:r>
              <a:rPr lang="ar-KW" sz="2800" dirty="0">
                <a:solidFill>
                  <a:srgbClr val="AD8100"/>
                </a:solidFill>
                <a:cs typeface="mohammad bold art 1" pitchFamily="2" charset="-78"/>
              </a:rPr>
              <a:t>مراحل ومخرجات برنامج تطوير منظومة سوق المال</a:t>
            </a:r>
            <a:endParaRPr lang="en-US" sz="2800" dirty="0">
              <a:solidFill>
                <a:srgbClr val="AD8100"/>
              </a:solidFill>
              <a:cs typeface="mohammad bold art 1" pitchFamily="2" charset="-78"/>
            </a:endParaRPr>
          </a:p>
        </p:txBody>
      </p:sp>
      <p:sp>
        <p:nvSpPr>
          <p:cNvPr id="61" name="TextBox 60">
            <a:extLst>
              <a:ext uri="{FF2B5EF4-FFF2-40B4-BE49-F238E27FC236}">
                <a16:creationId xmlns:a16="http://schemas.microsoft.com/office/drawing/2014/main" id="{E49693F8-2D31-47EF-9F2B-8BE87093963A}"/>
              </a:ext>
            </a:extLst>
          </p:cNvPr>
          <p:cNvSpPr txBox="1"/>
          <p:nvPr/>
        </p:nvSpPr>
        <p:spPr>
          <a:xfrm>
            <a:off x="7384424" y="3812429"/>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cs typeface="mohammad bold art 1" pitchFamily="2" charset="-78"/>
              </a:rPr>
              <a:t>2</a:t>
            </a:r>
          </a:p>
        </p:txBody>
      </p:sp>
      <p:sp>
        <p:nvSpPr>
          <p:cNvPr id="67" name="TextBox 66">
            <a:extLst>
              <a:ext uri="{FF2B5EF4-FFF2-40B4-BE49-F238E27FC236}">
                <a16:creationId xmlns:a16="http://schemas.microsoft.com/office/drawing/2014/main" id="{B449A734-759C-4DE0-96DA-1D94E9921767}"/>
              </a:ext>
            </a:extLst>
          </p:cNvPr>
          <p:cNvSpPr txBox="1"/>
          <p:nvPr/>
        </p:nvSpPr>
        <p:spPr>
          <a:xfrm rot="18762770">
            <a:off x="6341621" y="3146556"/>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2018</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81" name="Rectangle 80">
            <a:extLst>
              <a:ext uri="{FF2B5EF4-FFF2-40B4-BE49-F238E27FC236}">
                <a16:creationId xmlns:a16="http://schemas.microsoft.com/office/drawing/2014/main" id="{7C1918D0-5ADE-4E38-9300-EE47AA2F717C}"/>
              </a:ext>
            </a:extLst>
          </p:cNvPr>
          <p:cNvSpPr/>
          <p:nvPr/>
        </p:nvSpPr>
        <p:spPr>
          <a:xfrm>
            <a:off x="7076873" y="2983921"/>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Live</a:t>
            </a:r>
          </a:p>
        </p:txBody>
      </p:sp>
      <p:sp>
        <p:nvSpPr>
          <p:cNvPr id="74" name="TextBox 73">
            <a:extLst>
              <a:ext uri="{FF2B5EF4-FFF2-40B4-BE49-F238E27FC236}">
                <a16:creationId xmlns:a16="http://schemas.microsoft.com/office/drawing/2014/main" id="{EEADD7D3-8EB2-4FA5-BD0F-27251BC5D6C2}"/>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7</a:t>
            </a:r>
            <a:endParaRPr lang="en-001" sz="1400" b="1" dirty="0">
              <a:solidFill>
                <a:schemeClr val="accent3">
                  <a:lumMod val="75000"/>
                </a:schemeClr>
              </a:solidFill>
              <a:latin typeface="+mj-lt"/>
            </a:endParaRPr>
          </a:p>
        </p:txBody>
      </p:sp>
      <p:grpSp>
        <p:nvGrpSpPr>
          <p:cNvPr id="6" name="Group 5">
            <a:extLst>
              <a:ext uri="{FF2B5EF4-FFF2-40B4-BE49-F238E27FC236}">
                <a16:creationId xmlns:a16="http://schemas.microsoft.com/office/drawing/2014/main" id="{41410966-E9E8-4A5E-983E-B9C3DDE7150B}"/>
              </a:ext>
            </a:extLst>
          </p:cNvPr>
          <p:cNvGrpSpPr/>
          <p:nvPr/>
        </p:nvGrpSpPr>
        <p:grpSpPr>
          <a:xfrm>
            <a:off x="8790284" y="1261935"/>
            <a:ext cx="3351763" cy="1990855"/>
            <a:chOff x="7913256" y="1045841"/>
            <a:chExt cx="3351763" cy="1990855"/>
          </a:xfrm>
        </p:grpSpPr>
        <p:sp>
          <p:nvSpPr>
            <p:cNvPr id="71" name="TextBox 70">
              <a:extLst>
                <a:ext uri="{FF2B5EF4-FFF2-40B4-BE49-F238E27FC236}">
                  <a16:creationId xmlns:a16="http://schemas.microsoft.com/office/drawing/2014/main" id="{6D152B82-7938-4CB3-9F40-4BFF58B0C7FF}"/>
                </a:ext>
              </a:extLst>
            </p:cNvPr>
            <p:cNvSpPr txBox="1"/>
            <p:nvPr/>
          </p:nvSpPr>
          <p:spPr>
            <a:xfrm>
              <a:off x="8337778" y="1045841"/>
              <a:ext cx="2927241" cy="415498"/>
            </a:xfrm>
            <a:prstGeom prst="rect">
              <a:avLst/>
            </a:prstGeom>
            <a:solidFill>
              <a:srgbClr val="AD8100"/>
            </a:solidFill>
          </p:spPr>
          <p:txBody>
            <a:bodyPr wrap="square" lIns="0" rIns="0" rtlCol="0" anchor="b">
              <a:spAutoFit/>
            </a:bodyPr>
            <a:lstStyle/>
            <a:p>
              <a:pPr lvl="0" algn="ctr">
                <a:defRPr/>
              </a:pPr>
              <a:r>
                <a:rPr lang="ar-KW" sz="2100" b="1" kern="0" cap="all" dirty="0">
                  <a:solidFill>
                    <a:srgbClr val="FFFFFF"/>
                  </a:solidFill>
                  <a:cs typeface="mohammad bold art 1" pitchFamily="2" charset="-78"/>
                </a:rPr>
                <a:t>مبادرات عام 2021</a:t>
              </a: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7913256" y="1047724"/>
              <a:ext cx="424522" cy="413615"/>
            </a:xfrm>
            <a:prstGeom prst="homePlate">
              <a:avLst>
                <a:gd name="adj" fmla="val 52781"/>
              </a:avLst>
            </a:prstGeom>
            <a:solidFill>
              <a:srgbClr val="AD8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grpSp>
          <p:nvGrpSpPr>
            <p:cNvPr id="4" name="Group 3">
              <a:extLst>
                <a:ext uri="{FF2B5EF4-FFF2-40B4-BE49-F238E27FC236}">
                  <a16:creationId xmlns:a16="http://schemas.microsoft.com/office/drawing/2014/main" id="{B6B3C9EC-49AE-4BE6-B89B-C743784D93F8}"/>
                </a:ext>
              </a:extLst>
            </p:cNvPr>
            <p:cNvGrpSpPr/>
            <p:nvPr/>
          </p:nvGrpSpPr>
          <p:grpSpPr>
            <a:xfrm>
              <a:off x="9762449" y="1534127"/>
              <a:ext cx="1502570" cy="1502569"/>
              <a:chOff x="6316825" y="1069934"/>
              <a:chExt cx="1502570" cy="1502569"/>
            </a:xfrm>
          </p:grpSpPr>
          <p:sp>
            <p:nvSpPr>
              <p:cNvPr id="62" name="Freeform: Shape 104">
                <a:extLst>
                  <a:ext uri="{FF2B5EF4-FFF2-40B4-BE49-F238E27FC236}">
                    <a16:creationId xmlns:a16="http://schemas.microsoft.com/office/drawing/2014/main" id="{178611CA-B497-407B-95C5-19E8629E9F15}"/>
                  </a:ext>
                </a:extLst>
              </p:cNvPr>
              <p:cNvSpPr/>
              <p:nvPr/>
            </p:nvSpPr>
            <p:spPr>
              <a:xfrm>
                <a:off x="6316826" y="1069934"/>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023C5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9" name="Freeform: Shape 131">
                <a:extLst>
                  <a:ext uri="{FF2B5EF4-FFF2-40B4-BE49-F238E27FC236}">
                    <a16:creationId xmlns:a16="http://schemas.microsoft.com/office/drawing/2014/main" id="{FBD70BA0-D292-4DAD-8460-3AC6CF0427ED}"/>
                  </a:ext>
                </a:extLst>
              </p:cNvPr>
              <p:cNvSpPr/>
              <p:nvPr/>
            </p:nvSpPr>
            <p:spPr>
              <a:xfrm>
                <a:off x="6316825" y="1779442"/>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0" name="Rectangle 79">
                <a:extLst>
                  <a:ext uri="{FF2B5EF4-FFF2-40B4-BE49-F238E27FC236}">
                    <a16:creationId xmlns:a16="http://schemas.microsoft.com/office/drawing/2014/main" id="{B3AA5028-C20A-451F-A6A0-772AEF4ED56A}"/>
                  </a:ext>
                </a:extLst>
              </p:cNvPr>
              <p:cNvSpPr/>
              <p:nvPr/>
            </p:nvSpPr>
            <p:spPr>
              <a:xfrm>
                <a:off x="7081010" y="2287287"/>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chemeClr val="bg1"/>
                    </a:solidFill>
                    <a:effectLst/>
                    <a:uLnTx/>
                    <a:uFillTx/>
                    <a:latin typeface="Calibri Light" panose="020F0302020204030204"/>
                    <a:cs typeface="mohammad bold art 1" pitchFamily="2" charset="-78"/>
                  </a:rPr>
                  <a:t>Live</a:t>
                </a:r>
              </a:p>
            </p:txBody>
          </p:sp>
          <p:sp>
            <p:nvSpPr>
              <p:cNvPr id="86" name="TextBox 85">
                <a:extLst>
                  <a:ext uri="{FF2B5EF4-FFF2-40B4-BE49-F238E27FC236}">
                    <a16:creationId xmlns:a16="http://schemas.microsoft.com/office/drawing/2014/main" id="{DA29C2E7-2216-4200-A5AD-7BF37EDBF827}"/>
                  </a:ext>
                </a:extLst>
              </p:cNvPr>
              <p:cNvSpPr txBox="1"/>
              <p:nvPr/>
            </p:nvSpPr>
            <p:spPr>
              <a:xfrm>
                <a:off x="6509486" y="1157544"/>
                <a:ext cx="1237839" cy="461665"/>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ar-KW" sz="2400" b="1" i="0" u="none" strike="noStrike" kern="0" cap="none" spc="0" normalizeH="0" baseline="0" noProof="0" dirty="0">
                    <a:ln>
                      <a:noFill/>
                    </a:ln>
                    <a:solidFill>
                      <a:schemeClr val="bg1"/>
                    </a:solidFill>
                    <a:effectLst/>
                    <a:uLnTx/>
                    <a:uFillTx/>
                    <a:cs typeface="mohammad bold art 1" pitchFamily="2" charset="-78"/>
                  </a:rPr>
                  <a:t>المبادرات</a:t>
                </a:r>
                <a:endParaRPr kumimoji="0" lang="en-US" sz="2400" b="1" i="0" u="none" strike="noStrike" kern="0" cap="none" spc="0" normalizeH="0" baseline="0" noProof="0" dirty="0">
                  <a:ln>
                    <a:noFill/>
                  </a:ln>
                  <a:solidFill>
                    <a:schemeClr val="bg1"/>
                  </a:solidFill>
                  <a:effectLst/>
                  <a:uLnTx/>
                  <a:uFillTx/>
                  <a:cs typeface="mohammad bold art 1" pitchFamily="2" charset="-78"/>
                </a:endParaRPr>
              </a:p>
            </p:txBody>
          </p:sp>
          <p:sp>
            <p:nvSpPr>
              <p:cNvPr id="84" name="TextBox 83">
                <a:extLst>
                  <a:ext uri="{FF2B5EF4-FFF2-40B4-BE49-F238E27FC236}">
                    <a16:creationId xmlns:a16="http://schemas.microsoft.com/office/drawing/2014/main" id="{2E2A8744-38B2-444E-891C-C3FEB3108A74}"/>
                  </a:ext>
                </a:extLst>
              </p:cNvPr>
              <p:cNvSpPr txBox="1"/>
              <p:nvPr/>
            </p:nvSpPr>
            <p:spPr>
              <a:xfrm rot="2687011">
                <a:off x="6333166" y="2032013"/>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ar-KW" b="1" kern="0" dirty="0">
                    <a:solidFill>
                      <a:schemeClr val="bg1"/>
                    </a:solidFill>
                    <a:cs typeface="mohammad bold art 1" pitchFamily="2" charset="-78"/>
                  </a:rPr>
                  <a:t>2021</a:t>
                </a:r>
                <a:endParaRPr kumimoji="0" lang="en-US" sz="1800" b="1" i="0" u="none" strike="noStrike" kern="0" cap="none" spc="0" normalizeH="0" baseline="0" noProof="0" dirty="0">
                  <a:ln>
                    <a:noFill/>
                  </a:ln>
                  <a:solidFill>
                    <a:schemeClr val="bg1"/>
                  </a:solidFill>
                  <a:effectLst/>
                  <a:uLnTx/>
                  <a:uFillTx/>
                  <a:cs typeface="mohammad bold art 1" pitchFamily="2" charset="-78"/>
                </a:endParaRPr>
              </a:p>
            </p:txBody>
          </p:sp>
          <p:pic>
            <p:nvPicPr>
              <p:cNvPr id="93" name="Picture 92">
                <a:extLst>
                  <a:ext uri="{FF2B5EF4-FFF2-40B4-BE49-F238E27FC236}">
                    <a16:creationId xmlns:a16="http://schemas.microsoft.com/office/drawing/2014/main" id="{3E872D21-6998-4AD0-8D7C-8ABD5E058600}"/>
                  </a:ext>
                </a:extLst>
              </p:cNvPr>
              <p:cNvPicPr>
                <a:picLocks noChangeAspect="1"/>
              </p:cNvPicPr>
              <p:nvPr/>
            </p:nvPicPr>
            <p:blipFill>
              <a:blip r:embed="rId4"/>
              <a:stretch>
                <a:fillRect/>
              </a:stretch>
            </p:blipFill>
            <p:spPr>
              <a:xfrm>
                <a:off x="7534318" y="2342139"/>
                <a:ext cx="272876" cy="204657"/>
              </a:xfrm>
              <a:prstGeom prst="rect">
                <a:avLst/>
              </a:prstGeom>
            </p:spPr>
          </p:pic>
        </p:grpSp>
      </p:grpSp>
      <p:graphicFrame>
        <p:nvGraphicFramePr>
          <p:cNvPr id="5" name="Diagram 4">
            <a:extLst>
              <a:ext uri="{FF2B5EF4-FFF2-40B4-BE49-F238E27FC236}">
                <a16:creationId xmlns:a16="http://schemas.microsoft.com/office/drawing/2014/main" id="{48E07A08-AA19-44CD-BB3E-95CE27AD205D}"/>
              </a:ext>
            </a:extLst>
          </p:cNvPr>
          <p:cNvGraphicFramePr/>
          <p:nvPr>
            <p:extLst>
              <p:ext uri="{D42A27DB-BD31-4B8C-83A1-F6EECF244321}">
                <p14:modId xmlns:p14="http://schemas.microsoft.com/office/powerpoint/2010/main" val="1532755160"/>
              </p:ext>
            </p:extLst>
          </p:nvPr>
        </p:nvGraphicFramePr>
        <p:xfrm>
          <a:off x="1196744" y="1750221"/>
          <a:ext cx="9358154" cy="43965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0216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09979F3-81CA-4B75-A356-B795E431B226}"/>
              </a:ext>
            </a:extLst>
          </p:cNvPr>
          <p:cNvGraphicFramePr/>
          <p:nvPr>
            <p:extLst>
              <p:ext uri="{D42A27DB-BD31-4B8C-83A1-F6EECF244321}">
                <p14:modId xmlns:p14="http://schemas.microsoft.com/office/powerpoint/2010/main" val="2393725567"/>
              </p:ext>
            </p:extLst>
          </p:nvPr>
        </p:nvGraphicFramePr>
        <p:xfrm>
          <a:off x="200024" y="669332"/>
          <a:ext cx="11772901" cy="5466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 name="TextBox 34">
            <a:extLst>
              <a:ext uri="{FF2B5EF4-FFF2-40B4-BE49-F238E27FC236}">
                <a16:creationId xmlns:a16="http://schemas.microsoft.com/office/drawing/2014/main" id="{D6512276-3471-4A2D-B0BA-1C05399BD719}"/>
              </a:ext>
            </a:extLst>
          </p:cNvPr>
          <p:cNvSpPr txBox="1"/>
          <p:nvPr/>
        </p:nvSpPr>
        <p:spPr>
          <a:xfrm>
            <a:off x="369094" y="3794717"/>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2010</a:t>
            </a:r>
            <a:endParaRPr lang="en-001" b="1" dirty="0">
              <a:effectLst>
                <a:outerShdw blurRad="38100" dist="38100" dir="2700000" algn="tl">
                  <a:srgbClr val="000000">
                    <a:alpha val="43137"/>
                  </a:srgbClr>
                </a:outerShdw>
              </a:effectLst>
              <a:latin typeface="+mj-lt"/>
            </a:endParaRPr>
          </a:p>
        </p:txBody>
      </p:sp>
      <p:sp>
        <p:nvSpPr>
          <p:cNvPr id="36" name="TextBox 35">
            <a:extLst>
              <a:ext uri="{FF2B5EF4-FFF2-40B4-BE49-F238E27FC236}">
                <a16:creationId xmlns:a16="http://schemas.microsoft.com/office/drawing/2014/main" id="{C0903344-85DB-4CE3-B273-30D65AA48133}"/>
              </a:ext>
            </a:extLst>
          </p:cNvPr>
          <p:cNvSpPr txBox="1"/>
          <p:nvPr/>
        </p:nvSpPr>
        <p:spPr>
          <a:xfrm>
            <a:off x="1770644" y="3453021"/>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2014</a:t>
            </a:r>
            <a:endParaRPr lang="en-001" b="1" dirty="0">
              <a:effectLst>
                <a:outerShdw blurRad="38100" dist="38100" dir="2700000" algn="tl">
                  <a:srgbClr val="000000">
                    <a:alpha val="43137"/>
                  </a:srgbClr>
                </a:outerShdw>
              </a:effectLst>
              <a:latin typeface="+mj-lt"/>
            </a:endParaRPr>
          </a:p>
        </p:txBody>
      </p:sp>
      <p:sp>
        <p:nvSpPr>
          <p:cNvPr id="37" name="TextBox 36">
            <a:extLst>
              <a:ext uri="{FF2B5EF4-FFF2-40B4-BE49-F238E27FC236}">
                <a16:creationId xmlns:a16="http://schemas.microsoft.com/office/drawing/2014/main" id="{30C89DEB-8CEA-4183-ABAF-BDD916610F7E}"/>
              </a:ext>
            </a:extLst>
          </p:cNvPr>
          <p:cNvSpPr txBox="1"/>
          <p:nvPr/>
        </p:nvSpPr>
        <p:spPr>
          <a:xfrm>
            <a:off x="3091456" y="3124679"/>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2015</a:t>
            </a:r>
            <a:endParaRPr lang="en-001" b="1" dirty="0">
              <a:effectLst>
                <a:outerShdw blurRad="38100" dist="38100" dir="2700000" algn="tl">
                  <a:srgbClr val="000000">
                    <a:alpha val="43137"/>
                  </a:srgbClr>
                </a:outerShdw>
              </a:effectLst>
              <a:latin typeface="+mj-lt"/>
            </a:endParaRPr>
          </a:p>
        </p:txBody>
      </p:sp>
      <p:sp>
        <p:nvSpPr>
          <p:cNvPr id="38" name="TextBox 37">
            <a:extLst>
              <a:ext uri="{FF2B5EF4-FFF2-40B4-BE49-F238E27FC236}">
                <a16:creationId xmlns:a16="http://schemas.microsoft.com/office/drawing/2014/main" id="{1F397540-CFF5-4472-9F29-9BEF5C31F13E}"/>
              </a:ext>
            </a:extLst>
          </p:cNvPr>
          <p:cNvSpPr txBox="1"/>
          <p:nvPr/>
        </p:nvSpPr>
        <p:spPr>
          <a:xfrm>
            <a:off x="4466039" y="2806661"/>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2016</a:t>
            </a:r>
            <a:endParaRPr lang="en-001" b="1" dirty="0">
              <a:effectLst>
                <a:outerShdw blurRad="38100" dist="38100" dir="2700000" algn="tl">
                  <a:srgbClr val="000000">
                    <a:alpha val="43137"/>
                  </a:srgbClr>
                </a:outerShdw>
              </a:effectLst>
              <a:latin typeface="+mj-lt"/>
            </a:endParaRPr>
          </a:p>
        </p:txBody>
      </p:sp>
      <p:sp>
        <p:nvSpPr>
          <p:cNvPr id="39" name="TextBox 38">
            <a:extLst>
              <a:ext uri="{FF2B5EF4-FFF2-40B4-BE49-F238E27FC236}">
                <a16:creationId xmlns:a16="http://schemas.microsoft.com/office/drawing/2014/main" id="{9F50A448-07DF-4269-8C4B-AC42FB1833E6}"/>
              </a:ext>
            </a:extLst>
          </p:cNvPr>
          <p:cNvSpPr txBox="1"/>
          <p:nvPr/>
        </p:nvSpPr>
        <p:spPr>
          <a:xfrm>
            <a:off x="5719608" y="2477971"/>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2017</a:t>
            </a:r>
            <a:endParaRPr lang="en-001" b="1" dirty="0">
              <a:effectLst>
                <a:outerShdw blurRad="38100" dist="38100" dir="2700000" algn="tl">
                  <a:srgbClr val="000000">
                    <a:alpha val="43137"/>
                  </a:srgbClr>
                </a:outerShdw>
              </a:effectLst>
              <a:latin typeface="+mj-lt"/>
            </a:endParaRPr>
          </a:p>
        </p:txBody>
      </p:sp>
      <p:sp>
        <p:nvSpPr>
          <p:cNvPr id="40" name="TextBox 39">
            <a:extLst>
              <a:ext uri="{FF2B5EF4-FFF2-40B4-BE49-F238E27FC236}">
                <a16:creationId xmlns:a16="http://schemas.microsoft.com/office/drawing/2014/main" id="{5E6753E9-FB31-4C7F-A0E3-F54B687EFACE}"/>
              </a:ext>
            </a:extLst>
          </p:cNvPr>
          <p:cNvSpPr txBox="1"/>
          <p:nvPr/>
        </p:nvSpPr>
        <p:spPr>
          <a:xfrm>
            <a:off x="7053327" y="2190708"/>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2018</a:t>
            </a:r>
            <a:endParaRPr lang="en-001" b="1" dirty="0">
              <a:effectLst>
                <a:outerShdw blurRad="38100" dist="38100" dir="2700000" algn="tl">
                  <a:srgbClr val="000000">
                    <a:alpha val="43137"/>
                  </a:srgbClr>
                </a:outerShdw>
              </a:effectLst>
              <a:latin typeface="+mj-lt"/>
            </a:endParaRPr>
          </a:p>
        </p:txBody>
      </p:sp>
      <p:sp>
        <p:nvSpPr>
          <p:cNvPr id="41" name="TextBox 40">
            <a:extLst>
              <a:ext uri="{FF2B5EF4-FFF2-40B4-BE49-F238E27FC236}">
                <a16:creationId xmlns:a16="http://schemas.microsoft.com/office/drawing/2014/main" id="{058D3C42-BDC2-4074-A610-06DF69B77B21}"/>
              </a:ext>
            </a:extLst>
          </p:cNvPr>
          <p:cNvSpPr txBox="1"/>
          <p:nvPr/>
        </p:nvSpPr>
        <p:spPr>
          <a:xfrm>
            <a:off x="8332383" y="1840048"/>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2019</a:t>
            </a:r>
            <a:endParaRPr lang="en-001" b="1" dirty="0">
              <a:effectLst>
                <a:outerShdw blurRad="38100" dist="38100" dir="2700000" algn="tl">
                  <a:srgbClr val="000000">
                    <a:alpha val="43137"/>
                  </a:srgbClr>
                </a:outerShdw>
              </a:effectLst>
              <a:latin typeface="+mj-lt"/>
            </a:endParaRPr>
          </a:p>
        </p:txBody>
      </p:sp>
      <p:sp>
        <p:nvSpPr>
          <p:cNvPr id="44" name="TextBox 43">
            <a:extLst>
              <a:ext uri="{FF2B5EF4-FFF2-40B4-BE49-F238E27FC236}">
                <a16:creationId xmlns:a16="http://schemas.microsoft.com/office/drawing/2014/main" id="{50C26F1D-BDA4-4769-A9E4-A3588ED230A1}"/>
              </a:ext>
            </a:extLst>
          </p:cNvPr>
          <p:cNvSpPr txBox="1"/>
          <p:nvPr/>
        </p:nvSpPr>
        <p:spPr>
          <a:xfrm>
            <a:off x="5508721" y="4188202"/>
            <a:ext cx="1155506" cy="261610"/>
          </a:xfrm>
          <a:prstGeom prst="rect">
            <a:avLst/>
          </a:prstGeom>
          <a:noFill/>
        </p:spPr>
        <p:txBody>
          <a:bodyPr wrap="square" rtlCol="0">
            <a:spAutoFit/>
          </a:bodyPr>
          <a:lstStyle/>
          <a:p>
            <a:pPr algn="ctr" rtl="1"/>
            <a:r>
              <a:rPr lang="ar-KW" sz="1100" dirty="0">
                <a:cs typeface="mohammad bold art 1" pitchFamily="2" charset="-78"/>
              </a:rPr>
              <a:t>عضوية الهيئة في</a:t>
            </a:r>
          </a:p>
        </p:txBody>
      </p:sp>
      <p:sp>
        <p:nvSpPr>
          <p:cNvPr id="45" name="TextBox 44">
            <a:extLst>
              <a:ext uri="{FF2B5EF4-FFF2-40B4-BE49-F238E27FC236}">
                <a16:creationId xmlns:a16="http://schemas.microsoft.com/office/drawing/2014/main" id="{F2CE80C8-513B-4C02-AD4C-5221C999F7E3}"/>
              </a:ext>
            </a:extLst>
          </p:cNvPr>
          <p:cNvSpPr txBox="1"/>
          <p:nvPr/>
        </p:nvSpPr>
        <p:spPr>
          <a:xfrm>
            <a:off x="5644705" y="5122864"/>
            <a:ext cx="933450" cy="261610"/>
          </a:xfrm>
          <a:prstGeom prst="rect">
            <a:avLst/>
          </a:prstGeom>
          <a:noFill/>
        </p:spPr>
        <p:txBody>
          <a:bodyPr wrap="square" rtlCol="0">
            <a:spAutoFit/>
          </a:bodyPr>
          <a:lstStyle/>
          <a:p>
            <a:pPr algn="ctr"/>
            <a:r>
              <a:rPr lang="ar-KW" sz="1100" dirty="0">
                <a:cs typeface="mohammad bold art 1" pitchFamily="2" charset="-78"/>
              </a:rPr>
              <a:t>ترقية مؤشر </a:t>
            </a:r>
          </a:p>
        </p:txBody>
      </p:sp>
      <p:sp>
        <p:nvSpPr>
          <p:cNvPr id="46" name="TextBox 45">
            <a:extLst>
              <a:ext uri="{FF2B5EF4-FFF2-40B4-BE49-F238E27FC236}">
                <a16:creationId xmlns:a16="http://schemas.microsoft.com/office/drawing/2014/main" id="{EBC5325C-7DB2-41FA-ADEA-D14A2E9ACA20}"/>
              </a:ext>
            </a:extLst>
          </p:cNvPr>
          <p:cNvSpPr txBox="1"/>
          <p:nvPr/>
        </p:nvSpPr>
        <p:spPr>
          <a:xfrm>
            <a:off x="9665940" y="1511421"/>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2020</a:t>
            </a:r>
            <a:endParaRPr lang="en-001" b="1" dirty="0">
              <a:effectLst>
                <a:outerShdw blurRad="38100" dist="38100" dir="2700000" algn="tl">
                  <a:srgbClr val="000000">
                    <a:alpha val="43137"/>
                  </a:srgbClr>
                </a:outerShdw>
              </a:effectLst>
              <a:latin typeface="+mj-lt"/>
            </a:endParaRPr>
          </a:p>
        </p:txBody>
      </p:sp>
      <p:sp>
        <p:nvSpPr>
          <p:cNvPr id="47" name="TextBox 46">
            <a:extLst>
              <a:ext uri="{FF2B5EF4-FFF2-40B4-BE49-F238E27FC236}">
                <a16:creationId xmlns:a16="http://schemas.microsoft.com/office/drawing/2014/main" id="{31D2A8F1-E1AF-4A32-B4BC-476145CC3672}"/>
              </a:ext>
            </a:extLst>
          </p:cNvPr>
          <p:cNvSpPr txBox="1"/>
          <p:nvPr/>
        </p:nvSpPr>
        <p:spPr>
          <a:xfrm>
            <a:off x="6958526" y="3904414"/>
            <a:ext cx="1000125" cy="430887"/>
          </a:xfrm>
          <a:prstGeom prst="rect">
            <a:avLst/>
          </a:prstGeom>
          <a:noFill/>
        </p:spPr>
        <p:txBody>
          <a:bodyPr wrap="square" rtlCol="0">
            <a:spAutoFit/>
          </a:bodyPr>
          <a:lstStyle/>
          <a:p>
            <a:pPr algn="ctr" rtl="1"/>
            <a:r>
              <a:rPr lang="ar-KW" sz="1100" dirty="0">
                <a:cs typeface="mohammad bold art 1" pitchFamily="2" charset="-78"/>
              </a:rPr>
              <a:t>عضوية البورصة في</a:t>
            </a:r>
            <a:endParaRPr lang="en-001" sz="1100" b="1" dirty="0">
              <a:cs typeface="mohammad bold art 1" pitchFamily="2" charset="-78"/>
            </a:endParaRPr>
          </a:p>
        </p:txBody>
      </p:sp>
      <p:sp>
        <p:nvSpPr>
          <p:cNvPr id="48" name="TextBox 47">
            <a:extLst>
              <a:ext uri="{FF2B5EF4-FFF2-40B4-BE49-F238E27FC236}">
                <a16:creationId xmlns:a16="http://schemas.microsoft.com/office/drawing/2014/main" id="{C9820D28-0FDC-41DC-9920-D1F1E13D60FC}"/>
              </a:ext>
            </a:extLst>
          </p:cNvPr>
          <p:cNvSpPr txBox="1"/>
          <p:nvPr/>
        </p:nvSpPr>
        <p:spPr>
          <a:xfrm>
            <a:off x="6943429" y="5006724"/>
            <a:ext cx="1100111" cy="261610"/>
          </a:xfrm>
          <a:prstGeom prst="rect">
            <a:avLst/>
          </a:prstGeom>
          <a:noFill/>
        </p:spPr>
        <p:txBody>
          <a:bodyPr wrap="square" rtlCol="0">
            <a:spAutoFit/>
          </a:bodyPr>
          <a:lstStyle/>
          <a:p>
            <a:pPr algn="ctr" rtl="1"/>
            <a:r>
              <a:rPr lang="ar-KW" sz="1100" dirty="0">
                <a:cs typeface="mohammad bold art 1" pitchFamily="2" charset="-78"/>
              </a:rPr>
              <a:t>ترقية مؤشر </a:t>
            </a:r>
            <a:endParaRPr lang="en-001" sz="1100" b="1" dirty="0">
              <a:cs typeface="mohammad bold art 1" pitchFamily="2" charset="-78"/>
            </a:endParaRPr>
          </a:p>
        </p:txBody>
      </p:sp>
      <p:sp>
        <p:nvSpPr>
          <p:cNvPr id="49" name="Arrow: Down 48">
            <a:extLst>
              <a:ext uri="{FF2B5EF4-FFF2-40B4-BE49-F238E27FC236}">
                <a16:creationId xmlns:a16="http://schemas.microsoft.com/office/drawing/2014/main" id="{A88F631F-9D61-4ECC-8B02-3FD506A96B46}"/>
              </a:ext>
            </a:extLst>
          </p:cNvPr>
          <p:cNvSpPr/>
          <p:nvPr/>
        </p:nvSpPr>
        <p:spPr>
          <a:xfrm>
            <a:off x="6039993" y="3942890"/>
            <a:ext cx="142875" cy="221366"/>
          </a:xfrm>
          <a:prstGeom prst="down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dirty="0"/>
          </a:p>
        </p:txBody>
      </p:sp>
      <p:sp>
        <p:nvSpPr>
          <p:cNvPr id="50" name="Arrow: Down 49">
            <a:extLst>
              <a:ext uri="{FF2B5EF4-FFF2-40B4-BE49-F238E27FC236}">
                <a16:creationId xmlns:a16="http://schemas.microsoft.com/office/drawing/2014/main" id="{C17AA8DD-C6E6-4474-AE9A-AC79A7309DC3}"/>
              </a:ext>
            </a:extLst>
          </p:cNvPr>
          <p:cNvSpPr/>
          <p:nvPr/>
        </p:nvSpPr>
        <p:spPr>
          <a:xfrm>
            <a:off x="6048220" y="4823503"/>
            <a:ext cx="142875" cy="221366"/>
          </a:xfrm>
          <a:prstGeom prst="down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51" name="Arrow: Down 50">
            <a:extLst>
              <a:ext uri="{FF2B5EF4-FFF2-40B4-BE49-F238E27FC236}">
                <a16:creationId xmlns:a16="http://schemas.microsoft.com/office/drawing/2014/main" id="{ECD29B98-1320-4DA3-90B7-E15922DF43D6}"/>
              </a:ext>
            </a:extLst>
          </p:cNvPr>
          <p:cNvSpPr/>
          <p:nvPr/>
        </p:nvSpPr>
        <p:spPr>
          <a:xfrm>
            <a:off x="7422049" y="3684034"/>
            <a:ext cx="142875" cy="221366"/>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52" name="Arrow: Down 51">
            <a:extLst>
              <a:ext uri="{FF2B5EF4-FFF2-40B4-BE49-F238E27FC236}">
                <a16:creationId xmlns:a16="http://schemas.microsoft.com/office/drawing/2014/main" id="{11C669C6-BF8C-45A1-9205-177CE0B0934D}"/>
              </a:ext>
            </a:extLst>
          </p:cNvPr>
          <p:cNvSpPr/>
          <p:nvPr/>
        </p:nvSpPr>
        <p:spPr>
          <a:xfrm>
            <a:off x="7422049" y="4701333"/>
            <a:ext cx="142875" cy="221366"/>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53" name="Arrow: Down 52">
            <a:extLst>
              <a:ext uri="{FF2B5EF4-FFF2-40B4-BE49-F238E27FC236}">
                <a16:creationId xmlns:a16="http://schemas.microsoft.com/office/drawing/2014/main" id="{E5C4A38D-BC4D-4579-9B71-D6DFE31DD9FB}"/>
              </a:ext>
            </a:extLst>
          </p:cNvPr>
          <p:cNvSpPr/>
          <p:nvPr/>
        </p:nvSpPr>
        <p:spPr>
          <a:xfrm>
            <a:off x="10055068" y="3415566"/>
            <a:ext cx="142875" cy="221366"/>
          </a:xfrm>
          <a:prstGeom prst="down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54" name="TextBox 53">
            <a:extLst>
              <a:ext uri="{FF2B5EF4-FFF2-40B4-BE49-F238E27FC236}">
                <a16:creationId xmlns:a16="http://schemas.microsoft.com/office/drawing/2014/main" id="{16B87302-1926-4923-9BD4-FA4131CBA770}"/>
              </a:ext>
            </a:extLst>
          </p:cNvPr>
          <p:cNvSpPr txBox="1"/>
          <p:nvPr/>
        </p:nvSpPr>
        <p:spPr>
          <a:xfrm>
            <a:off x="9626444" y="3735057"/>
            <a:ext cx="1000125" cy="1461939"/>
          </a:xfrm>
          <a:prstGeom prst="rect">
            <a:avLst/>
          </a:prstGeom>
          <a:noFill/>
        </p:spPr>
        <p:txBody>
          <a:bodyPr wrap="square" rtlCol="0">
            <a:spAutoFit/>
          </a:bodyPr>
          <a:lstStyle/>
          <a:p>
            <a:pPr algn="ctr" rtl="1"/>
            <a:r>
              <a:rPr lang="ar-KW" sz="1100" dirty="0">
                <a:cs typeface="mohammad bold art 1" pitchFamily="2" charset="-78"/>
              </a:rPr>
              <a:t>حيث بلغ مستوى التداول اليومي مبلغ</a:t>
            </a:r>
          </a:p>
          <a:p>
            <a:pPr algn="ctr" rtl="1"/>
            <a:r>
              <a:rPr lang="ar-KW" sz="1200" b="1" dirty="0">
                <a:cs typeface="mohammad bold art 1" pitchFamily="2" charset="-78"/>
              </a:rPr>
              <a:t>961.6</a:t>
            </a:r>
            <a:endParaRPr lang="en-US" sz="1000" b="1" dirty="0">
              <a:cs typeface="mohammad bold art 1" pitchFamily="2" charset="-78"/>
            </a:endParaRPr>
          </a:p>
          <a:p>
            <a:pPr algn="ctr" rtl="1"/>
            <a:r>
              <a:rPr lang="ar-KW" sz="1100" dirty="0">
                <a:cs typeface="mohammad bold art 1" pitchFamily="2" charset="-78"/>
              </a:rPr>
              <a:t>مليون د.ك </a:t>
            </a:r>
          </a:p>
          <a:p>
            <a:pPr algn="ctr" rtl="1"/>
            <a:r>
              <a:rPr lang="ar-KW" sz="1100" dirty="0">
                <a:cs typeface="mohammad bold art 1" pitchFamily="2" charset="-78"/>
              </a:rPr>
              <a:t>وهو الأعلى في تاريخ سوق الكويت المالي</a:t>
            </a:r>
            <a:endParaRPr lang="en-001" sz="1100" dirty="0">
              <a:cs typeface="mohammad bold art 1" pitchFamily="2" charset="-78"/>
            </a:endParaRPr>
          </a:p>
        </p:txBody>
      </p:sp>
      <p:pic>
        <p:nvPicPr>
          <p:cNvPr id="56" name="Picture 55" descr="Icon&#10;&#10;Description automatically generated">
            <a:extLst>
              <a:ext uri="{FF2B5EF4-FFF2-40B4-BE49-F238E27FC236}">
                <a16:creationId xmlns:a16="http://schemas.microsoft.com/office/drawing/2014/main" id="{36202023-EEB4-45D6-8E51-81C7578888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5091" y="4823090"/>
            <a:ext cx="628879" cy="628879"/>
          </a:xfrm>
          <a:prstGeom prst="rect">
            <a:avLst/>
          </a:prstGeom>
        </p:spPr>
      </p:pic>
      <p:pic>
        <p:nvPicPr>
          <p:cNvPr id="58" name="Picture 57" descr="Logo&#10;&#10;Description automatically generated">
            <a:extLst>
              <a:ext uri="{FF2B5EF4-FFF2-40B4-BE49-F238E27FC236}">
                <a16:creationId xmlns:a16="http://schemas.microsoft.com/office/drawing/2014/main" id="{75CBD360-71CC-44F8-9FFF-E1118CF9ED4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16316" y="4774606"/>
            <a:ext cx="754349" cy="696515"/>
          </a:xfrm>
          <a:prstGeom prst="rect">
            <a:avLst/>
          </a:prstGeom>
        </p:spPr>
      </p:pic>
      <p:pic>
        <p:nvPicPr>
          <p:cNvPr id="64" name="Picture 63">
            <a:extLst>
              <a:ext uri="{FF2B5EF4-FFF2-40B4-BE49-F238E27FC236}">
                <a16:creationId xmlns:a16="http://schemas.microsoft.com/office/drawing/2014/main" id="{F11A539B-105C-4CEE-B044-FE59DEF1177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76829" y="4495626"/>
            <a:ext cx="969167" cy="237446"/>
          </a:xfrm>
          <a:prstGeom prst="rect">
            <a:avLst/>
          </a:prstGeom>
        </p:spPr>
      </p:pic>
      <p:pic>
        <p:nvPicPr>
          <p:cNvPr id="66" name="Picture 65" descr="A picture containing diagram&#10;&#10;Description automatically generated">
            <a:extLst>
              <a:ext uri="{FF2B5EF4-FFF2-40B4-BE49-F238E27FC236}">
                <a16:creationId xmlns:a16="http://schemas.microsoft.com/office/drawing/2014/main" id="{A288156B-CD57-4AC1-8D8E-EB56F6E6E91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59755" y="5460760"/>
            <a:ext cx="1319804" cy="659902"/>
          </a:xfrm>
          <a:prstGeom prst="rect">
            <a:avLst/>
          </a:prstGeom>
        </p:spPr>
      </p:pic>
      <p:pic>
        <p:nvPicPr>
          <p:cNvPr id="70" name="Picture 69" descr="Graphical user interface&#10;&#10;Description automatically generated with low confidence">
            <a:extLst>
              <a:ext uri="{FF2B5EF4-FFF2-40B4-BE49-F238E27FC236}">
                <a16:creationId xmlns:a16="http://schemas.microsoft.com/office/drawing/2014/main" id="{243EA054-DA69-4DE1-9C06-C48E646147E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58526" y="4355026"/>
            <a:ext cx="1202169" cy="304810"/>
          </a:xfrm>
          <a:prstGeom prst="rect">
            <a:avLst/>
          </a:prstGeom>
        </p:spPr>
      </p:pic>
      <p:pic>
        <p:nvPicPr>
          <p:cNvPr id="74" name="Picture 73">
            <a:extLst>
              <a:ext uri="{FF2B5EF4-FFF2-40B4-BE49-F238E27FC236}">
                <a16:creationId xmlns:a16="http://schemas.microsoft.com/office/drawing/2014/main" id="{C8979025-7993-4526-8C5D-7D2FFA6D222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214273" y="5358608"/>
            <a:ext cx="558421" cy="558421"/>
          </a:xfrm>
          <a:prstGeom prst="rect">
            <a:avLst/>
          </a:prstGeom>
        </p:spPr>
      </p:pic>
      <p:pic>
        <p:nvPicPr>
          <p:cNvPr id="76" name="Picture 75" descr="Logo&#10;&#10;Description automatically generated">
            <a:extLst>
              <a:ext uri="{FF2B5EF4-FFF2-40B4-BE49-F238E27FC236}">
                <a16:creationId xmlns:a16="http://schemas.microsoft.com/office/drawing/2014/main" id="{B9F6D015-B24A-40FD-AC55-E55EBF8ADC1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406492" y="2927253"/>
            <a:ext cx="830408" cy="413100"/>
          </a:xfrm>
          <a:prstGeom prst="rect">
            <a:avLst/>
          </a:prstGeom>
        </p:spPr>
      </p:pic>
      <p:pic>
        <p:nvPicPr>
          <p:cNvPr id="77" name="Picture 76" descr="Logo&#10;&#10;Description automatically generated">
            <a:extLst>
              <a:ext uri="{FF2B5EF4-FFF2-40B4-BE49-F238E27FC236}">
                <a16:creationId xmlns:a16="http://schemas.microsoft.com/office/drawing/2014/main" id="{0E9B7DC4-1699-4132-B1D4-611B16F6763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790563" y="2958606"/>
            <a:ext cx="830408" cy="413100"/>
          </a:xfrm>
          <a:prstGeom prst="rect">
            <a:avLst/>
          </a:prstGeom>
        </p:spPr>
      </p:pic>
      <p:sp>
        <p:nvSpPr>
          <p:cNvPr id="31" name="TextBox 30">
            <a:extLst>
              <a:ext uri="{FF2B5EF4-FFF2-40B4-BE49-F238E27FC236}">
                <a16:creationId xmlns:a16="http://schemas.microsoft.com/office/drawing/2014/main" id="{FCDA351E-8A75-4D7A-96E0-9A161C12177F}"/>
              </a:ext>
            </a:extLst>
          </p:cNvPr>
          <p:cNvSpPr txBox="1"/>
          <p:nvPr/>
        </p:nvSpPr>
        <p:spPr>
          <a:xfrm>
            <a:off x="8205033" y="3529760"/>
            <a:ext cx="1233325" cy="1107996"/>
          </a:xfrm>
          <a:prstGeom prst="rect">
            <a:avLst/>
          </a:prstGeom>
          <a:noFill/>
        </p:spPr>
        <p:txBody>
          <a:bodyPr wrap="square" rtlCol="0">
            <a:spAutoFit/>
          </a:bodyPr>
          <a:lstStyle/>
          <a:p>
            <a:pPr algn="r" defTabSz="1168400" rtl="1"/>
            <a:r>
              <a:rPr lang="ar-KW" sz="1100" dirty="0">
                <a:cs typeface="mohammad bold art 1" pitchFamily="2" charset="-78"/>
              </a:rPr>
              <a:t>إطلاق بعض المبادرات مثل:</a:t>
            </a:r>
          </a:p>
          <a:p>
            <a:pPr marL="171450" indent="-171450" algn="r" rtl="1">
              <a:buFont typeface="Arial" panose="020B0604020202020204" pitchFamily="34" charset="0"/>
              <a:buChar char="•"/>
            </a:pPr>
            <a:r>
              <a:rPr lang="ar-KW" sz="1100" dirty="0">
                <a:cs typeface="mohammad bold art 1" pitchFamily="2" charset="-78"/>
              </a:rPr>
              <a:t>الصندوق العقاري المتداول </a:t>
            </a:r>
            <a:r>
              <a:rPr lang="en-US" sz="1100" dirty="0">
                <a:cs typeface="mohammad bold art 1" pitchFamily="2" charset="-78"/>
              </a:rPr>
              <a:t>(REIT)</a:t>
            </a:r>
            <a:endParaRPr lang="ar-KW" sz="1100" dirty="0">
              <a:cs typeface="mohammad bold art 1" pitchFamily="2" charset="-78"/>
            </a:endParaRPr>
          </a:p>
          <a:p>
            <a:pPr marL="171450" indent="-171450" algn="r" rtl="1">
              <a:buFont typeface="Arial" panose="020B0604020202020204" pitchFamily="34" charset="0"/>
              <a:buChar char="•"/>
            </a:pPr>
            <a:r>
              <a:rPr lang="ar-KW" sz="1100" dirty="0">
                <a:cs typeface="mohammad bold art 1" pitchFamily="2" charset="-78"/>
              </a:rPr>
              <a:t>اقراض واقتراض الأوراق المالية</a:t>
            </a:r>
            <a:endParaRPr lang="en-001" sz="1100" dirty="0">
              <a:cs typeface="mohammad bold art 1" pitchFamily="2" charset="-78"/>
            </a:endParaRPr>
          </a:p>
        </p:txBody>
      </p:sp>
      <p:sp>
        <p:nvSpPr>
          <p:cNvPr id="32" name="Arrow: Down 31">
            <a:extLst>
              <a:ext uri="{FF2B5EF4-FFF2-40B4-BE49-F238E27FC236}">
                <a16:creationId xmlns:a16="http://schemas.microsoft.com/office/drawing/2014/main" id="{A8F71294-7D0E-4475-822B-BD59E89961F3}"/>
              </a:ext>
            </a:extLst>
          </p:cNvPr>
          <p:cNvSpPr/>
          <p:nvPr/>
        </p:nvSpPr>
        <p:spPr>
          <a:xfrm>
            <a:off x="8794560" y="3307665"/>
            <a:ext cx="142875" cy="221366"/>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33" name="TextBox 32">
            <a:extLst>
              <a:ext uri="{FF2B5EF4-FFF2-40B4-BE49-F238E27FC236}">
                <a16:creationId xmlns:a16="http://schemas.microsoft.com/office/drawing/2014/main" id="{C10CF07F-7976-4727-9624-D453F94E9A9B}"/>
              </a:ext>
            </a:extLst>
          </p:cNvPr>
          <p:cNvSpPr txBox="1"/>
          <p:nvPr/>
        </p:nvSpPr>
        <p:spPr>
          <a:xfrm>
            <a:off x="10999497" y="1253687"/>
            <a:ext cx="800100" cy="369332"/>
          </a:xfrm>
          <a:prstGeom prst="rect">
            <a:avLst/>
          </a:prstGeom>
          <a:noFill/>
        </p:spPr>
        <p:txBody>
          <a:bodyPr wrap="square" rtlCol="0">
            <a:spAutoFit/>
          </a:bodyPr>
          <a:lstStyle/>
          <a:p>
            <a:pPr algn="ctr"/>
            <a:r>
              <a:rPr lang="ar-KW" b="1" dirty="0">
                <a:effectLst>
                  <a:outerShdw blurRad="38100" dist="38100" dir="2700000" algn="tl">
                    <a:srgbClr val="000000">
                      <a:alpha val="43137"/>
                    </a:srgbClr>
                  </a:outerShdw>
                </a:effectLst>
                <a:latin typeface="+mj-lt"/>
              </a:rPr>
              <a:t>2021</a:t>
            </a:r>
            <a:endParaRPr lang="en-001" b="1" dirty="0">
              <a:effectLst>
                <a:outerShdw blurRad="38100" dist="38100" dir="2700000" algn="tl">
                  <a:srgbClr val="000000">
                    <a:alpha val="43137"/>
                  </a:srgbClr>
                </a:outerShdw>
              </a:effectLst>
              <a:latin typeface="+mj-lt"/>
            </a:endParaRPr>
          </a:p>
        </p:txBody>
      </p:sp>
      <p:sp>
        <p:nvSpPr>
          <p:cNvPr id="3" name="TextBox 2">
            <a:extLst>
              <a:ext uri="{FF2B5EF4-FFF2-40B4-BE49-F238E27FC236}">
                <a16:creationId xmlns:a16="http://schemas.microsoft.com/office/drawing/2014/main" id="{0685980B-9EDE-48CF-89F6-85A00D46F95E}"/>
              </a:ext>
            </a:extLst>
          </p:cNvPr>
          <p:cNvSpPr txBox="1"/>
          <p:nvPr/>
        </p:nvSpPr>
        <p:spPr>
          <a:xfrm>
            <a:off x="10775126" y="1770085"/>
            <a:ext cx="1316910" cy="1785104"/>
          </a:xfrm>
          <a:prstGeom prst="rect">
            <a:avLst/>
          </a:prstGeom>
          <a:noFill/>
        </p:spPr>
        <p:txBody>
          <a:bodyPr wrap="square" rtlCol="0">
            <a:spAutoFit/>
          </a:bodyPr>
          <a:lstStyle/>
          <a:p>
            <a:pPr algn="r" rtl="1"/>
            <a:r>
              <a:rPr lang="ar-KW" sz="1100" dirty="0">
                <a:cs typeface="mohammad bold art 1" pitchFamily="2" charset="-78"/>
              </a:rPr>
              <a:t>اطلاق المبادرات:</a:t>
            </a:r>
          </a:p>
          <a:p>
            <a:pPr marL="171450" lvl="0" indent="-171450" algn="r" rtl="1">
              <a:buFont typeface="Arial" panose="020B0604020202020204" pitchFamily="34" charset="0"/>
              <a:buChar char="•"/>
            </a:pPr>
            <a:r>
              <a:rPr lang="ar-KW" sz="1100" dirty="0">
                <a:cs typeface="mohammad bold art 1" pitchFamily="2" charset="-78"/>
              </a:rPr>
              <a:t>التداول بالهامش</a:t>
            </a:r>
          </a:p>
          <a:p>
            <a:pPr marL="171450" lvl="0" indent="-171450" algn="r" rtl="1">
              <a:buFont typeface="Arial" panose="020B0604020202020204" pitchFamily="34" charset="0"/>
              <a:buChar char="•"/>
            </a:pPr>
            <a:r>
              <a:rPr lang="ar-KW" sz="1100" dirty="0">
                <a:cs typeface="mohammad bold art 1" pitchFamily="2" charset="-78"/>
              </a:rPr>
              <a:t>تداول حقوق الأولية</a:t>
            </a:r>
          </a:p>
          <a:p>
            <a:pPr marL="171450" lvl="0" indent="-171450" algn="r" rtl="1">
              <a:buFont typeface="Arial" panose="020B0604020202020204" pitchFamily="34" charset="0"/>
              <a:buChar char="•"/>
            </a:pPr>
            <a:r>
              <a:rPr lang="ar-KW" sz="1100" dirty="0">
                <a:cs typeface="mohammad bold art 1" pitchFamily="2" charset="-78"/>
              </a:rPr>
              <a:t>تحسين شروط الاكتتاب والادراج</a:t>
            </a:r>
          </a:p>
          <a:p>
            <a:pPr marL="171450" lvl="0" indent="-171450" algn="r" rtl="1">
              <a:buFont typeface="Arial" panose="020B0604020202020204" pitchFamily="34" charset="0"/>
              <a:buChar char="•"/>
            </a:pPr>
            <a:r>
              <a:rPr lang="ar-KW" sz="1100" dirty="0">
                <a:cs typeface="mohammad bold art 1" pitchFamily="2" charset="-78"/>
              </a:rPr>
              <a:t>إضافة وسيط الاقراض</a:t>
            </a:r>
          </a:p>
          <a:p>
            <a:pPr marL="285750" indent="-285750">
              <a:buFont typeface="Arial" panose="020B0604020202020204" pitchFamily="34" charset="0"/>
              <a:buChar char="•"/>
            </a:pPr>
            <a:endParaRPr lang="en-001" sz="1100" dirty="0"/>
          </a:p>
        </p:txBody>
      </p:sp>
      <p:sp>
        <p:nvSpPr>
          <p:cNvPr id="43" name="TextBox 42">
            <a:extLst>
              <a:ext uri="{FF2B5EF4-FFF2-40B4-BE49-F238E27FC236}">
                <a16:creationId xmlns:a16="http://schemas.microsoft.com/office/drawing/2014/main" id="{DD9D67FE-199D-46CE-8DDB-CDE0D5B29927}"/>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8</a:t>
            </a:r>
            <a:endParaRPr lang="en-001" sz="1400" b="1" dirty="0">
              <a:solidFill>
                <a:schemeClr val="accent3">
                  <a:lumMod val="75000"/>
                </a:schemeClr>
              </a:solidFill>
              <a:latin typeface="+mj-lt"/>
            </a:endParaRPr>
          </a:p>
        </p:txBody>
      </p:sp>
      <p:sp>
        <p:nvSpPr>
          <p:cNvPr id="42" name="Rectangle 41">
            <a:extLst>
              <a:ext uri="{FF2B5EF4-FFF2-40B4-BE49-F238E27FC236}">
                <a16:creationId xmlns:a16="http://schemas.microsoft.com/office/drawing/2014/main" id="{01236B13-434B-41BB-8238-D20F14FA14B8}"/>
              </a:ext>
            </a:extLst>
          </p:cNvPr>
          <p:cNvSpPr/>
          <p:nvPr/>
        </p:nvSpPr>
        <p:spPr>
          <a:xfrm>
            <a:off x="3549782" y="501369"/>
            <a:ext cx="4339651"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رحلة أسواق المال منذ تأسيس الهيئة</a:t>
            </a:r>
          </a:p>
        </p:txBody>
      </p:sp>
    </p:spTree>
    <p:extLst>
      <p:ext uri="{BB962C8B-B14F-4D97-AF65-F5344CB8AC3E}">
        <p14:creationId xmlns:p14="http://schemas.microsoft.com/office/powerpoint/2010/main" val="3053921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DD9D67FE-199D-46CE-8DDB-CDE0D5B29927}"/>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8</a:t>
            </a:r>
            <a:endParaRPr lang="en-001" sz="1400" b="1" dirty="0">
              <a:solidFill>
                <a:schemeClr val="accent3">
                  <a:lumMod val="75000"/>
                </a:schemeClr>
              </a:solidFill>
              <a:latin typeface="+mj-lt"/>
            </a:endParaRPr>
          </a:p>
        </p:txBody>
      </p:sp>
      <p:sp>
        <p:nvSpPr>
          <p:cNvPr id="42" name="Rectangle 41">
            <a:extLst>
              <a:ext uri="{FF2B5EF4-FFF2-40B4-BE49-F238E27FC236}">
                <a16:creationId xmlns:a16="http://schemas.microsoft.com/office/drawing/2014/main" id="{01236B13-434B-41BB-8238-D20F14FA14B8}"/>
              </a:ext>
            </a:extLst>
          </p:cNvPr>
          <p:cNvSpPr/>
          <p:nvPr/>
        </p:nvSpPr>
        <p:spPr>
          <a:xfrm>
            <a:off x="3547240" y="393886"/>
            <a:ext cx="4339651"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رحلة أسواق المال منذ تأسيس الهيئة</a:t>
            </a:r>
          </a:p>
        </p:txBody>
      </p:sp>
      <p:graphicFrame>
        <p:nvGraphicFramePr>
          <p:cNvPr id="59" name="Chart 58">
            <a:extLst>
              <a:ext uri="{FF2B5EF4-FFF2-40B4-BE49-F238E27FC236}">
                <a16:creationId xmlns:a16="http://schemas.microsoft.com/office/drawing/2014/main" id="{C376D463-516A-46F0-AB68-3C7F76D7F43E}"/>
              </a:ext>
            </a:extLst>
          </p:cNvPr>
          <p:cNvGraphicFramePr>
            <a:graphicFrameLocks/>
          </p:cNvGraphicFramePr>
          <p:nvPr>
            <p:extLst>
              <p:ext uri="{D42A27DB-BD31-4B8C-83A1-F6EECF244321}">
                <p14:modId xmlns:p14="http://schemas.microsoft.com/office/powerpoint/2010/main" val="3012349138"/>
              </p:ext>
            </p:extLst>
          </p:nvPr>
        </p:nvGraphicFramePr>
        <p:xfrm>
          <a:off x="-41211" y="1106249"/>
          <a:ext cx="12020366" cy="52732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30034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DD9D67FE-199D-46CE-8DDB-CDE0D5B29927}"/>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8</a:t>
            </a:r>
            <a:endParaRPr lang="en-001" sz="1400" b="1" dirty="0">
              <a:solidFill>
                <a:schemeClr val="accent3">
                  <a:lumMod val="75000"/>
                </a:schemeClr>
              </a:solidFill>
              <a:latin typeface="+mj-lt"/>
            </a:endParaRPr>
          </a:p>
        </p:txBody>
      </p:sp>
      <p:sp>
        <p:nvSpPr>
          <p:cNvPr id="42" name="Rectangle 41">
            <a:extLst>
              <a:ext uri="{FF2B5EF4-FFF2-40B4-BE49-F238E27FC236}">
                <a16:creationId xmlns:a16="http://schemas.microsoft.com/office/drawing/2014/main" id="{01236B13-434B-41BB-8238-D20F14FA14B8}"/>
              </a:ext>
            </a:extLst>
          </p:cNvPr>
          <p:cNvSpPr/>
          <p:nvPr/>
        </p:nvSpPr>
        <p:spPr>
          <a:xfrm>
            <a:off x="3560687" y="287583"/>
            <a:ext cx="4339651"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رحلة أسواق المال منذ تأسيس الهيئة</a:t>
            </a:r>
          </a:p>
        </p:txBody>
      </p:sp>
      <p:graphicFrame>
        <p:nvGraphicFramePr>
          <p:cNvPr id="57" name="Chart 56">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1255954164"/>
              </p:ext>
            </p:extLst>
          </p:nvPr>
        </p:nvGraphicFramePr>
        <p:xfrm>
          <a:off x="159798" y="1175830"/>
          <a:ext cx="11718694" cy="50719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5134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41A5E35-819A-4467-8B80-CCC052DD3109}"/>
              </a:ext>
            </a:extLst>
          </p:cNvPr>
          <p:cNvSpPr/>
          <p:nvPr/>
        </p:nvSpPr>
        <p:spPr>
          <a:xfrm>
            <a:off x="3511500" y="392330"/>
            <a:ext cx="4402167"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منظومة سوق المال في دولة الكويت</a:t>
            </a:r>
          </a:p>
        </p:txBody>
      </p:sp>
      <p:sp>
        <p:nvSpPr>
          <p:cNvPr id="17" name="TextBox 16">
            <a:extLst>
              <a:ext uri="{FF2B5EF4-FFF2-40B4-BE49-F238E27FC236}">
                <a16:creationId xmlns:a16="http://schemas.microsoft.com/office/drawing/2014/main" id="{4664804C-C2CF-4155-B132-D066917202EA}"/>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2</a:t>
            </a:r>
            <a:endParaRPr lang="en-001" sz="1400" b="1" dirty="0">
              <a:solidFill>
                <a:schemeClr val="accent3">
                  <a:lumMod val="75000"/>
                </a:schemeClr>
              </a:solidFill>
              <a:latin typeface="+mj-lt"/>
            </a:endParaRPr>
          </a:p>
        </p:txBody>
      </p:sp>
      <p:sp>
        <p:nvSpPr>
          <p:cNvPr id="22" name="TextBox 21">
            <a:extLst>
              <a:ext uri="{FF2B5EF4-FFF2-40B4-BE49-F238E27FC236}">
                <a16:creationId xmlns:a16="http://schemas.microsoft.com/office/drawing/2014/main" id="{89946392-A223-4C0A-B591-DB17CEF8F266}"/>
              </a:ext>
            </a:extLst>
          </p:cNvPr>
          <p:cNvSpPr txBox="1"/>
          <p:nvPr/>
        </p:nvSpPr>
        <p:spPr>
          <a:xfrm>
            <a:off x="2133571" y="4641618"/>
            <a:ext cx="2160000" cy="369332"/>
          </a:xfrm>
          <a:prstGeom prst="rect">
            <a:avLst/>
          </a:prstGeom>
          <a:noFill/>
        </p:spPr>
        <p:txBody>
          <a:bodyPr wrap="square" rtlCol="0">
            <a:spAutoFit/>
          </a:bodyPr>
          <a:lstStyle/>
          <a:p>
            <a:pPr algn="ctr" rtl="1"/>
            <a:r>
              <a:rPr lang="ar-KW" dirty="0">
                <a:cs typeface="mohammad bold art 1" pitchFamily="2" charset="-78"/>
              </a:rPr>
              <a:t>المتداول المشتري</a:t>
            </a:r>
            <a:endParaRPr lang="en-GB" dirty="0">
              <a:cs typeface="mohammad bold art 1" pitchFamily="2" charset="-78"/>
            </a:endParaRPr>
          </a:p>
        </p:txBody>
      </p:sp>
      <p:sp>
        <p:nvSpPr>
          <p:cNvPr id="24" name="TextBox 23">
            <a:extLst>
              <a:ext uri="{FF2B5EF4-FFF2-40B4-BE49-F238E27FC236}">
                <a16:creationId xmlns:a16="http://schemas.microsoft.com/office/drawing/2014/main" id="{063350AA-AFD3-49FA-9B2A-0E0D3B90F93F}"/>
              </a:ext>
            </a:extLst>
          </p:cNvPr>
          <p:cNvSpPr txBox="1"/>
          <p:nvPr/>
        </p:nvSpPr>
        <p:spPr>
          <a:xfrm>
            <a:off x="2133571" y="2048796"/>
            <a:ext cx="2160000" cy="369332"/>
          </a:xfrm>
          <a:prstGeom prst="rect">
            <a:avLst/>
          </a:prstGeom>
          <a:noFill/>
        </p:spPr>
        <p:txBody>
          <a:bodyPr wrap="square" rtlCol="0">
            <a:spAutoFit/>
          </a:bodyPr>
          <a:lstStyle/>
          <a:p>
            <a:pPr algn="ctr" rtl="1"/>
            <a:r>
              <a:rPr lang="ar-KW" dirty="0">
                <a:cs typeface="mohammad bold art 1" pitchFamily="2" charset="-78"/>
              </a:rPr>
              <a:t>المتداول البائع</a:t>
            </a:r>
            <a:endParaRPr lang="en-GB" dirty="0">
              <a:cs typeface="mohammad bold art 1" pitchFamily="2" charset="-78"/>
            </a:endParaRPr>
          </a:p>
        </p:txBody>
      </p:sp>
      <p:sp>
        <p:nvSpPr>
          <p:cNvPr id="18" name="Arrow: Right 17">
            <a:extLst>
              <a:ext uri="{FF2B5EF4-FFF2-40B4-BE49-F238E27FC236}">
                <a16:creationId xmlns:a16="http://schemas.microsoft.com/office/drawing/2014/main" id="{97148C06-2343-4E78-A0E1-733A843BD3B3}"/>
              </a:ext>
            </a:extLst>
          </p:cNvPr>
          <p:cNvSpPr/>
          <p:nvPr/>
        </p:nvSpPr>
        <p:spPr>
          <a:xfrm rot="20122996">
            <a:off x="4347470" y="4063153"/>
            <a:ext cx="1908699" cy="666752"/>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600" dirty="0">
                <a:cs typeface="mohammad bold art 1" pitchFamily="2" charset="-78"/>
              </a:rPr>
              <a:t>أمر شراء</a:t>
            </a:r>
            <a:endParaRPr lang="en-GB" sz="1600" dirty="0">
              <a:cs typeface="mohammad bold art 1" pitchFamily="2" charset="-78"/>
            </a:endParaRPr>
          </a:p>
        </p:txBody>
      </p:sp>
      <p:sp>
        <p:nvSpPr>
          <p:cNvPr id="25" name="Arrow: Right 24">
            <a:extLst>
              <a:ext uri="{FF2B5EF4-FFF2-40B4-BE49-F238E27FC236}">
                <a16:creationId xmlns:a16="http://schemas.microsoft.com/office/drawing/2014/main" id="{0084B046-7003-4C5F-846D-6A85D6CDC009}"/>
              </a:ext>
            </a:extLst>
          </p:cNvPr>
          <p:cNvSpPr/>
          <p:nvPr/>
        </p:nvSpPr>
        <p:spPr>
          <a:xfrm rot="1404387">
            <a:off x="4347472" y="2357688"/>
            <a:ext cx="1908699" cy="666752"/>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cs typeface="mohammad bold art 1" pitchFamily="2" charset="-78"/>
              </a:rPr>
              <a:t>أمر بيع</a:t>
            </a:r>
            <a:endParaRPr lang="en-GB" sz="1400" dirty="0">
              <a:cs typeface="mohammad bold art 1" pitchFamily="2" charset="-78"/>
            </a:endParaRPr>
          </a:p>
        </p:txBody>
      </p:sp>
      <p:sp>
        <p:nvSpPr>
          <p:cNvPr id="48" name="Rectangle: Rounded Corners 47">
            <a:extLst>
              <a:ext uri="{FF2B5EF4-FFF2-40B4-BE49-F238E27FC236}">
                <a16:creationId xmlns:a16="http://schemas.microsoft.com/office/drawing/2014/main" id="{2AC9FB14-3E46-47DE-B03A-EC3E0047B475}"/>
              </a:ext>
            </a:extLst>
          </p:cNvPr>
          <p:cNvSpPr/>
          <p:nvPr/>
        </p:nvSpPr>
        <p:spPr>
          <a:xfrm>
            <a:off x="6610072" y="1573148"/>
            <a:ext cx="1536122" cy="3926429"/>
          </a:xfrm>
          <a:prstGeom prst="roundRect">
            <a:avLst/>
          </a:prstGeom>
          <a:solidFill>
            <a:srgbClr val="AD8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TextBox 48">
            <a:extLst>
              <a:ext uri="{FF2B5EF4-FFF2-40B4-BE49-F238E27FC236}">
                <a16:creationId xmlns:a16="http://schemas.microsoft.com/office/drawing/2014/main" id="{7933B25D-0E73-4149-B5FD-207D87DF548F}"/>
              </a:ext>
            </a:extLst>
          </p:cNvPr>
          <p:cNvSpPr txBox="1"/>
          <p:nvPr/>
        </p:nvSpPr>
        <p:spPr>
          <a:xfrm>
            <a:off x="6610072" y="3105834"/>
            <a:ext cx="1643213" cy="646331"/>
          </a:xfrm>
          <a:prstGeom prst="rect">
            <a:avLst/>
          </a:prstGeom>
          <a:noFill/>
        </p:spPr>
        <p:txBody>
          <a:bodyPr wrap="square" rtlCol="0">
            <a:spAutoFit/>
          </a:bodyPr>
          <a:lstStyle/>
          <a:p>
            <a:pPr algn="ctr"/>
            <a:r>
              <a:rPr lang="ar-KW" dirty="0">
                <a:solidFill>
                  <a:schemeClr val="bg1"/>
                </a:solidFill>
                <a:cs typeface="mohammad bold art 1" pitchFamily="2" charset="-78"/>
              </a:rPr>
              <a:t>بورصة</a:t>
            </a:r>
            <a:br>
              <a:rPr lang="en-US" dirty="0">
                <a:solidFill>
                  <a:schemeClr val="bg1"/>
                </a:solidFill>
                <a:cs typeface="mohammad bold art 1" pitchFamily="2" charset="-78"/>
              </a:rPr>
            </a:br>
            <a:r>
              <a:rPr lang="ar-KW" dirty="0">
                <a:solidFill>
                  <a:schemeClr val="bg1"/>
                </a:solidFill>
                <a:cs typeface="mohammad bold art 1" pitchFamily="2" charset="-78"/>
              </a:rPr>
              <a:t> الأوراق المالية</a:t>
            </a:r>
          </a:p>
        </p:txBody>
      </p:sp>
      <p:sp>
        <p:nvSpPr>
          <p:cNvPr id="50" name="Oval 49">
            <a:extLst>
              <a:ext uri="{FF2B5EF4-FFF2-40B4-BE49-F238E27FC236}">
                <a16:creationId xmlns:a16="http://schemas.microsoft.com/office/drawing/2014/main" id="{42978CD1-A607-41FF-AD51-644762AE60A3}"/>
              </a:ext>
            </a:extLst>
          </p:cNvPr>
          <p:cNvSpPr/>
          <p:nvPr/>
        </p:nvSpPr>
        <p:spPr>
          <a:xfrm>
            <a:off x="6885055" y="4043083"/>
            <a:ext cx="1093245" cy="10540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rgbClr val="023C5B"/>
                </a:solidFill>
                <a:cs typeface="mohammad bold art 1" pitchFamily="2" charset="-78"/>
              </a:rPr>
              <a:t>مطابقة الصفقات</a:t>
            </a:r>
            <a:endParaRPr lang="en-GB" sz="1400" dirty="0">
              <a:solidFill>
                <a:srgbClr val="023C5B"/>
              </a:solidFill>
              <a:cs typeface="mohammad bold art 1" pitchFamily="2" charset="-78"/>
            </a:endParaRPr>
          </a:p>
        </p:txBody>
      </p:sp>
      <p:pic>
        <p:nvPicPr>
          <p:cNvPr id="51" name="Graphic 50" descr="Upward trend">
            <a:extLst>
              <a:ext uri="{FF2B5EF4-FFF2-40B4-BE49-F238E27FC236}">
                <a16:creationId xmlns:a16="http://schemas.microsoft.com/office/drawing/2014/main" id="{FA1D7A2C-154B-4439-82C7-D67BE65A3B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20933" y="1851170"/>
            <a:ext cx="914400" cy="914400"/>
          </a:xfrm>
          <a:prstGeom prst="rect">
            <a:avLst/>
          </a:prstGeom>
        </p:spPr>
      </p:pic>
    </p:spTree>
    <p:extLst>
      <p:ext uri="{BB962C8B-B14F-4D97-AF65-F5344CB8AC3E}">
        <p14:creationId xmlns:p14="http://schemas.microsoft.com/office/powerpoint/2010/main" val="407866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41A5E35-819A-4467-8B80-CCC052DD3109}"/>
              </a:ext>
            </a:extLst>
          </p:cNvPr>
          <p:cNvSpPr/>
          <p:nvPr/>
        </p:nvSpPr>
        <p:spPr>
          <a:xfrm>
            <a:off x="3511500" y="363768"/>
            <a:ext cx="4402167"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منظومة سوق المال في دولة الكويت</a:t>
            </a:r>
          </a:p>
        </p:txBody>
      </p:sp>
      <p:sp>
        <p:nvSpPr>
          <p:cNvPr id="17" name="TextBox 16">
            <a:extLst>
              <a:ext uri="{FF2B5EF4-FFF2-40B4-BE49-F238E27FC236}">
                <a16:creationId xmlns:a16="http://schemas.microsoft.com/office/drawing/2014/main" id="{4664804C-C2CF-4155-B132-D066917202EA}"/>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2</a:t>
            </a:r>
            <a:endParaRPr lang="en-001" sz="1400" b="1" dirty="0">
              <a:solidFill>
                <a:schemeClr val="accent3">
                  <a:lumMod val="75000"/>
                </a:schemeClr>
              </a:solidFill>
              <a:latin typeface="+mj-lt"/>
            </a:endParaRPr>
          </a:p>
        </p:txBody>
      </p:sp>
      <p:sp>
        <p:nvSpPr>
          <p:cNvPr id="22" name="TextBox 21">
            <a:extLst>
              <a:ext uri="{FF2B5EF4-FFF2-40B4-BE49-F238E27FC236}">
                <a16:creationId xmlns:a16="http://schemas.microsoft.com/office/drawing/2014/main" id="{89946392-A223-4C0A-B591-DB17CEF8F266}"/>
              </a:ext>
            </a:extLst>
          </p:cNvPr>
          <p:cNvSpPr txBox="1"/>
          <p:nvPr/>
        </p:nvSpPr>
        <p:spPr>
          <a:xfrm>
            <a:off x="5266833" y="4120086"/>
            <a:ext cx="2160000" cy="369332"/>
          </a:xfrm>
          <a:prstGeom prst="rect">
            <a:avLst/>
          </a:prstGeom>
          <a:noFill/>
        </p:spPr>
        <p:txBody>
          <a:bodyPr wrap="square" rtlCol="0">
            <a:spAutoFit/>
          </a:bodyPr>
          <a:lstStyle/>
          <a:p>
            <a:pPr algn="ctr" rtl="1"/>
            <a:r>
              <a:rPr lang="ar-KW" dirty="0">
                <a:cs typeface="mohammad bold art 1" pitchFamily="2" charset="-78"/>
              </a:rPr>
              <a:t>المتداول المشتري</a:t>
            </a:r>
            <a:endParaRPr lang="en-GB" dirty="0">
              <a:cs typeface="mohammad bold art 1" pitchFamily="2" charset="-78"/>
            </a:endParaRPr>
          </a:p>
        </p:txBody>
      </p:sp>
      <p:sp>
        <p:nvSpPr>
          <p:cNvPr id="24" name="TextBox 23">
            <a:extLst>
              <a:ext uri="{FF2B5EF4-FFF2-40B4-BE49-F238E27FC236}">
                <a16:creationId xmlns:a16="http://schemas.microsoft.com/office/drawing/2014/main" id="{063350AA-AFD3-49FA-9B2A-0E0D3B90F93F}"/>
              </a:ext>
            </a:extLst>
          </p:cNvPr>
          <p:cNvSpPr txBox="1"/>
          <p:nvPr/>
        </p:nvSpPr>
        <p:spPr>
          <a:xfrm>
            <a:off x="5328740" y="1597703"/>
            <a:ext cx="2160000" cy="369332"/>
          </a:xfrm>
          <a:prstGeom prst="rect">
            <a:avLst/>
          </a:prstGeom>
          <a:noFill/>
        </p:spPr>
        <p:txBody>
          <a:bodyPr wrap="square" rtlCol="0">
            <a:spAutoFit/>
          </a:bodyPr>
          <a:lstStyle/>
          <a:p>
            <a:pPr algn="ctr" rtl="1"/>
            <a:r>
              <a:rPr lang="ar-KW" dirty="0">
                <a:cs typeface="mohammad bold art 1" pitchFamily="2" charset="-78"/>
              </a:rPr>
              <a:t>المتداول البائع</a:t>
            </a:r>
            <a:endParaRPr lang="en-GB" dirty="0">
              <a:cs typeface="mohammad bold art 1" pitchFamily="2" charset="-78"/>
            </a:endParaRPr>
          </a:p>
        </p:txBody>
      </p:sp>
      <p:sp>
        <p:nvSpPr>
          <p:cNvPr id="18" name="Arrow: Right 17">
            <a:extLst>
              <a:ext uri="{FF2B5EF4-FFF2-40B4-BE49-F238E27FC236}">
                <a16:creationId xmlns:a16="http://schemas.microsoft.com/office/drawing/2014/main" id="{97148C06-2343-4E78-A0E1-733A843BD3B3}"/>
              </a:ext>
            </a:extLst>
          </p:cNvPr>
          <p:cNvSpPr/>
          <p:nvPr/>
        </p:nvSpPr>
        <p:spPr>
          <a:xfrm rot="20122996">
            <a:off x="7152357" y="3522433"/>
            <a:ext cx="1908699" cy="666752"/>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600" dirty="0">
                <a:cs typeface="mohammad bold art 1" pitchFamily="2" charset="-78"/>
              </a:rPr>
              <a:t>أمر شراء</a:t>
            </a:r>
            <a:endParaRPr lang="en-GB" sz="1600" dirty="0">
              <a:cs typeface="mohammad bold art 1" pitchFamily="2" charset="-78"/>
            </a:endParaRPr>
          </a:p>
        </p:txBody>
      </p:sp>
      <p:sp>
        <p:nvSpPr>
          <p:cNvPr id="25" name="Arrow: Right 24">
            <a:extLst>
              <a:ext uri="{FF2B5EF4-FFF2-40B4-BE49-F238E27FC236}">
                <a16:creationId xmlns:a16="http://schemas.microsoft.com/office/drawing/2014/main" id="{0084B046-7003-4C5F-846D-6A85D6CDC009}"/>
              </a:ext>
            </a:extLst>
          </p:cNvPr>
          <p:cNvSpPr/>
          <p:nvPr/>
        </p:nvSpPr>
        <p:spPr>
          <a:xfrm rot="1404387">
            <a:off x="7152359" y="1816968"/>
            <a:ext cx="1908699" cy="666752"/>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cs typeface="mohammad bold art 1" pitchFamily="2" charset="-78"/>
              </a:rPr>
              <a:t>أمر بيع</a:t>
            </a:r>
            <a:endParaRPr lang="en-GB" sz="1400" dirty="0">
              <a:cs typeface="mohammad bold art 1" pitchFamily="2" charset="-78"/>
            </a:endParaRPr>
          </a:p>
        </p:txBody>
      </p:sp>
      <p:sp>
        <p:nvSpPr>
          <p:cNvPr id="37" name="Arrow: U-Turn 36">
            <a:extLst>
              <a:ext uri="{FF2B5EF4-FFF2-40B4-BE49-F238E27FC236}">
                <a16:creationId xmlns:a16="http://schemas.microsoft.com/office/drawing/2014/main" id="{C983E68A-ACD5-4688-8048-BA20A5BD5873}"/>
              </a:ext>
            </a:extLst>
          </p:cNvPr>
          <p:cNvSpPr/>
          <p:nvPr/>
        </p:nvSpPr>
        <p:spPr>
          <a:xfrm rot="10800000">
            <a:off x="2130640" y="5211736"/>
            <a:ext cx="7959683" cy="729928"/>
          </a:xfrm>
          <a:prstGeom prst="uturnArrow">
            <a:avLst>
              <a:gd name="adj1" fmla="val 25000"/>
              <a:gd name="adj2" fmla="val 25000"/>
              <a:gd name="adj3" fmla="val 29865"/>
              <a:gd name="adj4" fmla="val 75000"/>
              <a:gd name="adj5" fmla="val 100000"/>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Rectangle: Rounded Corners 22">
            <a:extLst>
              <a:ext uri="{FF2B5EF4-FFF2-40B4-BE49-F238E27FC236}">
                <a16:creationId xmlns:a16="http://schemas.microsoft.com/office/drawing/2014/main" id="{87528525-D407-4E4D-AB3A-CDD35DA2111C}"/>
              </a:ext>
            </a:extLst>
          </p:cNvPr>
          <p:cNvSpPr/>
          <p:nvPr/>
        </p:nvSpPr>
        <p:spPr>
          <a:xfrm>
            <a:off x="1386380" y="1210078"/>
            <a:ext cx="1536122" cy="3926429"/>
          </a:xfrm>
          <a:prstGeom prst="roundRect">
            <a:avLst/>
          </a:prstGeom>
          <a:solidFill>
            <a:srgbClr val="02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88B7B114-506C-42E6-9740-1D87CF030FFF}"/>
              </a:ext>
            </a:extLst>
          </p:cNvPr>
          <p:cNvSpPr txBox="1"/>
          <p:nvPr/>
        </p:nvSpPr>
        <p:spPr>
          <a:xfrm>
            <a:off x="1593849" y="2666083"/>
            <a:ext cx="1192682" cy="646331"/>
          </a:xfrm>
          <a:prstGeom prst="rect">
            <a:avLst/>
          </a:prstGeom>
          <a:noFill/>
          <a:ln>
            <a:noFill/>
          </a:ln>
        </p:spPr>
        <p:txBody>
          <a:bodyPr wrap="square" rtlCol="0">
            <a:spAutoFit/>
          </a:bodyPr>
          <a:lstStyle/>
          <a:p>
            <a:pPr algn="ctr"/>
            <a:r>
              <a:rPr lang="ar-KW" dirty="0">
                <a:solidFill>
                  <a:schemeClr val="bg1"/>
                </a:solidFill>
                <a:cs typeface="mohammad bold art 1" pitchFamily="2" charset="-78"/>
              </a:rPr>
              <a:t>وكالة</a:t>
            </a:r>
            <a:r>
              <a:rPr lang="ar-KW" dirty="0">
                <a:cs typeface="mohammad bold art 1" pitchFamily="2" charset="-78"/>
              </a:rPr>
              <a:t> </a:t>
            </a:r>
            <a:r>
              <a:rPr lang="ar-KW" dirty="0">
                <a:solidFill>
                  <a:schemeClr val="bg1"/>
                </a:solidFill>
                <a:cs typeface="mohammad bold art 1" pitchFamily="2" charset="-78"/>
              </a:rPr>
              <a:t>المقاصة</a:t>
            </a:r>
            <a:endParaRPr lang="en-GB" dirty="0">
              <a:solidFill>
                <a:schemeClr val="bg1"/>
              </a:solidFill>
              <a:cs typeface="mohammad bold art 1" pitchFamily="2" charset="-78"/>
            </a:endParaRPr>
          </a:p>
        </p:txBody>
      </p:sp>
      <p:pic>
        <p:nvPicPr>
          <p:cNvPr id="33" name="Graphic 32" descr="Court">
            <a:extLst>
              <a:ext uri="{FF2B5EF4-FFF2-40B4-BE49-F238E27FC236}">
                <a16:creationId xmlns:a16="http://schemas.microsoft.com/office/drawing/2014/main" id="{7FAA0EA6-2B81-4622-831A-14293BA9D7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73440" y="1476260"/>
            <a:ext cx="914400" cy="914400"/>
          </a:xfrm>
          <a:prstGeom prst="rect">
            <a:avLst/>
          </a:prstGeom>
        </p:spPr>
      </p:pic>
      <p:sp>
        <p:nvSpPr>
          <p:cNvPr id="36" name="Rectangle: Rounded Corners 35">
            <a:extLst>
              <a:ext uri="{FF2B5EF4-FFF2-40B4-BE49-F238E27FC236}">
                <a16:creationId xmlns:a16="http://schemas.microsoft.com/office/drawing/2014/main" id="{A925CFA9-4EB0-4A83-9144-FE863D11F496}"/>
              </a:ext>
            </a:extLst>
          </p:cNvPr>
          <p:cNvSpPr/>
          <p:nvPr/>
        </p:nvSpPr>
        <p:spPr>
          <a:xfrm>
            <a:off x="9164188" y="1210078"/>
            <a:ext cx="1536122" cy="3926429"/>
          </a:xfrm>
          <a:prstGeom prst="roundRect">
            <a:avLst/>
          </a:prstGeom>
          <a:solidFill>
            <a:srgbClr val="AD8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ECC215B2-33A1-4E60-A99D-A86CFFF45984}"/>
              </a:ext>
            </a:extLst>
          </p:cNvPr>
          <p:cNvSpPr txBox="1"/>
          <p:nvPr/>
        </p:nvSpPr>
        <p:spPr>
          <a:xfrm>
            <a:off x="9143928" y="2824035"/>
            <a:ext cx="1643213" cy="646331"/>
          </a:xfrm>
          <a:prstGeom prst="rect">
            <a:avLst/>
          </a:prstGeom>
          <a:noFill/>
        </p:spPr>
        <p:txBody>
          <a:bodyPr wrap="square" rtlCol="0">
            <a:spAutoFit/>
          </a:bodyPr>
          <a:lstStyle/>
          <a:p>
            <a:pPr algn="ctr"/>
            <a:r>
              <a:rPr lang="ar-KW" dirty="0">
                <a:solidFill>
                  <a:schemeClr val="bg1"/>
                </a:solidFill>
                <a:cs typeface="mohammad bold art 1" pitchFamily="2" charset="-78"/>
              </a:rPr>
              <a:t>بورصة</a:t>
            </a:r>
            <a:br>
              <a:rPr lang="en-US" dirty="0">
                <a:solidFill>
                  <a:schemeClr val="bg1"/>
                </a:solidFill>
                <a:cs typeface="mohammad bold art 1" pitchFamily="2" charset="-78"/>
              </a:rPr>
            </a:br>
            <a:r>
              <a:rPr lang="ar-KW" dirty="0">
                <a:solidFill>
                  <a:schemeClr val="bg1"/>
                </a:solidFill>
                <a:cs typeface="mohammad bold art 1" pitchFamily="2" charset="-78"/>
              </a:rPr>
              <a:t> الأوراق المالية</a:t>
            </a:r>
          </a:p>
        </p:txBody>
      </p:sp>
      <p:pic>
        <p:nvPicPr>
          <p:cNvPr id="40" name="Graphic 39" descr="Upward trend">
            <a:extLst>
              <a:ext uri="{FF2B5EF4-FFF2-40B4-BE49-F238E27FC236}">
                <a16:creationId xmlns:a16="http://schemas.microsoft.com/office/drawing/2014/main" id="{B36E1BC3-B1D9-4E06-8C75-CE278A1086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75049" y="1489422"/>
            <a:ext cx="914400" cy="914400"/>
          </a:xfrm>
          <a:prstGeom prst="rect">
            <a:avLst/>
          </a:prstGeom>
        </p:spPr>
      </p:pic>
      <p:sp>
        <p:nvSpPr>
          <p:cNvPr id="19" name="Oval 18">
            <a:extLst>
              <a:ext uri="{FF2B5EF4-FFF2-40B4-BE49-F238E27FC236}">
                <a16:creationId xmlns:a16="http://schemas.microsoft.com/office/drawing/2014/main" id="{7D9DA037-35A1-4621-9794-1FB5D07A6048}"/>
              </a:ext>
            </a:extLst>
          </p:cNvPr>
          <p:cNvSpPr/>
          <p:nvPr/>
        </p:nvSpPr>
        <p:spPr>
          <a:xfrm>
            <a:off x="9418913" y="3800837"/>
            <a:ext cx="1093245" cy="10540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rgbClr val="023C5B"/>
                </a:solidFill>
                <a:cs typeface="mohammad bold art 1" pitchFamily="2" charset="-78"/>
              </a:rPr>
              <a:t>مطابقة الصفقات</a:t>
            </a:r>
            <a:endParaRPr lang="en-GB" sz="1400" dirty="0">
              <a:solidFill>
                <a:srgbClr val="023C5B"/>
              </a:solidFill>
              <a:cs typeface="mohammad bold art 1" pitchFamily="2" charset="-78"/>
            </a:endParaRPr>
          </a:p>
        </p:txBody>
      </p:sp>
      <p:sp>
        <p:nvSpPr>
          <p:cNvPr id="20" name="Oval 19">
            <a:extLst>
              <a:ext uri="{FF2B5EF4-FFF2-40B4-BE49-F238E27FC236}">
                <a16:creationId xmlns:a16="http://schemas.microsoft.com/office/drawing/2014/main" id="{1CD48D59-859D-4914-BA37-E6FC35DEF781}"/>
              </a:ext>
            </a:extLst>
          </p:cNvPr>
          <p:cNvSpPr/>
          <p:nvPr/>
        </p:nvSpPr>
        <p:spPr>
          <a:xfrm>
            <a:off x="1593849" y="3814024"/>
            <a:ext cx="1093245" cy="10540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300" dirty="0" err="1">
                <a:solidFill>
                  <a:srgbClr val="023C5B"/>
                </a:solidFill>
                <a:cs typeface="mohammad bold art 1" pitchFamily="2" charset="-78"/>
              </a:rPr>
              <a:t>التقاص</a:t>
            </a:r>
            <a:r>
              <a:rPr lang="ar-KW" sz="1300" dirty="0">
                <a:solidFill>
                  <a:srgbClr val="023C5B"/>
                </a:solidFill>
                <a:cs typeface="mohammad bold art 1" pitchFamily="2" charset="-78"/>
              </a:rPr>
              <a:t> والتسوية</a:t>
            </a:r>
            <a:endParaRPr lang="en-GB" sz="1300" dirty="0">
              <a:solidFill>
                <a:srgbClr val="023C5B"/>
              </a:solidFill>
              <a:cs typeface="mohammad bold art 1" pitchFamily="2" charset="-78"/>
            </a:endParaRPr>
          </a:p>
        </p:txBody>
      </p:sp>
    </p:spTree>
    <p:extLst>
      <p:ext uri="{BB962C8B-B14F-4D97-AF65-F5344CB8AC3E}">
        <p14:creationId xmlns:p14="http://schemas.microsoft.com/office/powerpoint/2010/main" val="1703410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FC4762D5-37D9-4C89-9686-552F4304B376}"/>
              </a:ext>
            </a:extLst>
          </p:cNvPr>
          <p:cNvSpPr/>
          <p:nvPr/>
        </p:nvSpPr>
        <p:spPr>
          <a:xfrm>
            <a:off x="1386380" y="1210078"/>
            <a:ext cx="1536122" cy="3926429"/>
          </a:xfrm>
          <a:prstGeom prst="roundRect">
            <a:avLst/>
          </a:prstGeom>
          <a:solidFill>
            <a:srgbClr val="02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41A5E35-819A-4467-8B80-CCC052DD3109}"/>
              </a:ext>
            </a:extLst>
          </p:cNvPr>
          <p:cNvSpPr/>
          <p:nvPr/>
        </p:nvSpPr>
        <p:spPr>
          <a:xfrm>
            <a:off x="3533912" y="335381"/>
            <a:ext cx="4402167"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منظومة سوق المال في دولة الكويت</a:t>
            </a:r>
          </a:p>
        </p:txBody>
      </p:sp>
      <p:sp>
        <p:nvSpPr>
          <p:cNvPr id="17" name="TextBox 16">
            <a:extLst>
              <a:ext uri="{FF2B5EF4-FFF2-40B4-BE49-F238E27FC236}">
                <a16:creationId xmlns:a16="http://schemas.microsoft.com/office/drawing/2014/main" id="{4664804C-C2CF-4155-B132-D066917202EA}"/>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2</a:t>
            </a:r>
            <a:endParaRPr lang="en-001" sz="1400" b="1" dirty="0">
              <a:solidFill>
                <a:schemeClr val="accent3">
                  <a:lumMod val="75000"/>
                </a:schemeClr>
              </a:solidFill>
              <a:latin typeface="+mj-lt"/>
            </a:endParaRPr>
          </a:p>
        </p:txBody>
      </p:sp>
      <p:sp>
        <p:nvSpPr>
          <p:cNvPr id="22" name="TextBox 21">
            <a:extLst>
              <a:ext uri="{FF2B5EF4-FFF2-40B4-BE49-F238E27FC236}">
                <a16:creationId xmlns:a16="http://schemas.microsoft.com/office/drawing/2014/main" id="{89946392-A223-4C0A-B591-DB17CEF8F266}"/>
              </a:ext>
            </a:extLst>
          </p:cNvPr>
          <p:cNvSpPr txBox="1"/>
          <p:nvPr/>
        </p:nvSpPr>
        <p:spPr>
          <a:xfrm>
            <a:off x="4490540" y="4243815"/>
            <a:ext cx="2160000" cy="369332"/>
          </a:xfrm>
          <a:prstGeom prst="rect">
            <a:avLst/>
          </a:prstGeom>
          <a:noFill/>
        </p:spPr>
        <p:txBody>
          <a:bodyPr wrap="square" rtlCol="0">
            <a:spAutoFit/>
          </a:bodyPr>
          <a:lstStyle/>
          <a:p>
            <a:pPr algn="ctr" rtl="1"/>
            <a:r>
              <a:rPr lang="ar-KW" dirty="0">
                <a:cs typeface="mohammad bold art 1" pitchFamily="2" charset="-78"/>
              </a:rPr>
              <a:t>المتداول المشتري</a:t>
            </a:r>
            <a:endParaRPr lang="en-GB" dirty="0">
              <a:cs typeface="mohammad bold art 1" pitchFamily="2" charset="-78"/>
            </a:endParaRPr>
          </a:p>
        </p:txBody>
      </p:sp>
      <p:sp>
        <p:nvSpPr>
          <p:cNvPr id="24" name="TextBox 23">
            <a:extLst>
              <a:ext uri="{FF2B5EF4-FFF2-40B4-BE49-F238E27FC236}">
                <a16:creationId xmlns:a16="http://schemas.microsoft.com/office/drawing/2014/main" id="{063350AA-AFD3-49FA-9B2A-0E0D3B90F93F}"/>
              </a:ext>
            </a:extLst>
          </p:cNvPr>
          <p:cNvSpPr txBox="1"/>
          <p:nvPr/>
        </p:nvSpPr>
        <p:spPr>
          <a:xfrm>
            <a:off x="4490540" y="1164803"/>
            <a:ext cx="2160000" cy="369332"/>
          </a:xfrm>
          <a:prstGeom prst="rect">
            <a:avLst/>
          </a:prstGeom>
          <a:noFill/>
        </p:spPr>
        <p:txBody>
          <a:bodyPr wrap="square" rtlCol="0">
            <a:spAutoFit/>
          </a:bodyPr>
          <a:lstStyle/>
          <a:p>
            <a:pPr algn="ctr" rtl="1"/>
            <a:r>
              <a:rPr lang="ar-KW" dirty="0">
                <a:cs typeface="mohammad bold art 1" pitchFamily="2" charset="-78"/>
              </a:rPr>
              <a:t>المتداول البائع</a:t>
            </a:r>
            <a:endParaRPr lang="en-GB" dirty="0">
              <a:cs typeface="mohammad bold art 1" pitchFamily="2" charset="-78"/>
            </a:endParaRPr>
          </a:p>
        </p:txBody>
      </p:sp>
      <p:sp>
        <p:nvSpPr>
          <p:cNvPr id="18" name="Arrow: Right 17">
            <a:extLst>
              <a:ext uri="{FF2B5EF4-FFF2-40B4-BE49-F238E27FC236}">
                <a16:creationId xmlns:a16="http://schemas.microsoft.com/office/drawing/2014/main" id="{97148C06-2343-4E78-A0E1-733A843BD3B3}"/>
              </a:ext>
            </a:extLst>
          </p:cNvPr>
          <p:cNvSpPr/>
          <p:nvPr/>
        </p:nvSpPr>
        <p:spPr>
          <a:xfrm rot="20122996">
            <a:off x="6657250" y="3334890"/>
            <a:ext cx="1908699" cy="666752"/>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600" dirty="0">
                <a:cs typeface="mohammad bold art 1" pitchFamily="2" charset="-78"/>
              </a:rPr>
              <a:t>أمر شراء</a:t>
            </a:r>
            <a:endParaRPr lang="en-GB" sz="1600" dirty="0">
              <a:cs typeface="mohammad bold art 1" pitchFamily="2" charset="-78"/>
            </a:endParaRPr>
          </a:p>
        </p:txBody>
      </p:sp>
      <p:sp>
        <p:nvSpPr>
          <p:cNvPr id="25" name="Arrow: Right 24">
            <a:extLst>
              <a:ext uri="{FF2B5EF4-FFF2-40B4-BE49-F238E27FC236}">
                <a16:creationId xmlns:a16="http://schemas.microsoft.com/office/drawing/2014/main" id="{0084B046-7003-4C5F-846D-6A85D6CDC009}"/>
              </a:ext>
            </a:extLst>
          </p:cNvPr>
          <p:cNvSpPr/>
          <p:nvPr/>
        </p:nvSpPr>
        <p:spPr>
          <a:xfrm rot="1404387">
            <a:off x="6657252" y="1629425"/>
            <a:ext cx="1908699" cy="666752"/>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cs typeface="mohammad bold art 1" pitchFamily="2" charset="-78"/>
              </a:rPr>
              <a:t>أمر بيع</a:t>
            </a:r>
            <a:endParaRPr lang="en-GB" sz="1400" dirty="0">
              <a:cs typeface="mohammad bold art 1" pitchFamily="2" charset="-78"/>
            </a:endParaRPr>
          </a:p>
        </p:txBody>
      </p:sp>
      <p:sp>
        <p:nvSpPr>
          <p:cNvPr id="29" name="Arrow: Right 28">
            <a:extLst>
              <a:ext uri="{FF2B5EF4-FFF2-40B4-BE49-F238E27FC236}">
                <a16:creationId xmlns:a16="http://schemas.microsoft.com/office/drawing/2014/main" id="{22A554B1-757D-4A3D-AB4C-7686E19FEEEF}"/>
              </a:ext>
            </a:extLst>
          </p:cNvPr>
          <p:cNvSpPr/>
          <p:nvPr/>
        </p:nvSpPr>
        <p:spPr>
          <a:xfrm rot="16200000">
            <a:off x="3912958" y="2803793"/>
            <a:ext cx="2340000" cy="355911"/>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cs typeface="mohammad bold art 1" pitchFamily="2" charset="-78"/>
            </a:endParaRPr>
          </a:p>
        </p:txBody>
      </p:sp>
      <p:sp>
        <p:nvSpPr>
          <p:cNvPr id="30" name="Arrow: Right 29">
            <a:extLst>
              <a:ext uri="{FF2B5EF4-FFF2-40B4-BE49-F238E27FC236}">
                <a16:creationId xmlns:a16="http://schemas.microsoft.com/office/drawing/2014/main" id="{1683718F-2F44-4885-96C2-A1563AE2DB87}"/>
              </a:ext>
            </a:extLst>
          </p:cNvPr>
          <p:cNvSpPr/>
          <p:nvPr/>
        </p:nvSpPr>
        <p:spPr>
          <a:xfrm rot="5400000">
            <a:off x="4889501" y="2803793"/>
            <a:ext cx="2340000" cy="35591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cs typeface="mohammad bold art 1" pitchFamily="2" charset="-78"/>
            </a:endParaRPr>
          </a:p>
        </p:txBody>
      </p:sp>
      <p:sp>
        <p:nvSpPr>
          <p:cNvPr id="31" name="Rectangle 30">
            <a:extLst>
              <a:ext uri="{FF2B5EF4-FFF2-40B4-BE49-F238E27FC236}">
                <a16:creationId xmlns:a16="http://schemas.microsoft.com/office/drawing/2014/main" id="{D296DC70-0E11-4113-BB85-E4E9B3EB9D15}"/>
              </a:ext>
            </a:extLst>
          </p:cNvPr>
          <p:cNvSpPr/>
          <p:nvPr/>
        </p:nvSpPr>
        <p:spPr>
          <a:xfrm>
            <a:off x="5686991" y="2603428"/>
            <a:ext cx="776562" cy="473926"/>
          </a:xfrm>
          <a:prstGeom prst="rect">
            <a:avLst/>
          </a:prstGeom>
          <a:solidFill>
            <a:srgbClr val="02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chemeClr val="bg1"/>
                </a:solidFill>
                <a:cs typeface="mohammad bold art 1" pitchFamily="2" charset="-78"/>
              </a:rPr>
              <a:t>تسليم الأسهم</a:t>
            </a:r>
            <a:endParaRPr lang="en-GB" sz="1400" dirty="0">
              <a:solidFill>
                <a:schemeClr val="bg1"/>
              </a:solidFill>
              <a:cs typeface="mohammad bold art 1" pitchFamily="2" charset="-78"/>
            </a:endParaRPr>
          </a:p>
        </p:txBody>
      </p:sp>
      <p:sp>
        <p:nvSpPr>
          <p:cNvPr id="32" name="Rectangle 31">
            <a:extLst>
              <a:ext uri="{FF2B5EF4-FFF2-40B4-BE49-F238E27FC236}">
                <a16:creationId xmlns:a16="http://schemas.microsoft.com/office/drawing/2014/main" id="{669C4238-95DF-431A-8430-B80D0FCD3F26}"/>
              </a:ext>
            </a:extLst>
          </p:cNvPr>
          <p:cNvSpPr/>
          <p:nvPr/>
        </p:nvSpPr>
        <p:spPr>
          <a:xfrm>
            <a:off x="4701670" y="2603428"/>
            <a:ext cx="732529" cy="473926"/>
          </a:xfrm>
          <a:prstGeom prst="rect">
            <a:avLst/>
          </a:prstGeom>
          <a:solidFill>
            <a:srgbClr val="02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chemeClr val="bg1"/>
                </a:solidFill>
                <a:cs typeface="mohammad bold art 1" pitchFamily="2" charset="-78"/>
              </a:rPr>
              <a:t>تسليم الأموال</a:t>
            </a:r>
            <a:endParaRPr lang="en-GB" sz="1400" dirty="0">
              <a:solidFill>
                <a:schemeClr val="bg1"/>
              </a:solidFill>
              <a:cs typeface="mohammad bold art 1" pitchFamily="2" charset="-78"/>
            </a:endParaRPr>
          </a:p>
        </p:txBody>
      </p:sp>
      <p:sp>
        <p:nvSpPr>
          <p:cNvPr id="37" name="Arrow: U-Turn 36">
            <a:extLst>
              <a:ext uri="{FF2B5EF4-FFF2-40B4-BE49-F238E27FC236}">
                <a16:creationId xmlns:a16="http://schemas.microsoft.com/office/drawing/2014/main" id="{C983E68A-ACD5-4688-8048-BA20A5BD5873}"/>
              </a:ext>
            </a:extLst>
          </p:cNvPr>
          <p:cNvSpPr/>
          <p:nvPr/>
        </p:nvSpPr>
        <p:spPr>
          <a:xfrm rot="10800000">
            <a:off x="2130640" y="5211736"/>
            <a:ext cx="7959683" cy="729928"/>
          </a:xfrm>
          <a:prstGeom prst="uturnArrow">
            <a:avLst>
              <a:gd name="adj1" fmla="val 25000"/>
              <a:gd name="adj2" fmla="val 25000"/>
              <a:gd name="adj3" fmla="val 29865"/>
              <a:gd name="adj4" fmla="val 75000"/>
              <a:gd name="adj5" fmla="val 100000"/>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7" name="Arrow: Right 46">
            <a:extLst>
              <a:ext uri="{FF2B5EF4-FFF2-40B4-BE49-F238E27FC236}">
                <a16:creationId xmlns:a16="http://schemas.microsoft.com/office/drawing/2014/main" id="{DD8CFBE7-C4B4-49CC-9B7B-D12DD7710C67}"/>
              </a:ext>
            </a:extLst>
          </p:cNvPr>
          <p:cNvSpPr/>
          <p:nvPr/>
        </p:nvSpPr>
        <p:spPr>
          <a:xfrm>
            <a:off x="2997951" y="2632721"/>
            <a:ext cx="1552820" cy="355913"/>
          </a:xfrm>
          <a:prstGeom prst="rightArrow">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cs typeface="mohammad bold art 1" pitchFamily="2" charset="-78"/>
            </a:endParaRPr>
          </a:p>
        </p:txBody>
      </p:sp>
      <p:sp>
        <p:nvSpPr>
          <p:cNvPr id="36" name="Rectangle: Rounded Corners 35">
            <a:extLst>
              <a:ext uri="{FF2B5EF4-FFF2-40B4-BE49-F238E27FC236}">
                <a16:creationId xmlns:a16="http://schemas.microsoft.com/office/drawing/2014/main" id="{25295426-589B-4501-AC73-FFD60A67E7F0}"/>
              </a:ext>
            </a:extLst>
          </p:cNvPr>
          <p:cNvSpPr/>
          <p:nvPr/>
        </p:nvSpPr>
        <p:spPr>
          <a:xfrm>
            <a:off x="9164188" y="1210078"/>
            <a:ext cx="1536122" cy="3926429"/>
          </a:xfrm>
          <a:prstGeom prst="roundRect">
            <a:avLst/>
          </a:prstGeom>
          <a:solidFill>
            <a:srgbClr val="AD8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0FA5788E-79B1-4C58-9A36-0864DC4CFB56}"/>
              </a:ext>
            </a:extLst>
          </p:cNvPr>
          <p:cNvSpPr/>
          <p:nvPr/>
        </p:nvSpPr>
        <p:spPr>
          <a:xfrm>
            <a:off x="9418913" y="3800837"/>
            <a:ext cx="1093245" cy="10540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rgbClr val="023C5B"/>
                </a:solidFill>
                <a:cs typeface="mohammad bold art 1" pitchFamily="2" charset="-78"/>
              </a:rPr>
              <a:t>مطابقة الصفقات</a:t>
            </a:r>
            <a:endParaRPr lang="en-GB" sz="1400" dirty="0">
              <a:solidFill>
                <a:srgbClr val="023C5B"/>
              </a:solidFill>
              <a:cs typeface="mohammad bold art 1" pitchFamily="2" charset="-78"/>
            </a:endParaRPr>
          </a:p>
        </p:txBody>
      </p:sp>
      <p:sp>
        <p:nvSpPr>
          <p:cNvPr id="27" name="TextBox 26">
            <a:extLst>
              <a:ext uri="{FF2B5EF4-FFF2-40B4-BE49-F238E27FC236}">
                <a16:creationId xmlns:a16="http://schemas.microsoft.com/office/drawing/2014/main" id="{10370A2C-F41F-4612-B32C-B9F421582E3F}"/>
              </a:ext>
            </a:extLst>
          </p:cNvPr>
          <p:cNvSpPr txBox="1"/>
          <p:nvPr/>
        </p:nvSpPr>
        <p:spPr>
          <a:xfrm>
            <a:off x="1593849" y="2666083"/>
            <a:ext cx="1192682" cy="646331"/>
          </a:xfrm>
          <a:prstGeom prst="rect">
            <a:avLst/>
          </a:prstGeom>
          <a:noFill/>
          <a:ln>
            <a:noFill/>
          </a:ln>
        </p:spPr>
        <p:txBody>
          <a:bodyPr wrap="square" rtlCol="0">
            <a:spAutoFit/>
          </a:bodyPr>
          <a:lstStyle/>
          <a:p>
            <a:pPr algn="ctr"/>
            <a:r>
              <a:rPr lang="ar-KW" dirty="0">
                <a:solidFill>
                  <a:schemeClr val="bg1"/>
                </a:solidFill>
                <a:cs typeface="mohammad bold art 1" pitchFamily="2" charset="-78"/>
              </a:rPr>
              <a:t>وكالة</a:t>
            </a:r>
            <a:r>
              <a:rPr lang="ar-KW" dirty="0">
                <a:cs typeface="mohammad bold art 1" pitchFamily="2" charset="-78"/>
              </a:rPr>
              <a:t> </a:t>
            </a:r>
            <a:r>
              <a:rPr lang="ar-KW" dirty="0">
                <a:solidFill>
                  <a:schemeClr val="bg1"/>
                </a:solidFill>
                <a:cs typeface="mohammad bold art 1" pitchFamily="2" charset="-78"/>
              </a:rPr>
              <a:t>المقاصة</a:t>
            </a:r>
            <a:endParaRPr lang="en-GB" dirty="0">
              <a:solidFill>
                <a:schemeClr val="bg1"/>
              </a:solidFill>
              <a:cs typeface="mohammad bold art 1" pitchFamily="2" charset="-78"/>
            </a:endParaRPr>
          </a:p>
        </p:txBody>
      </p:sp>
      <p:pic>
        <p:nvPicPr>
          <p:cNvPr id="28" name="Graphic 27" descr="Court">
            <a:extLst>
              <a:ext uri="{FF2B5EF4-FFF2-40B4-BE49-F238E27FC236}">
                <a16:creationId xmlns:a16="http://schemas.microsoft.com/office/drawing/2014/main" id="{1FACD0B2-7752-44FE-89AD-3B699909A6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73440" y="1476260"/>
            <a:ext cx="914400" cy="914400"/>
          </a:xfrm>
          <a:prstGeom prst="rect">
            <a:avLst/>
          </a:prstGeom>
        </p:spPr>
      </p:pic>
      <p:sp>
        <p:nvSpPr>
          <p:cNvPr id="35" name="Oval 34">
            <a:extLst>
              <a:ext uri="{FF2B5EF4-FFF2-40B4-BE49-F238E27FC236}">
                <a16:creationId xmlns:a16="http://schemas.microsoft.com/office/drawing/2014/main" id="{D5375A00-8617-4D66-94B9-92F2D5A31AE7}"/>
              </a:ext>
            </a:extLst>
          </p:cNvPr>
          <p:cNvSpPr/>
          <p:nvPr/>
        </p:nvSpPr>
        <p:spPr>
          <a:xfrm>
            <a:off x="1593849" y="3814024"/>
            <a:ext cx="1093245" cy="10540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300" dirty="0" err="1">
                <a:solidFill>
                  <a:srgbClr val="023C5B"/>
                </a:solidFill>
                <a:cs typeface="mohammad bold art 1" pitchFamily="2" charset="-78"/>
              </a:rPr>
              <a:t>التقاص</a:t>
            </a:r>
            <a:r>
              <a:rPr lang="ar-KW" sz="1300" dirty="0">
                <a:solidFill>
                  <a:srgbClr val="023C5B"/>
                </a:solidFill>
                <a:cs typeface="mohammad bold art 1" pitchFamily="2" charset="-78"/>
              </a:rPr>
              <a:t> والتسوية</a:t>
            </a:r>
            <a:endParaRPr lang="en-GB" sz="1300" dirty="0">
              <a:solidFill>
                <a:srgbClr val="023C5B"/>
              </a:solidFill>
              <a:cs typeface="mohammad bold art 1" pitchFamily="2" charset="-78"/>
            </a:endParaRPr>
          </a:p>
        </p:txBody>
      </p:sp>
      <p:sp>
        <p:nvSpPr>
          <p:cNvPr id="41" name="TextBox 40">
            <a:extLst>
              <a:ext uri="{FF2B5EF4-FFF2-40B4-BE49-F238E27FC236}">
                <a16:creationId xmlns:a16="http://schemas.microsoft.com/office/drawing/2014/main" id="{FD3D38BF-016B-413E-A55F-91D96722B0BA}"/>
              </a:ext>
            </a:extLst>
          </p:cNvPr>
          <p:cNvSpPr txBox="1"/>
          <p:nvPr/>
        </p:nvSpPr>
        <p:spPr>
          <a:xfrm>
            <a:off x="9143928" y="2824035"/>
            <a:ext cx="1643213" cy="646331"/>
          </a:xfrm>
          <a:prstGeom prst="rect">
            <a:avLst/>
          </a:prstGeom>
          <a:noFill/>
        </p:spPr>
        <p:txBody>
          <a:bodyPr wrap="square" rtlCol="0">
            <a:spAutoFit/>
          </a:bodyPr>
          <a:lstStyle/>
          <a:p>
            <a:pPr algn="ctr"/>
            <a:r>
              <a:rPr lang="ar-KW" dirty="0">
                <a:solidFill>
                  <a:schemeClr val="bg1"/>
                </a:solidFill>
                <a:cs typeface="mohammad bold art 1" pitchFamily="2" charset="-78"/>
              </a:rPr>
              <a:t>بورصة</a:t>
            </a:r>
            <a:br>
              <a:rPr lang="en-US" dirty="0">
                <a:solidFill>
                  <a:schemeClr val="bg1"/>
                </a:solidFill>
                <a:cs typeface="mohammad bold art 1" pitchFamily="2" charset="-78"/>
              </a:rPr>
            </a:br>
            <a:r>
              <a:rPr lang="ar-KW" dirty="0">
                <a:solidFill>
                  <a:schemeClr val="bg1"/>
                </a:solidFill>
                <a:cs typeface="mohammad bold art 1" pitchFamily="2" charset="-78"/>
              </a:rPr>
              <a:t> الأوراق المالية</a:t>
            </a:r>
          </a:p>
        </p:txBody>
      </p:sp>
      <p:pic>
        <p:nvPicPr>
          <p:cNvPr id="42" name="Graphic 41" descr="Upward trend">
            <a:extLst>
              <a:ext uri="{FF2B5EF4-FFF2-40B4-BE49-F238E27FC236}">
                <a16:creationId xmlns:a16="http://schemas.microsoft.com/office/drawing/2014/main" id="{E70B9FAD-7071-4FB3-A201-ECE53C8517E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75049" y="1489422"/>
            <a:ext cx="914400" cy="914400"/>
          </a:xfrm>
          <a:prstGeom prst="rect">
            <a:avLst/>
          </a:prstGeom>
        </p:spPr>
      </p:pic>
    </p:spTree>
    <p:extLst>
      <p:ext uri="{BB962C8B-B14F-4D97-AF65-F5344CB8AC3E}">
        <p14:creationId xmlns:p14="http://schemas.microsoft.com/office/powerpoint/2010/main" val="1680362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Top Corners Rounded 4">
            <a:extLst>
              <a:ext uri="{FF2B5EF4-FFF2-40B4-BE49-F238E27FC236}">
                <a16:creationId xmlns:a16="http://schemas.microsoft.com/office/drawing/2014/main" id="{62F96C8D-3025-4B1E-A7B6-7B35BEB23AD8}"/>
              </a:ext>
            </a:extLst>
          </p:cNvPr>
          <p:cNvSpPr txBox="1"/>
          <p:nvPr/>
        </p:nvSpPr>
        <p:spPr>
          <a:xfrm>
            <a:off x="6328300" y="1274163"/>
            <a:ext cx="5447278" cy="452409"/>
          </a:xfrm>
          <a:prstGeom prst="rect">
            <a:avLst/>
          </a:prstGeom>
          <a:solidFill>
            <a:srgbClr val="023C5B"/>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106680" tIns="60960" rIns="106680" bIns="60960" numCol="1" spcCol="1270" anchor="ctr" anchorCtr="0">
            <a:noAutofit/>
          </a:bodyPr>
          <a:lstStyle/>
          <a:p>
            <a:pPr lvl="0" algn="r" defTabSz="666750" rtl="1">
              <a:lnSpc>
                <a:spcPct val="90000"/>
              </a:lnSpc>
              <a:spcBef>
                <a:spcPct val="0"/>
              </a:spcBef>
              <a:spcAft>
                <a:spcPct val="35000"/>
              </a:spcAft>
            </a:pPr>
            <a:r>
              <a:rPr lang="ar-KW" sz="1400" dirty="0">
                <a:cs typeface="mohammad bold art 1" pitchFamily="2" charset="-78"/>
              </a:rPr>
              <a:t>مشروع تأهيل كيانات البنى التحتية (</a:t>
            </a:r>
            <a:r>
              <a:rPr lang="en-US" sz="1400" dirty="0">
                <a:cs typeface="mohammad bold art 1" pitchFamily="2" charset="-78"/>
              </a:rPr>
              <a:t>CCP, CSD, SSF</a:t>
            </a:r>
            <a:r>
              <a:rPr lang="ar-KW" sz="1400" dirty="0">
                <a:cs typeface="mohammad bold art 1" pitchFamily="2" charset="-78"/>
              </a:rPr>
              <a:t>)</a:t>
            </a:r>
            <a:endParaRPr lang="en-US" sz="1400" dirty="0">
              <a:cs typeface="mohammad bold art 1" pitchFamily="2" charset="-78"/>
            </a:endParaRPr>
          </a:p>
        </p:txBody>
      </p:sp>
      <p:sp>
        <p:nvSpPr>
          <p:cNvPr id="4" name="TextBox 3">
            <a:extLst>
              <a:ext uri="{FF2B5EF4-FFF2-40B4-BE49-F238E27FC236}">
                <a16:creationId xmlns:a16="http://schemas.microsoft.com/office/drawing/2014/main" id="{AB4F27DF-3137-42D9-9025-4FB815539BA3}"/>
              </a:ext>
            </a:extLst>
          </p:cNvPr>
          <p:cNvSpPr txBox="1"/>
          <p:nvPr/>
        </p:nvSpPr>
        <p:spPr>
          <a:xfrm>
            <a:off x="6347726" y="1758952"/>
            <a:ext cx="5408423" cy="1878838"/>
          </a:xfrm>
          <a:prstGeom prst="rect">
            <a:avLst/>
          </a:prstGeom>
          <a:solidFill>
            <a:schemeClr val="lt1"/>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0" lvl="1" algn="just" defTabSz="533400" rtl="1">
              <a:lnSpc>
                <a:spcPct val="150000"/>
              </a:lnSpc>
              <a:spcBef>
                <a:spcPct val="0"/>
              </a:spcBef>
              <a:spcAft>
                <a:spcPct val="15000"/>
              </a:spcAft>
            </a:pPr>
            <a:r>
              <a:rPr lang="ar-KW" sz="1100" dirty="0">
                <a:solidFill>
                  <a:prstClr val="black">
                    <a:hueOff val="0"/>
                    <a:satOff val="0"/>
                    <a:lumOff val="0"/>
                    <a:alphaOff val="0"/>
                  </a:prstClr>
                </a:solidFill>
                <a:cs typeface="mohammad bold art 1" pitchFamily="2" charset="-78"/>
              </a:rPr>
              <a:t>تطوير هيكل البنية التحتية لنظام ما بعد التداول في دولة الكويت عن طريق استحداث كيانات بنى تحتية كالوسيط المركزي (</a:t>
            </a:r>
            <a:r>
              <a:rPr lang="en-US" sz="1100" dirty="0">
                <a:solidFill>
                  <a:prstClr val="black">
                    <a:hueOff val="0"/>
                    <a:satOff val="0"/>
                    <a:lumOff val="0"/>
                    <a:alphaOff val="0"/>
                  </a:prstClr>
                </a:solidFill>
                <a:cs typeface="mohammad bold art 1" pitchFamily="2" charset="-78"/>
              </a:rPr>
              <a:t>CCP</a:t>
            </a:r>
            <a:r>
              <a:rPr lang="ar-KW" sz="1100" dirty="0">
                <a:solidFill>
                  <a:prstClr val="black">
                    <a:hueOff val="0"/>
                    <a:satOff val="0"/>
                    <a:lumOff val="0"/>
                    <a:alphaOff val="0"/>
                  </a:prstClr>
                </a:solidFill>
                <a:cs typeface="mohammad bold art 1" pitchFamily="2" charset="-78"/>
              </a:rPr>
              <a:t>)</a:t>
            </a:r>
            <a:r>
              <a:rPr lang="en-US" sz="1100" dirty="0">
                <a:solidFill>
                  <a:prstClr val="black">
                    <a:hueOff val="0"/>
                    <a:satOff val="0"/>
                    <a:lumOff val="0"/>
                    <a:alphaOff val="0"/>
                  </a:prstClr>
                </a:solidFill>
                <a:cs typeface="mohammad bold art 1" pitchFamily="2" charset="-78"/>
              </a:rPr>
              <a:t> </a:t>
            </a:r>
            <a:r>
              <a:rPr lang="ar-KW" sz="1100" dirty="0">
                <a:solidFill>
                  <a:prstClr val="black">
                    <a:hueOff val="0"/>
                    <a:satOff val="0"/>
                    <a:lumOff val="0"/>
                    <a:alphaOff val="0"/>
                  </a:prstClr>
                </a:solidFill>
                <a:cs typeface="mohammad bold art 1" pitchFamily="2" charset="-78"/>
              </a:rPr>
              <a:t>والارتقاء بعمل الكيانات الحالية. ويعني المشروع بتأهيل كل من كيانات البنى التحتية (</a:t>
            </a:r>
            <a:r>
              <a:rPr lang="en-US" sz="1100" dirty="0">
                <a:solidFill>
                  <a:prstClr val="black">
                    <a:hueOff val="0"/>
                    <a:satOff val="0"/>
                    <a:lumOff val="0"/>
                    <a:alphaOff val="0"/>
                  </a:prstClr>
                </a:solidFill>
                <a:cs typeface="mohammad bold art 1" pitchFamily="2" charset="-78"/>
              </a:rPr>
              <a:t>CCP, CSD, SSF</a:t>
            </a:r>
            <a:r>
              <a:rPr lang="ar-KW" sz="1100" dirty="0">
                <a:solidFill>
                  <a:prstClr val="black">
                    <a:hueOff val="0"/>
                    <a:satOff val="0"/>
                    <a:lumOff val="0"/>
                    <a:alphaOff val="0"/>
                  </a:prstClr>
                </a:solidFill>
                <a:cs typeface="mohammad bold art 1" pitchFamily="2" charset="-78"/>
              </a:rPr>
              <a:t>) عن طريق متابعة استيفاء الشركة الكويتية للمقاصة للمتطلبات الفنية والتشريعية اللازمة لمزاولة أعمال كيانات البنى التحتية والتأكد من فصل هذه الكيانات.</a:t>
            </a:r>
            <a:r>
              <a:rPr lang="en-US" sz="1100" dirty="0">
                <a:solidFill>
                  <a:prstClr val="black">
                    <a:hueOff val="0"/>
                    <a:satOff val="0"/>
                    <a:lumOff val="0"/>
                    <a:alphaOff val="0"/>
                  </a:prstClr>
                </a:solidFill>
                <a:cs typeface="mohammad bold art 1" pitchFamily="2" charset="-78"/>
              </a:rPr>
              <a:t> </a:t>
            </a:r>
            <a:r>
              <a:rPr lang="ar-KW" sz="1100" dirty="0">
                <a:solidFill>
                  <a:prstClr val="black">
                    <a:hueOff val="0"/>
                    <a:satOff val="0"/>
                    <a:lumOff val="0"/>
                    <a:alphaOff val="0"/>
                  </a:prstClr>
                </a:solidFill>
                <a:cs typeface="mohammad bold art 1" pitchFamily="2" charset="-78"/>
              </a:rPr>
              <a:t>ويركز أيضاً المشروع على تحسين آليات التسوية والتقاص على النحو الذي يحد من الأخطار النمطية، وفقاً لأفضل المعايير والممارسات العالمية.</a:t>
            </a:r>
            <a:endParaRPr lang="en-US" sz="1200" dirty="0">
              <a:solidFill>
                <a:prstClr val="black">
                  <a:hueOff val="0"/>
                  <a:satOff val="0"/>
                  <a:lumOff val="0"/>
                  <a:alphaOff val="0"/>
                </a:prstClr>
              </a:solidFill>
              <a:cs typeface="mohammad bold art 1" pitchFamily="2" charset="-78"/>
            </a:endParaRPr>
          </a:p>
        </p:txBody>
      </p:sp>
      <p:sp>
        <p:nvSpPr>
          <p:cNvPr id="5" name="Rectangle: Top Corners Rounded 4">
            <a:extLst>
              <a:ext uri="{FF2B5EF4-FFF2-40B4-BE49-F238E27FC236}">
                <a16:creationId xmlns:a16="http://schemas.microsoft.com/office/drawing/2014/main" id="{0D3CD955-835A-4F2B-B02F-FEE9B831CB9B}"/>
              </a:ext>
            </a:extLst>
          </p:cNvPr>
          <p:cNvSpPr txBox="1"/>
          <p:nvPr/>
        </p:nvSpPr>
        <p:spPr>
          <a:xfrm>
            <a:off x="450587" y="1274163"/>
            <a:ext cx="5447278" cy="452409"/>
          </a:xfrm>
          <a:prstGeom prst="rect">
            <a:avLst/>
          </a:prstGeom>
          <a:solidFill>
            <a:srgbClr val="023C5B"/>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106680" tIns="60960" rIns="106680" bIns="60960" numCol="1" spcCol="1270" anchor="ctr" anchorCtr="0">
            <a:noAutofit/>
          </a:bodyPr>
          <a:lstStyle/>
          <a:p>
            <a:pPr lvl="0" algn="r" defTabSz="666750" rtl="1">
              <a:lnSpc>
                <a:spcPct val="90000"/>
              </a:lnSpc>
              <a:spcBef>
                <a:spcPct val="0"/>
              </a:spcBef>
              <a:spcAft>
                <a:spcPct val="35000"/>
              </a:spcAft>
            </a:pPr>
            <a:r>
              <a:rPr lang="ar-KW" sz="1400" dirty="0">
                <a:cs typeface="mohammad bold art 1" pitchFamily="2" charset="-78"/>
              </a:rPr>
              <a:t>مشروع تأهيل مقدمي خدمات الأوراق المالية (أعضاء البورصة وأعضاء المقاصة)</a:t>
            </a:r>
          </a:p>
        </p:txBody>
      </p:sp>
      <p:sp>
        <p:nvSpPr>
          <p:cNvPr id="6" name="TextBox 5">
            <a:extLst>
              <a:ext uri="{FF2B5EF4-FFF2-40B4-BE49-F238E27FC236}">
                <a16:creationId xmlns:a16="http://schemas.microsoft.com/office/drawing/2014/main" id="{9C995575-EB20-4BBD-998C-55BE18C320C6}"/>
              </a:ext>
            </a:extLst>
          </p:cNvPr>
          <p:cNvSpPr txBox="1"/>
          <p:nvPr/>
        </p:nvSpPr>
        <p:spPr>
          <a:xfrm>
            <a:off x="384048" y="1758952"/>
            <a:ext cx="5466703" cy="1878838"/>
          </a:xfrm>
          <a:prstGeom prst="rect">
            <a:avLst/>
          </a:prstGeom>
          <a:solidFill>
            <a:schemeClr val="lt1"/>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0" lvl="1" algn="just" defTabSz="533400" rtl="1">
              <a:lnSpc>
                <a:spcPct val="150000"/>
              </a:lnSpc>
              <a:spcBef>
                <a:spcPct val="0"/>
              </a:spcBef>
              <a:spcAft>
                <a:spcPct val="15000"/>
              </a:spcAft>
            </a:pPr>
            <a:r>
              <a:rPr lang="ar-KW" sz="1100" dirty="0">
                <a:solidFill>
                  <a:prstClr val="black">
                    <a:hueOff val="0"/>
                    <a:satOff val="0"/>
                    <a:lumOff val="0"/>
                    <a:alphaOff val="0"/>
                  </a:prstClr>
                </a:solidFill>
                <a:cs typeface="mohammad bold art 1" pitchFamily="2" charset="-78"/>
              </a:rPr>
              <a:t>مشروع تأهيل مقدمي خدمات الأوراق المالية (أعضاء البورصة وأعضاء المقاصة) هو مشروع محدد يهدف إلى الارتقاء بنموذج عمل الوسطاء (أعضاء البورصة) واستكمال إنشاء هيكل البنية التحتية المالية لنظام ما بعد التداول عن طريق تأهيل أعضاء التقاص والكيانات ذات العلاقة مثل بنوك التسويات. ويرفع هذا التأهيل من قدرة مقدمي خدمات الأوراق المالية من تقديم الخدمات والمنتجات المستحدثة في السوق، وفقاً لأفضل المعايير والممارسات العالمية، والذي بدوره سينعكس إيجاباً على كفاءة وفعالية سوق المال في دولة الكويت كما سيساهم في الحد من الأخطار النمطية. ويرتبط تنفيذ هذا المشروع مع مشروع تأهيل كيانات البنى التحتية.</a:t>
            </a:r>
            <a:endParaRPr lang="en-US" sz="1100" dirty="0">
              <a:solidFill>
                <a:prstClr val="black">
                  <a:hueOff val="0"/>
                  <a:satOff val="0"/>
                  <a:lumOff val="0"/>
                  <a:alphaOff val="0"/>
                </a:prstClr>
              </a:solidFill>
              <a:cs typeface="mohammad bold art 1" pitchFamily="2" charset="-78"/>
            </a:endParaRPr>
          </a:p>
        </p:txBody>
      </p:sp>
      <p:sp>
        <p:nvSpPr>
          <p:cNvPr id="8" name="Rectangle: Top Corners Rounded 4">
            <a:extLst>
              <a:ext uri="{FF2B5EF4-FFF2-40B4-BE49-F238E27FC236}">
                <a16:creationId xmlns:a16="http://schemas.microsoft.com/office/drawing/2014/main" id="{432EC94D-231B-4ECC-9055-4687E98BF015}"/>
              </a:ext>
            </a:extLst>
          </p:cNvPr>
          <p:cNvSpPr txBox="1"/>
          <p:nvPr/>
        </p:nvSpPr>
        <p:spPr>
          <a:xfrm>
            <a:off x="6314635" y="4062855"/>
            <a:ext cx="5447278" cy="452409"/>
          </a:xfrm>
          <a:prstGeom prst="rect">
            <a:avLst/>
          </a:prstGeom>
          <a:solidFill>
            <a:srgbClr val="023C5B"/>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106680" tIns="60960" rIns="106680" bIns="60960" numCol="1" spcCol="1270" anchor="ctr" anchorCtr="0">
            <a:noAutofit/>
          </a:bodyPr>
          <a:lstStyle/>
          <a:p>
            <a:pPr lvl="0" algn="r" defTabSz="666750" rtl="1">
              <a:lnSpc>
                <a:spcPct val="90000"/>
              </a:lnSpc>
              <a:spcBef>
                <a:spcPct val="0"/>
              </a:spcBef>
              <a:spcAft>
                <a:spcPct val="35000"/>
              </a:spcAft>
            </a:pPr>
            <a:r>
              <a:rPr lang="ar-KW" sz="1400" dirty="0">
                <a:cs typeface="mohammad bold art 1" pitchFamily="2" charset="-78"/>
              </a:rPr>
              <a:t>مشروع تأهيل المنتجات المالية المستحدثة</a:t>
            </a:r>
          </a:p>
        </p:txBody>
      </p:sp>
      <p:sp>
        <p:nvSpPr>
          <p:cNvPr id="10" name="TextBox 9">
            <a:extLst>
              <a:ext uri="{FF2B5EF4-FFF2-40B4-BE49-F238E27FC236}">
                <a16:creationId xmlns:a16="http://schemas.microsoft.com/office/drawing/2014/main" id="{2AEB2C07-A604-4A11-9F16-0C1152F4874A}"/>
              </a:ext>
            </a:extLst>
          </p:cNvPr>
          <p:cNvSpPr txBox="1"/>
          <p:nvPr/>
        </p:nvSpPr>
        <p:spPr>
          <a:xfrm>
            <a:off x="6295208" y="4547643"/>
            <a:ext cx="5447277" cy="1637741"/>
          </a:xfrm>
          <a:prstGeom prst="rect">
            <a:avLst/>
          </a:prstGeom>
          <a:solidFill>
            <a:schemeClr val="lt1"/>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0" lvl="1" algn="just" defTabSz="533400" rtl="1">
              <a:lnSpc>
                <a:spcPct val="150000"/>
              </a:lnSpc>
              <a:spcBef>
                <a:spcPct val="0"/>
              </a:spcBef>
              <a:spcAft>
                <a:spcPct val="15000"/>
              </a:spcAft>
            </a:pPr>
            <a:r>
              <a:rPr lang="ar-KW" sz="1100" dirty="0">
                <a:solidFill>
                  <a:prstClr val="black">
                    <a:hueOff val="0"/>
                    <a:satOff val="0"/>
                    <a:lumOff val="0"/>
                    <a:alphaOff val="0"/>
                  </a:prstClr>
                </a:solidFill>
                <a:cs typeface="mohammad bold art 1" pitchFamily="2" charset="-78"/>
              </a:rPr>
              <a:t>مشروع تأهيل المنتجات المالية المستحدثة يعني بتهيئة البيئة التشريعية والتشغيلية من خلال التأكد من الأنظمة </a:t>
            </a:r>
            <a:r>
              <a:rPr lang="ar-KW" sz="1100" dirty="0">
                <a:solidFill>
                  <a:schemeClr val="tx1"/>
                </a:solidFill>
                <a:cs typeface="mohammad bold art 1" pitchFamily="2" charset="-78"/>
              </a:rPr>
              <a:t>التقنية وجاهزية الكوادر البشرية اللازمة </a:t>
            </a:r>
            <a:r>
              <a:rPr lang="ar-KW" sz="1100" dirty="0">
                <a:solidFill>
                  <a:prstClr val="black">
                    <a:hueOff val="0"/>
                    <a:satOff val="0"/>
                    <a:lumOff val="0"/>
                    <a:alphaOff val="0"/>
                  </a:prstClr>
                </a:solidFill>
                <a:cs typeface="mohammad bold art 1" pitchFamily="2" charset="-78"/>
              </a:rPr>
              <a:t>لتقديم منتجات وخدمات استثمارية متنوعة وفق أفضل المعايير والممارسات العالمية والتي من شأنها تنويع قاعدة المستثمرين من خلال جذب المستثمرين الأجانب والمؤسسين. كما يشمل هذا المشروع الأخذ بالتوصيات والدراسات المعمولة من الإدارات المعنية وإبداء الملاحظات عليها (إن وجدت) بشأن المنتجات والخدمات الاستثمارية المدرجة تحت إطار البرنامج.</a:t>
            </a:r>
            <a:endParaRPr lang="en-US" sz="1100" dirty="0">
              <a:solidFill>
                <a:prstClr val="black">
                  <a:hueOff val="0"/>
                  <a:satOff val="0"/>
                  <a:lumOff val="0"/>
                  <a:alphaOff val="0"/>
                </a:prstClr>
              </a:solidFill>
              <a:cs typeface="mohammad bold art 1" pitchFamily="2" charset="-78"/>
            </a:endParaRPr>
          </a:p>
        </p:txBody>
      </p:sp>
      <p:sp>
        <p:nvSpPr>
          <p:cNvPr id="11" name="Rectangle: Top Corners Rounded 4">
            <a:extLst>
              <a:ext uri="{FF2B5EF4-FFF2-40B4-BE49-F238E27FC236}">
                <a16:creationId xmlns:a16="http://schemas.microsoft.com/office/drawing/2014/main" id="{F1F8B4B9-53DE-41B0-85F5-D9DF49D18894}"/>
              </a:ext>
            </a:extLst>
          </p:cNvPr>
          <p:cNvSpPr txBox="1"/>
          <p:nvPr/>
        </p:nvSpPr>
        <p:spPr>
          <a:xfrm>
            <a:off x="380560" y="4061263"/>
            <a:ext cx="5466705" cy="452409"/>
          </a:xfrm>
          <a:prstGeom prst="rect">
            <a:avLst/>
          </a:prstGeom>
          <a:solidFill>
            <a:srgbClr val="023C5B"/>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106680" tIns="60960" rIns="106680" bIns="60960" numCol="1" spcCol="1270" anchor="ctr" anchorCtr="0">
            <a:noAutofit/>
          </a:bodyPr>
          <a:lstStyle/>
          <a:p>
            <a:pPr lvl="0" algn="r" defTabSz="666750" rtl="1">
              <a:lnSpc>
                <a:spcPct val="90000"/>
              </a:lnSpc>
              <a:spcBef>
                <a:spcPct val="0"/>
              </a:spcBef>
              <a:spcAft>
                <a:spcPct val="35000"/>
              </a:spcAft>
            </a:pPr>
            <a:r>
              <a:rPr lang="ar-KW" sz="1400" dirty="0">
                <a:cs typeface="mohammad bold art 1" pitchFamily="2" charset="-78"/>
              </a:rPr>
              <a:t>مشروع تنفيذ الحسابات الفرعية و تطوير أنظمة الرقابة</a:t>
            </a:r>
          </a:p>
        </p:txBody>
      </p:sp>
      <p:sp>
        <p:nvSpPr>
          <p:cNvPr id="12" name="TextBox 11">
            <a:extLst>
              <a:ext uri="{FF2B5EF4-FFF2-40B4-BE49-F238E27FC236}">
                <a16:creationId xmlns:a16="http://schemas.microsoft.com/office/drawing/2014/main" id="{B7CEAAA7-FEC9-4F5F-9C3E-4176D6211C1A}"/>
              </a:ext>
            </a:extLst>
          </p:cNvPr>
          <p:cNvSpPr txBox="1"/>
          <p:nvPr/>
        </p:nvSpPr>
        <p:spPr>
          <a:xfrm>
            <a:off x="384048" y="4546052"/>
            <a:ext cx="5486131" cy="1451805"/>
          </a:xfrm>
          <a:prstGeom prst="rect">
            <a:avLst/>
          </a:prstGeom>
          <a:solidFill>
            <a:schemeClr val="lt1"/>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0" lvl="1" algn="just" defTabSz="533400" rtl="1">
              <a:lnSpc>
                <a:spcPct val="150000"/>
              </a:lnSpc>
              <a:spcBef>
                <a:spcPct val="0"/>
              </a:spcBef>
              <a:spcAft>
                <a:spcPct val="15000"/>
              </a:spcAft>
            </a:pPr>
            <a:r>
              <a:rPr lang="ar-KW" sz="1100" dirty="0">
                <a:solidFill>
                  <a:prstClr val="black">
                    <a:hueOff val="0"/>
                    <a:satOff val="0"/>
                    <a:lumOff val="0"/>
                    <a:alphaOff val="0"/>
                  </a:prstClr>
                </a:solidFill>
                <a:cs typeface="mohammad bold art 1" pitchFamily="2" charset="-78"/>
              </a:rPr>
              <a:t>العمل على إنشاء حسابات فرعية للحسابات المجمعة لعملاء المحافظ لدى الشركات الاستثمارية ولعملاء التداول الإلكتروني والوسطاء المؤهلين وأمناء الحفظ وربط جميع الحسابات للشخص الواحد(</a:t>
            </a:r>
            <a:r>
              <a:rPr lang="en-US" sz="1100" dirty="0">
                <a:solidFill>
                  <a:prstClr val="black">
                    <a:hueOff val="0"/>
                    <a:satOff val="0"/>
                    <a:lumOff val="0"/>
                    <a:alphaOff val="0"/>
                  </a:prstClr>
                </a:solidFill>
                <a:cs typeface="mohammad bold art 1" pitchFamily="2" charset="-78"/>
              </a:rPr>
              <a:t>Business Partner ID</a:t>
            </a:r>
            <a:r>
              <a:rPr lang="ar-KW" sz="1100" dirty="0">
                <a:solidFill>
                  <a:prstClr val="black">
                    <a:hueOff val="0"/>
                    <a:satOff val="0"/>
                    <a:lumOff val="0"/>
                    <a:alphaOff val="0"/>
                  </a:prstClr>
                </a:solidFill>
                <a:cs typeface="mohammad bold art 1" pitchFamily="2" charset="-78"/>
              </a:rPr>
              <a:t>) ببعضها البعض، و العمل على تطوير أنظمة الرقابة لتتماشى مع الحسابات الفرعية وذلك لأغراض الرقابة على التداول والإفصاح، كما يقوم المشروع  على تطوير أنظمة الرقابة والتأكد من جاهزيتها للرقابة على المنتجات و الخدمات المالية والاستثمارية المستحدثة.</a:t>
            </a:r>
            <a:endParaRPr lang="en-US" sz="1100" dirty="0">
              <a:solidFill>
                <a:prstClr val="black">
                  <a:hueOff val="0"/>
                  <a:satOff val="0"/>
                  <a:lumOff val="0"/>
                  <a:alphaOff val="0"/>
                </a:prstClr>
              </a:solidFill>
              <a:cs typeface="mohammad bold art 1" pitchFamily="2" charset="-78"/>
            </a:endParaRPr>
          </a:p>
        </p:txBody>
      </p:sp>
      <p:cxnSp>
        <p:nvCxnSpPr>
          <p:cNvPr id="14" name="Straight Connector 13">
            <a:extLst>
              <a:ext uri="{FF2B5EF4-FFF2-40B4-BE49-F238E27FC236}">
                <a16:creationId xmlns:a16="http://schemas.microsoft.com/office/drawing/2014/main" id="{4865524B-2A48-446F-956E-069831B8BD75}"/>
              </a:ext>
            </a:extLst>
          </p:cNvPr>
          <p:cNvCxnSpPr>
            <a:cxnSpLocks/>
          </p:cNvCxnSpPr>
          <p:nvPr/>
        </p:nvCxnSpPr>
        <p:spPr>
          <a:xfrm>
            <a:off x="6096000" y="1274163"/>
            <a:ext cx="1" cy="47943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32166E5-08C6-4077-B68D-51AA56ACCEAD}"/>
              </a:ext>
            </a:extLst>
          </p:cNvPr>
          <p:cNvCxnSpPr/>
          <p:nvPr/>
        </p:nvCxnSpPr>
        <p:spPr>
          <a:xfrm>
            <a:off x="380560" y="3728900"/>
            <a:ext cx="1140078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41A5E35-819A-4467-8B80-CCC052DD3109}"/>
              </a:ext>
            </a:extLst>
          </p:cNvPr>
          <p:cNvSpPr/>
          <p:nvPr/>
        </p:nvSpPr>
        <p:spPr>
          <a:xfrm>
            <a:off x="4272918" y="300751"/>
            <a:ext cx="2879314"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مشاريع البرنامج</a:t>
            </a:r>
            <a:r>
              <a:rPr lang="en-US" sz="2400" dirty="0">
                <a:solidFill>
                  <a:srgbClr val="AD8100"/>
                </a:solidFill>
                <a:latin typeface="Calibri" pitchFamily="34" charset="0"/>
                <a:cs typeface="mohammad bold art 1" pitchFamily="2" charset="-78"/>
              </a:rPr>
              <a:t> </a:t>
            </a:r>
            <a:r>
              <a:rPr lang="ar-KW" sz="2400" dirty="0">
                <a:solidFill>
                  <a:srgbClr val="AD8100"/>
                </a:solidFill>
                <a:latin typeface="Calibri" pitchFamily="34" charset="0"/>
                <a:cs typeface="mohammad bold art 1" pitchFamily="2" charset="-78"/>
              </a:rPr>
              <a:t>الحالية</a:t>
            </a:r>
          </a:p>
        </p:txBody>
      </p:sp>
    </p:spTree>
    <p:extLst>
      <p:ext uri="{BB962C8B-B14F-4D97-AF65-F5344CB8AC3E}">
        <p14:creationId xmlns:p14="http://schemas.microsoft.com/office/powerpoint/2010/main" val="2844344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F567FC50-39EB-408F-B962-72EA3AD655D6}"/>
              </a:ext>
            </a:extLst>
          </p:cNvPr>
          <p:cNvGraphicFramePr>
            <a:graphicFrameLocks noGrp="1"/>
          </p:cNvGraphicFramePr>
          <p:nvPr>
            <p:extLst>
              <p:ext uri="{D42A27DB-BD31-4B8C-83A1-F6EECF244321}">
                <p14:modId xmlns:p14="http://schemas.microsoft.com/office/powerpoint/2010/main" val="3439361578"/>
              </p:ext>
            </p:extLst>
          </p:nvPr>
        </p:nvGraphicFramePr>
        <p:xfrm>
          <a:off x="547957" y="1391159"/>
          <a:ext cx="10962706" cy="370840"/>
        </p:xfrm>
        <a:graphic>
          <a:graphicData uri="http://schemas.openxmlformats.org/drawingml/2006/table">
            <a:tbl>
              <a:tblPr rtl="1" firstRow="1" bandRow="1">
                <a:tableStyleId>{5C22544A-7EE6-4342-B048-85BDC9FD1C3A}</a:tableStyleId>
              </a:tblPr>
              <a:tblGrid>
                <a:gridCol w="3291748">
                  <a:extLst>
                    <a:ext uri="{9D8B030D-6E8A-4147-A177-3AD203B41FA5}">
                      <a16:colId xmlns:a16="http://schemas.microsoft.com/office/drawing/2014/main" val="2862701182"/>
                    </a:ext>
                  </a:extLst>
                </a:gridCol>
                <a:gridCol w="7670958">
                  <a:extLst>
                    <a:ext uri="{9D8B030D-6E8A-4147-A177-3AD203B41FA5}">
                      <a16:colId xmlns:a16="http://schemas.microsoft.com/office/drawing/2014/main" val="1495799059"/>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KW" sz="1400" dirty="0">
                          <a:solidFill>
                            <a:schemeClr val="bg1"/>
                          </a:solidFill>
                          <a:cs typeface="mohammad bold art 1" pitchFamily="2" charset="-78"/>
                        </a:rPr>
                        <a:t>المحاور الاستراتيجية</a:t>
                      </a:r>
                      <a:endParaRPr lang="en-001" sz="1400" dirty="0">
                        <a:solidFill>
                          <a:schemeClr val="bg1"/>
                        </a:solidFill>
                        <a:cs typeface="mohammad bold art 1" pitchFamily="2" charset="-78"/>
                      </a:endParaRPr>
                    </a:p>
                  </a:txBody>
                  <a:tcPr anchor="ctr">
                    <a:solidFill>
                      <a:schemeClr val="accent5">
                        <a:lumMod val="50000"/>
                      </a:schemeClr>
                    </a:solidFill>
                  </a:tcPr>
                </a:tc>
                <a:tc>
                  <a:txBody>
                    <a:bodyPr/>
                    <a:lstStyle/>
                    <a:p>
                      <a:pPr algn="ctr" rtl="1"/>
                      <a:r>
                        <a:rPr lang="ar-KW" sz="1400" dirty="0">
                          <a:solidFill>
                            <a:schemeClr val="bg1"/>
                          </a:solidFill>
                          <a:cs typeface="mohammad bold art 1" pitchFamily="2" charset="-78"/>
                        </a:rPr>
                        <a:t>الأهداف الاستراتيجية للهيئة</a:t>
                      </a:r>
                      <a:endParaRPr lang="en-001" sz="1400" dirty="0">
                        <a:solidFill>
                          <a:schemeClr val="bg1"/>
                        </a:solidFill>
                        <a:cs typeface="mohammad bold art 1" pitchFamily="2" charset="-78"/>
                      </a:endParaRPr>
                    </a:p>
                  </a:txBody>
                  <a:tcPr anchor="ctr">
                    <a:solidFill>
                      <a:srgbClr val="023C5B"/>
                    </a:solidFill>
                  </a:tcPr>
                </a:tc>
                <a:extLst>
                  <a:ext uri="{0D108BD9-81ED-4DB2-BD59-A6C34878D82A}">
                    <a16:rowId xmlns:a16="http://schemas.microsoft.com/office/drawing/2014/main" val="277725556"/>
                  </a:ext>
                </a:extLst>
              </a:tr>
            </a:tbl>
          </a:graphicData>
        </a:graphic>
      </p:graphicFrame>
      <p:sp>
        <p:nvSpPr>
          <p:cNvPr id="18" name="Rectangle 17">
            <a:extLst>
              <a:ext uri="{FF2B5EF4-FFF2-40B4-BE49-F238E27FC236}">
                <a16:creationId xmlns:a16="http://schemas.microsoft.com/office/drawing/2014/main" id="{AF96DDD6-4C83-4D5D-AB3B-E7C3F069073B}"/>
              </a:ext>
            </a:extLst>
          </p:cNvPr>
          <p:cNvSpPr/>
          <p:nvPr/>
        </p:nvSpPr>
        <p:spPr>
          <a:xfrm>
            <a:off x="8351602" y="2103626"/>
            <a:ext cx="3233166" cy="307777"/>
          </a:xfrm>
          <a:prstGeom prst="rect">
            <a:avLst/>
          </a:prstGeom>
        </p:spPr>
        <p:txBody>
          <a:bodyPr wrap="square">
            <a:spAutoFit/>
          </a:bodyPr>
          <a:lstStyle/>
          <a:p>
            <a:pPr algn="ctr"/>
            <a:r>
              <a:rPr lang="ar-KW" sz="1400" b="1" dirty="0">
                <a:solidFill>
                  <a:schemeClr val="accent5">
                    <a:lumMod val="50000"/>
                  </a:schemeClr>
                </a:solidFill>
                <a:effectLst>
                  <a:outerShdw blurRad="50800" dist="38100" dir="2700000" algn="tl" rotWithShape="0">
                    <a:prstClr val="black">
                      <a:alpha val="40000"/>
                    </a:prstClr>
                  </a:outerShdw>
                </a:effectLst>
                <a:latin typeface="Calibri" panose="020F0502020204030204" pitchFamily="34" charset="0"/>
                <a:cs typeface="mohammad bold art 1" pitchFamily="2" charset="-78"/>
              </a:rPr>
              <a:t>محور الكفاءة والتنافسية</a:t>
            </a:r>
            <a:endParaRPr lang="en-US" sz="1400" b="1" dirty="0">
              <a:solidFill>
                <a:schemeClr val="accent5">
                  <a:lumMod val="50000"/>
                </a:schemeClr>
              </a:solidFill>
              <a:effectLst>
                <a:outerShdw blurRad="50800" dist="38100" dir="2700000" algn="tl" rotWithShape="0">
                  <a:prstClr val="black">
                    <a:alpha val="40000"/>
                  </a:prstClr>
                </a:outerShdw>
              </a:effectLst>
            </a:endParaRPr>
          </a:p>
        </p:txBody>
      </p:sp>
      <p:sp>
        <p:nvSpPr>
          <p:cNvPr id="19" name="Rectangle 18">
            <a:extLst>
              <a:ext uri="{FF2B5EF4-FFF2-40B4-BE49-F238E27FC236}">
                <a16:creationId xmlns:a16="http://schemas.microsoft.com/office/drawing/2014/main" id="{47BF875E-9CE4-4D36-8D49-61598C44C672}"/>
              </a:ext>
            </a:extLst>
          </p:cNvPr>
          <p:cNvSpPr/>
          <p:nvPr/>
        </p:nvSpPr>
        <p:spPr>
          <a:xfrm>
            <a:off x="8351602" y="3099129"/>
            <a:ext cx="3233166" cy="307777"/>
          </a:xfrm>
          <a:prstGeom prst="rect">
            <a:avLst/>
          </a:prstGeom>
        </p:spPr>
        <p:txBody>
          <a:bodyPr wrap="square">
            <a:spAutoFit/>
          </a:bodyPr>
          <a:lstStyle/>
          <a:p>
            <a:pPr algn="ctr"/>
            <a:r>
              <a:rPr lang="ar-KW" sz="1400" b="1" dirty="0">
                <a:solidFill>
                  <a:schemeClr val="accent5">
                    <a:lumMod val="50000"/>
                  </a:schemeClr>
                </a:solidFill>
                <a:effectLst>
                  <a:outerShdw blurRad="50800" dist="38100" dir="2700000" algn="tl" rotWithShape="0">
                    <a:prstClr val="black">
                      <a:alpha val="40000"/>
                    </a:prstClr>
                  </a:outerShdw>
                </a:effectLst>
                <a:latin typeface="Calibri" panose="020F0502020204030204" pitchFamily="34" charset="0"/>
                <a:cs typeface="mohammad bold art 1" pitchFamily="2" charset="-78"/>
              </a:rPr>
              <a:t>محور حماية المستثمرين</a:t>
            </a:r>
            <a:endParaRPr lang="en-US" sz="1400" b="1" dirty="0">
              <a:solidFill>
                <a:schemeClr val="accent5">
                  <a:lumMod val="50000"/>
                </a:schemeClr>
              </a:solidFill>
              <a:effectLst>
                <a:outerShdw blurRad="50800" dist="38100" dir="2700000" algn="tl" rotWithShape="0">
                  <a:prstClr val="black">
                    <a:alpha val="40000"/>
                  </a:prstClr>
                </a:outerShdw>
              </a:effectLst>
            </a:endParaRPr>
          </a:p>
        </p:txBody>
      </p:sp>
      <p:sp>
        <p:nvSpPr>
          <p:cNvPr id="20" name="Rectangle 19">
            <a:extLst>
              <a:ext uri="{FF2B5EF4-FFF2-40B4-BE49-F238E27FC236}">
                <a16:creationId xmlns:a16="http://schemas.microsoft.com/office/drawing/2014/main" id="{3B8E5A79-37C7-4300-BA0D-C36ADE4FA002}"/>
              </a:ext>
            </a:extLst>
          </p:cNvPr>
          <p:cNvSpPr/>
          <p:nvPr/>
        </p:nvSpPr>
        <p:spPr>
          <a:xfrm>
            <a:off x="8351602" y="4069161"/>
            <a:ext cx="3233166" cy="307777"/>
          </a:xfrm>
          <a:prstGeom prst="rect">
            <a:avLst/>
          </a:prstGeom>
        </p:spPr>
        <p:txBody>
          <a:bodyPr wrap="square">
            <a:spAutoFit/>
          </a:bodyPr>
          <a:lstStyle/>
          <a:p>
            <a:pPr algn="ctr"/>
            <a:r>
              <a:rPr lang="ar-KW" sz="1400" b="1" dirty="0">
                <a:solidFill>
                  <a:schemeClr val="accent5">
                    <a:lumMod val="50000"/>
                  </a:schemeClr>
                </a:solidFill>
                <a:effectLst>
                  <a:outerShdw blurRad="50800" dist="38100" dir="2700000" algn="tl" rotWithShape="0">
                    <a:prstClr val="black">
                      <a:alpha val="40000"/>
                    </a:prstClr>
                  </a:outerShdw>
                </a:effectLst>
                <a:latin typeface="Calibri" panose="020F0502020204030204" pitchFamily="34" charset="0"/>
                <a:cs typeface="mohammad bold art 1" pitchFamily="2" charset="-78"/>
              </a:rPr>
              <a:t>محور استقرار أسواق المال</a:t>
            </a:r>
            <a:endParaRPr lang="en-US" sz="1400" b="1" dirty="0">
              <a:solidFill>
                <a:schemeClr val="accent5">
                  <a:lumMod val="50000"/>
                </a:schemeClr>
              </a:solidFill>
              <a:effectLst>
                <a:outerShdw blurRad="50800" dist="38100" dir="2700000" algn="tl" rotWithShape="0">
                  <a:prstClr val="black">
                    <a:alpha val="40000"/>
                  </a:prstClr>
                </a:outerShdw>
              </a:effectLst>
            </a:endParaRPr>
          </a:p>
        </p:txBody>
      </p:sp>
      <p:sp>
        <p:nvSpPr>
          <p:cNvPr id="21" name="Rectangle 20">
            <a:extLst>
              <a:ext uri="{FF2B5EF4-FFF2-40B4-BE49-F238E27FC236}">
                <a16:creationId xmlns:a16="http://schemas.microsoft.com/office/drawing/2014/main" id="{B658D71D-3492-44CD-A6DD-3D3496880D38}"/>
              </a:ext>
            </a:extLst>
          </p:cNvPr>
          <p:cNvSpPr/>
          <p:nvPr/>
        </p:nvSpPr>
        <p:spPr>
          <a:xfrm>
            <a:off x="8351602" y="5029394"/>
            <a:ext cx="3233166" cy="307777"/>
          </a:xfrm>
          <a:prstGeom prst="rect">
            <a:avLst/>
          </a:prstGeom>
        </p:spPr>
        <p:txBody>
          <a:bodyPr wrap="square">
            <a:spAutoFit/>
          </a:bodyPr>
          <a:lstStyle/>
          <a:p>
            <a:pPr algn="ctr"/>
            <a:r>
              <a:rPr lang="ar-KW" sz="1400" b="1" dirty="0">
                <a:solidFill>
                  <a:schemeClr val="accent5">
                    <a:lumMod val="50000"/>
                  </a:schemeClr>
                </a:solidFill>
                <a:effectLst>
                  <a:outerShdw blurRad="50800" dist="38100" dir="2700000" algn="tl" rotWithShape="0">
                    <a:prstClr val="black">
                      <a:alpha val="40000"/>
                    </a:prstClr>
                  </a:outerShdw>
                </a:effectLst>
                <a:latin typeface="Calibri" panose="020F0502020204030204" pitchFamily="34" charset="0"/>
                <a:cs typeface="mohammad bold art 1" pitchFamily="2" charset="-78"/>
              </a:rPr>
              <a:t>محور التنمية المستدامة</a:t>
            </a:r>
            <a:endParaRPr lang="en-US" sz="1400" b="1" dirty="0">
              <a:solidFill>
                <a:schemeClr val="accent5">
                  <a:lumMod val="50000"/>
                </a:schemeClr>
              </a:solidFill>
              <a:effectLst>
                <a:outerShdw blurRad="50800" dist="38100" dir="2700000" algn="tl" rotWithShape="0">
                  <a:prstClr val="black">
                    <a:alpha val="40000"/>
                  </a:prstClr>
                </a:outerShdw>
              </a:effectLst>
            </a:endParaRPr>
          </a:p>
        </p:txBody>
      </p:sp>
      <p:sp>
        <p:nvSpPr>
          <p:cNvPr id="14" name="Rectangle 13">
            <a:extLst>
              <a:ext uri="{FF2B5EF4-FFF2-40B4-BE49-F238E27FC236}">
                <a16:creationId xmlns:a16="http://schemas.microsoft.com/office/drawing/2014/main" id="{55B0C85B-FD19-478D-A688-1187583815C4}"/>
              </a:ext>
            </a:extLst>
          </p:cNvPr>
          <p:cNvSpPr/>
          <p:nvPr/>
        </p:nvSpPr>
        <p:spPr>
          <a:xfrm>
            <a:off x="547957" y="1901522"/>
            <a:ext cx="7639050" cy="768986"/>
          </a:xfrm>
          <a:prstGeom prst="rect">
            <a:avLst/>
          </a:prstGeom>
          <a:solidFill>
            <a:srgbClr val="D3D1D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22" name="Rectangle 21">
            <a:extLst>
              <a:ext uri="{FF2B5EF4-FFF2-40B4-BE49-F238E27FC236}">
                <a16:creationId xmlns:a16="http://schemas.microsoft.com/office/drawing/2014/main" id="{C68F597D-45E2-458F-B22F-19146C8BD1E7}"/>
              </a:ext>
            </a:extLst>
          </p:cNvPr>
          <p:cNvSpPr/>
          <p:nvPr/>
        </p:nvSpPr>
        <p:spPr>
          <a:xfrm>
            <a:off x="5891481" y="2055307"/>
            <a:ext cx="2047875" cy="461665"/>
          </a:xfrm>
          <a:prstGeom prst="rect">
            <a:avLst/>
          </a:prstGeom>
          <a:solidFill>
            <a:srgbClr val="AD8100"/>
          </a:solidFill>
          <a:ln w="19050">
            <a:noFill/>
          </a:ln>
          <a:effectLst>
            <a:outerShdw blurRad="50800" dist="38100" dir="2700000" algn="tl" rotWithShape="0">
              <a:prstClr val="black">
                <a:alpha val="40000"/>
              </a:prstClr>
            </a:outerShdw>
          </a:effectLst>
        </p:spPr>
        <p:txBody>
          <a:bodyPr wrap="square" anchor="ctr">
            <a:spAutoFit/>
          </a:bodyPr>
          <a:lstStyle/>
          <a:p>
            <a:pPr algn="ctr"/>
            <a:r>
              <a:rPr lang="ar-KW" sz="1200" dirty="0">
                <a:solidFill>
                  <a:schemeClr val="bg1"/>
                </a:solidFill>
                <a:latin typeface="Calibri" panose="020F0502020204030204" pitchFamily="34" charset="0"/>
                <a:cs typeface="mohammad bold art 1" pitchFamily="2" charset="-78"/>
              </a:rPr>
              <a:t>تطوير البنية التشريعية والتنظيمية لأسواق المال</a:t>
            </a:r>
            <a:endParaRPr lang="en-US" sz="1200" dirty="0">
              <a:solidFill>
                <a:schemeClr val="bg1"/>
              </a:solidFill>
            </a:endParaRPr>
          </a:p>
        </p:txBody>
      </p:sp>
      <p:sp>
        <p:nvSpPr>
          <p:cNvPr id="23" name="Rectangle 22">
            <a:extLst>
              <a:ext uri="{FF2B5EF4-FFF2-40B4-BE49-F238E27FC236}">
                <a16:creationId xmlns:a16="http://schemas.microsoft.com/office/drawing/2014/main" id="{9634B05D-6341-4602-AC0F-3DB980A3DC6C}"/>
              </a:ext>
            </a:extLst>
          </p:cNvPr>
          <p:cNvSpPr/>
          <p:nvPr/>
        </p:nvSpPr>
        <p:spPr>
          <a:xfrm>
            <a:off x="3343538" y="2070696"/>
            <a:ext cx="2047875" cy="430887"/>
          </a:xfrm>
          <a:prstGeom prst="rect">
            <a:avLst/>
          </a:prstGeom>
          <a:solidFill>
            <a:srgbClr val="AD8100"/>
          </a:solidFill>
          <a:ln w="19050">
            <a:noFill/>
          </a:ln>
          <a:effectLst>
            <a:outerShdw blurRad="50800" dist="38100" dir="2700000" algn="tl" rotWithShape="0">
              <a:prstClr val="black">
                <a:alpha val="40000"/>
              </a:prstClr>
            </a:outerShdw>
          </a:effectLst>
        </p:spPr>
        <p:txBody>
          <a:bodyPr wrap="square" anchor="ctr">
            <a:spAutoFit/>
          </a:bodyPr>
          <a:lstStyle/>
          <a:p>
            <a:pPr algn="ctr"/>
            <a:r>
              <a:rPr lang="ar-KW" sz="1100" dirty="0">
                <a:solidFill>
                  <a:schemeClr val="bg1"/>
                </a:solidFill>
                <a:latin typeface="Calibri" panose="020F0502020204030204" pitchFamily="34" charset="0"/>
                <a:cs typeface="mohammad bold art 1" pitchFamily="2" charset="-78"/>
              </a:rPr>
              <a:t>تحفيز الإدراج والتمويل طويل الأجل وعمليات الاندماج والاستحواذ</a:t>
            </a:r>
            <a:endParaRPr lang="en-US" sz="1100" dirty="0">
              <a:solidFill>
                <a:schemeClr val="bg1"/>
              </a:solidFill>
            </a:endParaRPr>
          </a:p>
        </p:txBody>
      </p:sp>
      <p:sp>
        <p:nvSpPr>
          <p:cNvPr id="24" name="Rectangle 23">
            <a:extLst>
              <a:ext uri="{FF2B5EF4-FFF2-40B4-BE49-F238E27FC236}">
                <a16:creationId xmlns:a16="http://schemas.microsoft.com/office/drawing/2014/main" id="{6699D3F9-EF26-443E-A3D4-E877CA13571E}"/>
              </a:ext>
            </a:extLst>
          </p:cNvPr>
          <p:cNvSpPr/>
          <p:nvPr/>
        </p:nvSpPr>
        <p:spPr>
          <a:xfrm>
            <a:off x="795599" y="2055307"/>
            <a:ext cx="2047875" cy="461665"/>
          </a:xfrm>
          <a:prstGeom prst="rect">
            <a:avLst/>
          </a:prstGeom>
          <a:solidFill>
            <a:srgbClr val="AD8100"/>
          </a:solidFill>
          <a:ln w="19050">
            <a:noFill/>
          </a:ln>
          <a:effectLst>
            <a:outerShdw blurRad="50800" dist="38100" dir="2700000" algn="tl" rotWithShape="0">
              <a:prstClr val="black">
                <a:alpha val="40000"/>
              </a:prstClr>
            </a:outerShdw>
          </a:effectLst>
        </p:spPr>
        <p:txBody>
          <a:bodyPr wrap="square" anchor="ctr">
            <a:spAutoFit/>
          </a:bodyPr>
          <a:lstStyle/>
          <a:p>
            <a:pPr algn="ctr"/>
            <a:r>
              <a:rPr lang="ar-KW" sz="1200" dirty="0">
                <a:solidFill>
                  <a:schemeClr val="bg1"/>
                </a:solidFill>
                <a:latin typeface="Calibri" panose="020F0502020204030204" pitchFamily="34" charset="0"/>
                <a:cs typeface="mohammad bold art 1" pitchFamily="2" charset="-78"/>
              </a:rPr>
              <a:t>تنويع الأدوات الاستثمارية في أسواق المال</a:t>
            </a:r>
            <a:endParaRPr lang="en-US" sz="1200" dirty="0">
              <a:solidFill>
                <a:schemeClr val="bg1"/>
              </a:solidFill>
            </a:endParaRPr>
          </a:p>
        </p:txBody>
      </p:sp>
      <p:sp>
        <p:nvSpPr>
          <p:cNvPr id="15" name="Rectangle 14">
            <a:extLst>
              <a:ext uri="{FF2B5EF4-FFF2-40B4-BE49-F238E27FC236}">
                <a16:creationId xmlns:a16="http://schemas.microsoft.com/office/drawing/2014/main" id="{4D112B43-B161-4F86-B27F-725A4343286F}"/>
              </a:ext>
            </a:extLst>
          </p:cNvPr>
          <p:cNvSpPr/>
          <p:nvPr/>
        </p:nvSpPr>
        <p:spPr>
          <a:xfrm>
            <a:off x="547959" y="2845552"/>
            <a:ext cx="7639050" cy="768986"/>
          </a:xfrm>
          <a:prstGeom prst="rect">
            <a:avLst/>
          </a:prstGeom>
          <a:solidFill>
            <a:srgbClr val="D3D1D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25" name="Rectangle 24">
            <a:extLst>
              <a:ext uri="{FF2B5EF4-FFF2-40B4-BE49-F238E27FC236}">
                <a16:creationId xmlns:a16="http://schemas.microsoft.com/office/drawing/2014/main" id="{DB3CB27A-552F-4AA3-B858-34ED90BDE8E7}"/>
              </a:ext>
            </a:extLst>
          </p:cNvPr>
          <p:cNvSpPr/>
          <p:nvPr/>
        </p:nvSpPr>
        <p:spPr>
          <a:xfrm>
            <a:off x="5891481" y="3099240"/>
            <a:ext cx="2047875" cy="261610"/>
          </a:xfrm>
          <a:prstGeom prst="rect">
            <a:avLst/>
          </a:prstGeom>
          <a:solidFill>
            <a:srgbClr val="AD8100"/>
          </a:solidFill>
          <a:ln w="19050">
            <a:noFill/>
          </a:ln>
        </p:spPr>
        <p:txBody>
          <a:bodyPr wrap="square" anchor="ctr">
            <a:spAutoFit/>
          </a:bodyPr>
          <a:lstStyle/>
          <a:p>
            <a:pPr algn="ctr"/>
            <a:r>
              <a:rPr lang="ar-KW" sz="1100" dirty="0">
                <a:solidFill>
                  <a:schemeClr val="bg1"/>
                </a:solidFill>
                <a:latin typeface="Calibri" panose="020F0502020204030204" pitchFamily="34" charset="0"/>
                <a:cs typeface="mohammad bold art 1" pitchFamily="2" charset="-78"/>
              </a:rPr>
              <a:t>تعزيز ثقة المستثمرين بأسواق المال</a:t>
            </a:r>
            <a:endParaRPr lang="en-US" sz="1100" dirty="0">
              <a:solidFill>
                <a:schemeClr val="bg1"/>
              </a:solidFill>
            </a:endParaRPr>
          </a:p>
        </p:txBody>
      </p:sp>
      <p:sp>
        <p:nvSpPr>
          <p:cNvPr id="26" name="Rectangle 25">
            <a:extLst>
              <a:ext uri="{FF2B5EF4-FFF2-40B4-BE49-F238E27FC236}">
                <a16:creationId xmlns:a16="http://schemas.microsoft.com/office/drawing/2014/main" id="{1A1471DF-464F-49F7-92B7-2223F9AF4A6E}"/>
              </a:ext>
            </a:extLst>
          </p:cNvPr>
          <p:cNvSpPr/>
          <p:nvPr/>
        </p:nvSpPr>
        <p:spPr>
          <a:xfrm>
            <a:off x="3343539" y="3091545"/>
            <a:ext cx="2047875" cy="276999"/>
          </a:xfrm>
          <a:prstGeom prst="rect">
            <a:avLst/>
          </a:prstGeom>
          <a:solidFill>
            <a:srgbClr val="AD8100"/>
          </a:solidFill>
          <a:ln w="19050">
            <a:noFill/>
          </a:ln>
        </p:spPr>
        <p:txBody>
          <a:bodyPr wrap="square" anchor="ctr">
            <a:spAutoFit/>
          </a:bodyPr>
          <a:lstStyle/>
          <a:p>
            <a:pPr algn="ctr"/>
            <a:r>
              <a:rPr lang="ar-KW" sz="1200" dirty="0">
                <a:solidFill>
                  <a:schemeClr val="bg1"/>
                </a:solidFill>
                <a:latin typeface="Calibri" panose="020F0502020204030204" pitchFamily="34" charset="0"/>
                <a:cs typeface="mohammad bold art 1" pitchFamily="2" charset="-78"/>
              </a:rPr>
              <a:t>ترسيخ مبادئ الحوكمة </a:t>
            </a:r>
            <a:endParaRPr lang="en-US" sz="1200" dirty="0">
              <a:solidFill>
                <a:schemeClr val="bg1"/>
              </a:solidFill>
            </a:endParaRPr>
          </a:p>
        </p:txBody>
      </p:sp>
      <p:sp>
        <p:nvSpPr>
          <p:cNvPr id="27" name="Rectangle 26">
            <a:extLst>
              <a:ext uri="{FF2B5EF4-FFF2-40B4-BE49-F238E27FC236}">
                <a16:creationId xmlns:a16="http://schemas.microsoft.com/office/drawing/2014/main" id="{F947BE8F-BB3D-47EA-BD72-CF8AFDD474B2}"/>
              </a:ext>
            </a:extLst>
          </p:cNvPr>
          <p:cNvSpPr/>
          <p:nvPr/>
        </p:nvSpPr>
        <p:spPr>
          <a:xfrm>
            <a:off x="795599" y="3092512"/>
            <a:ext cx="2047875" cy="276999"/>
          </a:xfrm>
          <a:prstGeom prst="rect">
            <a:avLst/>
          </a:prstGeom>
          <a:solidFill>
            <a:srgbClr val="AD8100"/>
          </a:solidFill>
          <a:ln w="19050">
            <a:noFill/>
          </a:ln>
        </p:spPr>
        <p:txBody>
          <a:bodyPr wrap="square" anchor="ctr">
            <a:spAutoFit/>
          </a:bodyPr>
          <a:lstStyle/>
          <a:p>
            <a:pPr algn="ctr"/>
            <a:r>
              <a:rPr lang="ar-KW" sz="1200" dirty="0">
                <a:solidFill>
                  <a:schemeClr val="bg1"/>
                </a:solidFill>
                <a:latin typeface="Calibri" panose="020F0502020204030204" pitchFamily="34" charset="0"/>
                <a:cs typeface="mohammad bold art 1" pitchFamily="2" charset="-78"/>
              </a:rPr>
              <a:t>الارتقاء بمستوى الافصاح</a:t>
            </a:r>
            <a:endParaRPr lang="en-US" sz="1200" dirty="0">
              <a:solidFill>
                <a:schemeClr val="bg1"/>
              </a:solidFill>
            </a:endParaRPr>
          </a:p>
        </p:txBody>
      </p:sp>
      <p:sp>
        <p:nvSpPr>
          <p:cNvPr id="16" name="Rectangle 15">
            <a:extLst>
              <a:ext uri="{FF2B5EF4-FFF2-40B4-BE49-F238E27FC236}">
                <a16:creationId xmlns:a16="http://schemas.microsoft.com/office/drawing/2014/main" id="{4EE46035-B4F0-4A2E-85FA-679C50C413A2}"/>
              </a:ext>
            </a:extLst>
          </p:cNvPr>
          <p:cNvSpPr/>
          <p:nvPr/>
        </p:nvSpPr>
        <p:spPr>
          <a:xfrm>
            <a:off x="547959" y="3822171"/>
            <a:ext cx="7639050" cy="768986"/>
          </a:xfrm>
          <a:prstGeom prst="rect">
            <a:avLst/>
          </a:prstGeom>
          <a:solidFill>
            <a:srgbClr val="D3D1D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sp>
        <p:nvSpPr>
          <p:cNvPr id="30" name="Rectangle 29">
            <a:extLst>
              <a:ext uri="{FF2B5EF4-FFF2-40B4-BE49-F238E27FC236}">
                <a16:creationId xmlns:a16="http://schemas.microsoft.com/office/drawing/2014/main" id="{16E73F1C-4ABB-499C-97FE-EBD1BEF86E9F}"/>
              </a:ext>
            </a:extLst>
          </p:cNvPr>
          <p:cNvSpPr/>
          <p:nvPr/>
        </p:nvSpPr>
        <p:spPr>
          <a:xfrm>
            <a:off x="5891481" y="3989201"/>
            <a:ext cx="2047875" cy="430887"/>
          </a:xfrm>
          <a:prstGeom prst="rect">
            <a:avLst/>
          </a:prstGeom>
          <a:solidFill>
            <a:srgbClr val="AD8100"/>
          </a:solidFill>
          <a:ln w="19050">
            <a:noFill/>
          </a:ln>
        </p:spPr>
        <p:txBody>
          <a:bodyPr wrap="square" anchor="ctr">
            <a:spAutoFit/>
          </a:bodyPr>
          <a:lstStyle/>
          <a:p>
            <a:pPr algn="ctr"/>
            <a:r>
              <a:rPr lang="ar-KW" sz="1100" dirty="0">
                <a:solidFill>
                  <a:schemeClr val="bg1"/>
                </a:solidFill>
                <a:latin typeface="Calibri" panose="020F0502020204030204" pitchFamily="34" charset="0"/>
                <a:cs typeface="mohammad bold art 1" pitchFamily="2" charset="-78"/>
              </a:rPr>
              <a:t>الارتقاء بمستوى إدارة المخاطر لدى الأشخاص المرخص لهم</a:t>
            </a:r>
            <a:endParaRPr lang="en-US" sz="1100" dirty="0">
              <a:solidFill>
                <a:schemeClr val="bg1"/>
              </a:solidFill>
            </a:endParaRPr>
          </a:p>
        </p:txBody>
      </p:sp>
      <p:sp>
        <p:nvSpPr>
          <p:cNvPr id="31" name="Rectangle 30">
            <a:extLst>
              <a:ext uri="{FF2B5EF4-FFF2-40B4-BE49-F238E27FC236}">
                <a16:creationId xmlns:a16="http://schemas.microsoft.com/office/drawing/2014/main" id="{2DEEED29-51B0-427C-A44F-8FB7D8FF1945}"/>
              </a:ext>
            </a:extLst>
          </p:cNvPr>
          <p:cNvSpPr/>
          <p:nvPr/>
        </p:nvSpPr>
        <p:spPr>
          <a:xfrm>
            <a:off x="3343539" y="4027912"/>
            <a:ext cx="2047875" cy="415498"/>
          </a:xfrm>
          <a:prstGeom prst="rect">
            <a:avLst/>
          </a:prstGeom>
          <a:solidFill>
            <a:srgbClr val="AD8100"/>
          </a:solidFill>
          <a:ln w="19050">
            <a:noFill/>
          </a:ln>
        </p:spPr>
        <p:txBody>
          <a:bodyPr wrap="square" anchor="ctr">
            <a:spAutoFit/>
          </a:bodyPr>
          <a:lstStyle/>
          <a:p>
            <a:pPr algn="ctr"/>
            <a:r>
              <a:rPr lang="ar-KW" sz="1050" dirty="0">
                <a:solidFill>
                  <a:schemeClr val="bg1"/>
                </a:solidFill>
                <a:latin typeface="Calibri" panose="020F0502020204030204" pitchFamily="34" charset="0"/>
                <a:cs typeface="mohammad bold art 1" pitchFamily="2" charset="-78"/>
              </a:rPr>
              <a:t>تعزيز مستوى الشفافية بشأن المخاطر التي قد تتعرض لها أسواق المال</a:t>
            </a:r>
            <a:endParaRPr lang="en-US" sz="1050" dirty="0">
              <a:solidFill>
                <a:schemeClr val="bg1"/>
              </a:solidFill>
            </a:endParaRPr>
          </a:p>
        </p:txBody>
      </p:sp>
      <p:sp>
        <p:nvSpPr>
          <p:cNvPr id="32" name="Rectangle 31">
            <a:extLst>
              <a:ext uri="{FF2B5EF4-FFF2-40B4-BE49-F238E27FC236}">
                <a16:creationId xmlns:a16="http://schemas.microsoft.com/office/drawing/2014/main" id="{43B7E418-8107-4100-9F2B-BC257138734C}"/>
              </a:ext>
            </a:extLst>
          </p:cNvPr>
          <p:cNvSpPr/>
          <p:nvPr/>
        </p:nvSpPr>
        <p:spPr>
          <a:xfrm>
            <a:off x="795607" y="3951373"/>
            <a:ext cx="2047875" cy="540000"/>
          </a:xfrm>
          <a:prstGeom prst="rect">
            <a:avLst/>
          </a:prstGeom>
          <a:solidFill>
            <a:srgbClr val="AD8100"/>
          </a:solidFill>
          <a:ln w="19050">
            <a:noFill/>
          </a:ln>
        </p:spPr>
        <p:txBody>
          <a:bodyPr wrap="square" anchor="ctr">
            <a:spAutoFit/>
          </a:bodyPr>
          <a:lstStyle/>
          <a:p>
            <a:pPr algn="ctr"/>
            <a:r>
              <a:rPr lang="ar-KW" sz="950" dirty="0">
                <a:solidFill>
                  <a:schemeClr val="bg1"/>
                </a:solidFill>
                <a:latin typeface="Calibri" panose="020F0502020204030204" pitchFamily="34" charset="0"/>
                <a:cs typeface="mohammad bold art 1" pitchFamily="2" charset="-78"/>
              </a:rPr>
              <a:t>تمكين كافة المستثمرين من تقييم المنافع والمخاطر المرتبطة بأنشطة الأوراق المالية</a:t>
            </a:r>
            <a:endParaRPr lang="en-US" sz="950" dirty="0">
              <a:solidFill>
                <a:schemeClr val="bg1"/>
              </a:solidFill>
            </a:endParaRPr>
          </a:p>
        </p:txBody>
      </p:sp>
      <p:sp>
        <p:nvSpPr>
          <p:cNvPr id="17" name="Rectangle 16">
            <a:extLst>
              <a:ext uri="{FF2B5EF4-FFF2-40B4-BE49-F238E27FC236}">
                <a16:creationId xmlns:a16="http://schemas.microsoft.com/office/drawing/2014/main" id="{924D91EE-EF31-477C-994F-7485886F1561}"/>
              </a:ext>
            </a:extLst>
          </p:cNvPr>
          <p:cNvSpPr/>
          <p:nvPr/>
        </p:nvSpPr>
        <p:spPr>
          <a:xfrm>
            <a:off x="547957" y="4798790"/>
            <a:ext cx="7639050" cy="768986"/>
          </a:xfrm>
          <a:prstGeom prst="rect">
            <a:avLst/>
          </a:prstGeom>
          <a:solidFill>
            <a:srgbClr val="D3D1D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001"/>
          </a:p>
        </p:txBody>
      </p:sp>
      <p:grpSp>
        <p:nvGrpSpPr>
          <p:cNvPr id="33" name="Group 32">
            <a:extLst>
              <a:ext uri="{FF2B5EF4-FFF2-40B4-BE49-F238E27FC236}">
                <a16:creationId xmlns:a16="http://schemas.microsoft.com/office/drawing/2014/main" id="{373F20B5-7519-4D51-A65B-4D91C320AA3B}"/>
              </a:ext>
            </a:extLst>
          </p:cNvPr>
          <p:cNvGrpSpPr/>
          <p:nvPr/>
        </p:nvGrpSpPr>
        <p:grpSpPr>
          <a:xfrm>
            <a:off x="800367" y="4863483"/>
            <a:ext cx="7143751" cy="610139"/>
            <a:chOff x="942974" y="3095595"/>
            <a:chExt cx="7143751" cy="610139"/>
          </a:xfrm>
          <a:solidFill>
            <a:srgbClr val="AD8100"/>
          </a:solidFill>
        </p:grpSpPr>
        <p:sp>
          <p:nvSpPr>
            <p:cNvPr id="34" name="Rectangle 33">
              <a:extLst>
                <a:ext uri="{FF2B5EF4-FFF2-40B4-BE49-F238E27FC236}">
                  <a16:creationId xmlns:a16="http://schemas.microsoft.com/office/drawing/2014/main" id="{B11C606A-2B6E-4AF6-96D7-0293B105D7F4}"/>
                </a:ext>
              </a:extLst>
            </p:cNvPr>
            <p:cNvSpPr/>
            <p:nvPr/>
          </p:nvSpPr>
          <p:spPr>
            <a:xfrm>
              <a:off x="6038850" y="3131397"/>
              <a:ext cx="2047875" cy="553998"/>
            </a:xfrm>
            <a:prstGeom prst="rect">
              <a:avLst/>
            </a:prstGeom>
            <a:grpFill/>
            <a:ln w="19050">
              <a:noFill/>
            </a:ln>
          </p:spPr>
          <p:txBody>
            <a:bodyPr wrap="square" anchor="ctr">
              <a:spAutoFit/>
            </a:bodyPr>
            <a:lstStyle/>
            <a:p>
              <a:pPr algn="ctr"/>
              <a:r>
                <a:rPr lang="ar-KW" sz="1000" dirty="0">
                  <a:solidFill>
                    <a:schemeClr val="bg1"/>
                  </a:solidFill>
                  <a:latin typeface="Calibri" panose="020F0502020204030204" pitchFamily="34" charset="0"/>
                  <a:cs typeface="mohammad bold art 1" pitchFamily="2" charset="-78"/>
                </a:rPr>
                <a:t>النهوض بمستوى الثقافة المالية والاستثمارية والقانونية المتعلقة بأسواق المال لدى كافة فئات المجتمع</a:t>
              </a:r>
              <a:endParaRPr lang="en-US" sz="1000" dirty="0">
                <a:solidFill>
                  <a:schemeClr val="bg1"/>
                </a:solidFill>
              </a:endParaRPr>
            </a:p>
          </p:txBody>
        </p:sp>
        <p:sp>
          <p:nvSpPr>
            <p:cNvPr id="35" name="Rectangle 34">
              <a:extLst>
                <a:ext uri="{FF2B5EF4-FFF2-40B4-BE49-F238E27FC236}">
                  <a16:creationId xmlns:a16="http://schemas.microsoft.com/office/drawing/2014/main" id="{1E95B2F0-E7E8-42BC-9E36-21ABA9D31F63}"/>
                </a:ext>
              </a:extLst>
            </p:cNvPr>
            <p:cNvSpPr/>
            <p:nvPr/>
          </p:nvSpPr>
          <p:spPr>
            <a:xfrm>
              <a:off x="3490912" y="3095595"/>
              <a:ext cx="2047875" cy="600164"/>
            </a:xfrm>
            <a:prstGeom prst="rect">
              <a:avLst/>
            </a:prstGeom>
            <a:grpFill/>
            <a:ln w="19050">
              <a:noFill/>
            </a:ln>
          </p:spPr>
          <p:txBody>
            <a:bodyPr wrap="square" anchor="ctr">
              <a:spAutoFit/>
            </a:bodyPr>
            <a:lstStyle/>
            <a:p>
              <a:pPr algn="ctr"/>
              <a:r>
                <a:rPr lang="ar-KW" sz="1100" dirty="0">
                  <a:solidFill>
                    <a:schemeClr val="bg1"/>
                  </a:solidFill>
                  <a:latin typeface="Calibri" panose="020F0502020204030204" pitchFamily="34" charset="0"/>
                  <a:cs typeface="mohammad bold art 1" pitchFamily="2" charset="-78"/>
                </a:rPr>
                <a:t>تعزيز التعاون المحلي والإقليمي والدولي واكتساب الخبرات وتبادل المعلومات</a:t>
              </a:r>
              <a:endParaRPr lang="en-US" sz="1100" dirty="0">
                <a:solidFill>
                  <a:schemeClr val="bg1"/>
                </a:solidFill>
              </a:endParaRPr>
            </a:p>
          </p:txBody>
        </p:sp>
        <p:sp>
          <p:nvSpPr>
            <p:cNvPr id="36" name="Rectangle 35">
              <a:extLst>
                <a:ext uri="{FF2B5EF4-FFF2-40B4-BE49-F238E27FC236}">
                  <a16:creationId xmlns:a16="http://schemas.microsoft.com/office/drawing/2014/main" id="{296F363E-0298-4852-81C1-354F26C129A6}"/>
                </a:ext>
              </a:extLst>
            </p:cNvPr>
            <p:cNvSpPr/>
            <p:nvPr/>
          </p:nvSpPr>
          <p:spPr>
            <a:xfrm>
              <a:off x="942974" y="3105570"/>
              <a:ext cx="2047875" cy="600164"/>
            </a:xfrm>
            <a:prstGeom prst="rect">
              <a:avLst/>
            </a:prstGeom>
            <a:grpFill/>
            <a:ln w="19050">
              <a:noFill/>
            </a:ln>
          </p:spPr>
          <p:txBody>
            <a:bodyPr wrap="square" anchor="ctr">
              <a:spAutoFit/>
            </a:bodyPr>
            <a:lstStyle/>
            <a:p>
              <a:pPr algn="ctr"/>
              <a:r>
                <a:rPr lang="ar-KW" sz="1100" dirty="0">
                  <a:solidFill>
                    <a:schemeClr val="bg1"/>
                  </a:solidFill>
                  <a:latin typeface="Calibri" panose="020F0502020204030204" pitchFamily="34" charset="0"/>
                  <a:cs typeface="mohammad bold art 1" pitchFamily="2" charset="-78"/>
                </a:rPr>
                <a:t>تطوير البناء المؤسسي وتنمية الموارد البشرية (رأس المال البشري)</a:t>
              </a:r>
              <a:endParaRPr lang="en-US" sz="1100" dirty="0">
                <a:solidFill>
                  <a:schemeClr val="bg1"/>
                </a:solidFill>
              </a:endParaRPr>
            </a:p>
          </p:txBody>
        </p:sp>
      </p:grpSp>
      <p:cxnSp>
        <p:nvCxnSpPr>
          <p:cNvPr id="43" name="Straight Connector 42">
            <a:extLst>
              <a:ext uri="{FF2B5EF4-FFF2-40B4-BE49-F238E27FC236}">
                <a16:creationId xmlns:a16="http://schemas.microsoft.com/office/drawing/2014/main" id="{276755D5-4D12-41FA-B99B-CC7992AFB971}"/>
              </a:ext>
            </a:extLst>
          </p:cNvPr>
          <p:cNvCxnSpPr/>
          <p:nvPr/>
        </p:nvCxnSpPr>
        <p:spPr>
          <a:xfrm>
            <a:off x="8187007" y="2670508"/>
            <a:ext cx="3323656" cy="0"/>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A59C928-75C8-447D-9A10-06EB93787DB0}"/>
              </a:ext>
            </a:extLst>
          </p:cNvPr>
          <p:cNvCxnSpPr/>
          <p:nvPr/>
        </p:nvCxnSpPr>
        <p:spPr>
          <a:xfrm>
            <a:off x="8187007" y="3614538"/>
            <a:ext cx="3323656" cy="0"/>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221EDA5-C235-4F9F-A424-3BFA9AF16E31}"/>
              </a:ext>
            </a:extLst>
          </p:cNvPr>
          <p:cNvCxnSpPr/>
          <p:nvPr/>
        </p:nvCxnSpPr>
        <p:spPr>
          <a:xfrm>
            <a:off x="8187007" y="4591157"/>
            <a:ext cx="3323656" cy="0"/>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78B491AB-3BC8-4965-99FB-18452646D01A}"/>
              </a:ext>
            </a:extLst>
          </p:cNvPr>
          <p:cNvCxnSpPr/>
          <p:nvPr/>
        </p:nvCxnSpPr>
        <p:spPr>
          <a:xfrm>
            <a:off x="8187007" y="5570468"/>
            <a:ext cx="3323656" cy="0"/>
          </a:xfrm>
          <a:prstGeom prst="line">
            <a:avLst/>
          </a:prstGeom>
          <a:ln w="1905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52F40740-824B-4EED-97C1-D52EE768C0C3}"/>
              </a:ext>
            </a:extLst>
          </p:cNvPr>
          <p:cNvSpPr/>
          <p:nvPr/>
        </p:nvSpPr>
        <p:spPr>
          <a:xfrm>
            <a:off x="4283394" y="444465"/>
            <a:ext cx="2768708"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الأهداف الاستراتيجية</a:t>
            </a:r>
          </a:p>
        </p:txBody>
      </p:sp>
    </p:spTree>
    <p:extLst>
      <p:ext uri="{BB962C8B-B14F-4D97-AF65-F5344CB8AC3E}">
        <p14:creationId xmlns:p14="http://schemas.microsoft.com/office/powerpoint/2010/main" val="2404713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Rectangle: Rounded Corners 35">
            <a:extLst>
              <a:ext uri="{FF2B5EF4-FFF2-40B4-BE49-F238E27FC236}">
                <a16:creationId xmlns:a16="http://schemas.microsoft.com/office/drawing/2014/main" id="{4DE9C148-B9B8-4FE2-8984-539614461B3D}"/>
              </a:ext>
            </a:extLst>
          </p:cNvPr>
          <p:cNvSpPr/>
          <p:nvPr/>
        </p:nvSpPr>
        <p:spPr>
          <a:xfrm>
            <a:off x="9164188" y="1340515"/>
            <a:ext cx="1536122" cy="3926429"/>
          </a:xfrm>
          <a:prstGeom prst="roundRect">
            <a:avLst/>
          </a:prstGeom>
          <a:solidFill>
            <a:srgbClr val="023C5B"/>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Rounded Corners 1">
            <a:extLst>
              <a:ext uri="{FF2B5EF4-FFF2-40B4-BE49-F238E27FC236}">
                <a16:creationId xmlns:a16="http://schemas.microsoft.com/office/drawing/2014/main" id="{0AF2F749-1537-4614-A2B4-C49DDC5F6416}"/>
              </a:ext>
            </a:extLst>
          </p:cNvPr>
          <p:cNvSpPr/>
          <p:nvPr/>
        </p:nvSpPr>
        <p:spPr>
          <a:xfrm>
            <a:off x="1458414" y="1340514"/>
            <a:ext cx="1536122" cy="3926429"/>
          </a:xfrm>
          <a:prstGeom prst="roundRect">
            <a:avLst/>
          </a:prstGeom>
          <a:solidFill>
            <a:srgbClr val="AD8100"/>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D894FD72-E718-4B2F-8858-9933BD813CFE}"/>
              </a:ext>
            </a:extLst>
          </p:cNvPr>
          <p:cNvSpPr/>
          <p:nvPr/>
        </p:nvSpPr>
        <p:spPr>
          <a:xfrm rot="1884978">
            <a:off x="2952037" y="4221483"/>
            <a:ext cx="1801300" cy="355911"/>
          </a:xfrm>
          <a:prstGeom prst="rightArrow">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cs typeface="mohammad bold art 1" pitchFamily="2" charset="-78"/>
            </a:endParaRPr>
          </a:p>
        </p:txBody>
      </p:sp>
      <p:sp>
        <p:nvSpPr>
          <p:cNvPr id="27" name="Arrow: Right 26">
            <a:extLst>
              <a:ext uri="{FF2B5EF4-FFF2-40B4-BE49-F238E27FC236}">
                <a16:creationId xmlns:a16="http://schemas.microsoft.com/office/drawing/2014/main" id="{7CAC606D-B251-4F88-BA79-DBB26A1398AE}"/>
              </a:ext>
            </a:extLst>
          </p:cNvPr>
          <p:cNvSpPr/>
          <p:nvPr/>
        </p:nvSpPr>
        <p:spPr>
          <a:xfrm rot="12691719">
            <a:off x="2989307" y="3613874"/>
            <a:ext cx="1980158" cy="355911"/>
          </a:xfrm>
          <a:prstGeom prst="rightArrow">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cs typeface="mohammad bold art 1" pitchFamily="2" charset="-78"/>
            </a:endParaRPr>
          </a:p>
        </p:txBody>
      </p:sp>
      <p:sp>
        <p:nvSpPr>
          <p:cNvPr id="21" name="Rectangle 20">
            <a:extLst>
              <a:ext uri="{FF2B5EF4-FFF2-40B4-BE49-F238E27FC236}">
                <a16:creationId xmlns:a16="http://schemas.microsoft.com/office/drawing/2014/main" id="{D41A5E35-819A-4467-8B80-CCC052DD3109}"/>
              </a:ext>
            </a:extLst>
          </p:cNvPr>
          <p:cNvSpPr/>
          <p:nvPr/>
        </p:nvSpPr>
        <p:spPr>
          <a:xfrm>
            <a:off x="4189993" y="350910"/>
            <a:ext cx="3052439"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الوسيط المركزي (</a:t>
            </a:r>
            <a:r>
              <a:rPr lang="en-US" sz="2400" dirty="0">
                <a:solidFill>
                  <a:srgbClr val="AD8100"/>
                </a:solidFill>
                <a:latin typeface="Calibri" pitchFamily="34" charset="0"/>
                <a:cs typeface="mohammad bold art 1" pitchFamily="2" charset="-78"/>
              </a:rPr>
              <a:t>CCP</a:t>
            </a:r>
            <a:r>
              <a:rPr lang="ar-KW" sz="2400" dirty="0">
                <a:solidFill>
                  <a:srgbClr val="AD8100"/>
                </a:solidFill>
                <a:latin typeface="Calibri" pitchFamily="34" charset="0"/>
                <a:cs typeface="mohammad bold art 1" pitchFamily="2" charset="-78"/>
              </a:rPr>
              <a:t>)</a:t>
            </a:r>
          </a:p>
        </p:txBody>
      </p:sp>
      <p:sp>
        <p:nvSpPr>
          <p:cNvPr id="17" name="TextBox 16">
            <a:extLst>
              <a:ext uri="{FF2B5EF4-FFF2-40B4-BE49-F238E27FC236}">
                <a16:creationId xmlns:a16="http://schemas.microsoft.com/office/drawing/2014/main" id="{4664804C-C2CF-4155-B132-D066917202EA}"/>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2</a:t>
            </a:r>
            <a:endParaRPr lang="en-001" sz="1400" b="1" dirty="0">
              <a:solidFill>
                <a:schemeClr val="accent3">
                  <a:lumMod val="75000"/>
                </a:schemeClr>
              </a:solidFill>
              <a:latin typeface="+mj-lt"/>
            </a:endParaRPr>
          </a:p>
        </p:txBody>
      </p:sp>
      <p:sp>
        <p:nvSpPr>
          <p:cNvPr id="22" name="TextBox 21">
            <a:extLst>
              <a:ext uri="{FF2B5EF4-FFF2-40B4-BE49-F238E27FC236}">
                <a16:creationId xmlns:a16="http://schemas.microsoft.com/office/drawing/2014/main" id="{89946392-A223-4C0A-B591-DB17CEF8F266}"/>
              </a:ext>
            </a:extLst>
          </p:cNvPr>
          <p:cNvSpPr txBox="1"/>
          <p:nvPr/>
        </p:nvSpPr>
        <p:spPr>
          <a:xfrm>
            <a:off x="4569872" y="4371680"/>
            <a:ext cx="2160000" cy="369332"/>
          </a:xfrm>
          <a:prstGeom prst="rect">
            <a:avLst/>
          </a:prstGeom>
          <a:noFill/>
        </p:spPr>
        <p:txBody>
          <a:bodyPr wrap="square" rtlCol="0">
            <a:spAutoFit/>
          </a:bodyPr>
          <a:lstStyle/>
          <a:p>
            <a:pPr algn="ctr" rtl="1"/>
            <a:r>
              <a:rPr lang="ar-KW" dirty="0">
                <a:cs typeface="mohammad bold art 1" pitchFamily="2" charset="-78"/>
              </a:rPr>
              <a:t>المتداول المشتري</a:t>
            </a:r>
            <a:endParaRPr lang="en-GB" dirty="0">
              <a:cs typeface="mohammad bold art 1" pitchFamily="2" charset="-78"/>
            </a:endParaRPr>
          </a:p>
        </p:txBody>
      </p:sp>
      <p:sp>
        <p:nvSpPr>
          <p:cNvPr id="24" name="TextBox 23">
            <a:extLst>
              <a:ext uri="{FF2B5EF4-FFF2-40B4-BE49-F238E27FC236}">
                <a16:creationId xmlns:a16="http://schemas.microsoft.com/office/drawing/2014/main" id="{063350AA-AFD3-49FA-9B2A-0E0D3B90F93F}"/>
              </a:ext>
            </a:extLst>
          </p:cNvPr>
          <p:cNvSpPr txBox="1"/>
          <p:nvPr/>
        </p:nvSpPr>
        <p:spPr>
          <a:xfrm>
            <a:off x="4490540" y="1164803"/>
            <a:ext cx="2160000" cy="369332"/>
          </a:xfrm>
          <a:prstGeom prst="rect">
            <a:avLst/>
          </a:prstGeom>
          <a:noFill/>
        </p:spPr>
        <p:txBody>
          <a:bodyPr wrap="square" rtlCol="0">
            <a:spAutoFit/>
          </a:bodyPr>
          <a:lstStyle/>
          <a:p>
            <a:pPr algn="ctr" rtl="1"/>
            <a:r>
              <a:rPr lang="ar-KW" dirty="0">
                <a:cs typeface="mohammad bold art 1" pitchFamily="2" charset="-78"/>
              </a:rPr>
              <a:t>المتداول البائع</a:t>
            </a:r>
            <a:endParaRPr lang="en-GB" dirty="0">
              <a:cs typeface="mohammad bold art 1" pitchFamily="2" charset="-78"/>
            </a:endParaRPr>
          </a:p>
        </p:txBody>
      </p:sp>
      <p:sp>
        <p:nvSpPr>
          <p:cNvPr id="18" name="Arrow: Right 17">
            <a:extLst>
              <a:ext uri="{FF2B5EF4-FFF2-40B4-BE49-F238E27FC236}">
                <a16:creationId xmlns:a16="http://schemas.microsoft.com/office/drawing/2014/main" id="{97148C06-2343-4E78-A0E1-733A843BD3B3}"/>
              </a:ext>
            </a:extLst>
          </p:cNvPr>
          <p:cNvSpPr/>
          <p:nvPr/>
        </p:nvSpPr>
        <p:spPr>
          <a:xfrm rot="20122996">
            <a:off x="6501224" y="3543457"/>
            <a:ext cx="2400789" cy="666752"/>
          </a:xfrm>
          <a:prstGeom prst="rightArrow">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600" dirty="0">
                <a:cs typeface="mohammad bold art 1" pitchFamily="2" charset="-78"/>
              </a:rPr>
              <a:t>أمر شراء</a:t>
            </a:r>
            <a:endParaRPr lang="en-GB" sz="1600" dirty="0">
              <a:cs typeface="mohammad bold art 1" pitchFamily="2" charset="-78"/>
            </a:endParaRPr>
          </a:p>
        </p:txBody>
      </p:sp>
      <p:sp>
        <p:nvSpPr>
          <p:cNvPr id="25" name="Arrow: Right 24">
            <a:extLst>
              <a:ext uri="{FF2B5EF4-FFF2-40B4-BE49-F238E27FC236}">
                <a16:creationId xmlns:a16="http://schemas.microsoft.com/office/drawing/2014/main" id="{0084B046-7003-4C5F-846D-6A85D6CDC009}"/>
              </a:ext>
            </a:extLst>
          </p:cNvPr>
          <p:cNvSpPr/>
          <p:nvPr/>
        </p:nvSpPr>
        <p:spPr>
          <a:xfrm rot="1404387">
            <a:off x="6645945" y="1684007"/>
            <a:ext cx="2183497" cy="666752"/>
          </a:xfrm>
          <a:prstGeom prst="rightArrow">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cs typeface="mohammad bold art 1" pitchFamily="2" charset="-78"/>
              </a:rPr>
              <a:t>أمر بيع</a:t>
            </a:r>
            <a:endParaRPr lang="en-GB" sz="1400" dirty="0">
              <a:cs typeface="mohammad bold art 1" pitchFamily="2" charset="-78"/>
            </a:endParaRPr>
          </a:p>
        </p:txBody>
      </p:sp>
      <p:sp>
        <p:nvSpPr>
          <p:cNvPr id="29" name="Arrow: Right 28">
            <a:extLst>
              <a:ext uri="{FF2B5EF4-FFF2-40B4-BE49-F238E27FC236}">
                <a16:creationId xmlns:a16="http://schemas.microsoft.com/office/drawing/2014/main" id="{22A554B1-757D-4A3D-AB4C-7686E19FEEEF}"/>
              </a:ext>
            </a:extLst>
          </p:cNvPr>
          <p:cNvSpPr/>
          <p:nvPr/>
        </p:nvSpPr>
        <p:spPr>
          <a:xfrm rot="9019557">
            <a:off x="2886724" y="1754585"/>
            <a:ext cx="1980158" cy="355911"/>
          </a:xfrm>
          <a:prstGeom prst="rightArrow">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cs typeface="mohammad bold art 1" pitchFamily="2" charset="-78"/>
            </a:endParaRPr>
          </a:p>
        </p:txBody>
      </p:sp>
      <p:sp>
        <p:nvSpPr>
          <p:cNvPr id="30" name="Arrow: Right 29">
            <a:extLst>
              <a:ext uri="{FF2B5EF4-FFF2-40B4-BE49-F238E27FC236}">
                <a16:creationId xmlns:a16="http://schemas.microsoft.com/office/drawing/2014/main" id="{1683718F-2F44-4885-96C2-A1563AE2DB87}"/>
              </a:ext>
            </a:extLst>
          </p:cNvPr>
          <p:cNvSpPr/>
          <p:nvPr/>
        </p:nvSpPr>
        <p:spPr>
          <a:xfrm rot="19823534">
            <a:off x="3112016" y="2167369"/>
            <a:ext cx="1980000" cy="355911"/>
          </a:xfrm>
          <a:prstGeom prst="rightArrow">
            <a:avLst/>
          </a:prstGeom>
          <a:solidFill>
            <a:schemeClr val="bg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cs typeface="mohammad bold art 1" pitchFamily="2" charset="-78"/>
            </a:endParaRPr>
          </a:p>
        </p:txBody>
      </p:sp>
      <p:sp>
        <p:nvSpPr>
          <p:cNvPr id="31" name="Rectangle 30">
            <a:extLst>
              <a:ext uri="{FF2B5EF4-FFF2-40B4-BE49-F238E27FC236}">
                <a16:creationId xmlns:a16="http://schemas.microsoft.com/office/drawing/2014/main" id="{D296DC70-0E11-4113-BB85-E4E9B3EB9D15}"/>
              </a:ext>
            </a:extLst>
          </p:cNvPr>
          <p:cNvSpPr/>
          <p:nvPr/>
        </p:nvSpPr>
        <p:spPr>
          <a:xfrm rot="19739782">
            <a:off x="3387732" y="1604579"/>
            <a:ext cx="732529" cy="473926"/>
          </a:xfrm>
          <a:prstGeom prst="rect">
            <a:avLst/>
          </a:prstGeom>
          <a:solidFill>
            <a:srgbClr val="02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chemeClr val="bg1"/>
                </a:solidFill>
                <a:cs typeface="mohammad bold art 1" pitchFamily="2" charset="-78"/>
              </a:rPr>
              <a:t>تسليم الأسهم</a:t>
            </a:r>
            <a:endParaRPr lang="en-GB" sz="1400" dirty="0">
              <a:solidFill>
                <a:schemeClr val="bg1"/>
              </a:solidFill>
              <a:cs typeface="mohammad bold art 1" pitchFamily="2" charset="-78"/>
            </a:endParaRPr>
          </a:p>
        </p:txBody>
      </p:sp>
      <p:sp>
        <p:nvSpPr>
          <p:cNvPr id="32" name="Rectangle 31">
            <a:extLst>
              <a:ext uri="{FF2B5EF4-FFF2-40B4-BE49-F238E27FC236}">
                <a16:creationId xmlns:a16="http://schemas.microsoft.com/office/drawing/2014/main" id="{669C4238-95DF-431A-8430-B80D0FCD3F26}"/>
              </a:ext>
            </a:extLst>
          </p:cNvPr>
          <p:cNvSpPr/>
          <p:nvPr/>
        </p:nvSpPr>
        <p:spPr>
          <a:xfrm rot="19802092">
            <a:off x="3735828" y="2159216"/>
            <a:ext cx="732529" cy="473926"/>
          </a:xfrm>
          <a:prstGeom prst="rect">
            <a:avLst/>
          </a:prstGeom>
          <a:solidFill>
            <a:srgbClr val="02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chemeClr val="bg1"/>
                </a:solidFill>
                <a:cs typeface="mohammad bold art 1" pitchFamily="2" charset="-78"/>
              </a:rPr>
              <a:t>تسليم الأموال</a:t>
            </a:r>
            <a:endParaRPr lang="en-GB" sz="1400" dirty="0">
              <a:solidFill>
                <a:schemeClr val="bg1"/>
              </a:solidFill>
              <a:cs typeface="mohammad bold art 1" pitchFamily="2" charset="-78"/>
            </a:endParaRPr>
          </a:p>
        </p:txBody>
      </p:sp>
      <p:sp>
        <p:nvSpPr>
          <p:cNvPr id="37" name="Arrow: U-Turn 36">
            <a:extLst>
              <a:ext uri="{FF2B5EF4-FFF2-40B4-BE49-F238E27FC236}">
                <a16:creationId xmlns:a16="http://schemas.microsoft.com/office/drawing/2014/main" id="{C983E68A-ACD5-4688-8048-BA20A5BD5873}"/>
              </a:ext>
            </a:extLst>
          </p:cNvPr>
          <p:cNvSpPr/>
          <p:nvPr/>
        </p:nvSpPr>
        <p:spPr>
          <a:xfrm rot="10800000">
            <a:off x="2144087" y="5324072"/>
            <a:ext cx="7959683" cy="729928"/>
          </a:xfrm>
          <a:prstGeom prst="uturnArrow">
            <a:avLst>
              <a:gd name="adj1" fmla="val 25000"/>
              <a:gd name="adj2" fmla="val 25000"/>
              <a:gd name="adj3" fmla="val 29865"/>
              <a:gd name="adj4" fmla="val 75000"/>
              <a:gd name="adj5" fmla="val 100000"/>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Rectangle 32">
            <a:extLst>
              <a:ext uri="{FF2B5EF4-FFF2-40B4-BE49-F238E27FC236}">
                <a16:creationId xmlns:a16="http://schemas.microsoft.com/office/drawing/2014/main" id="{099CD72B-BDCF-436B-A763-1CD06B3EB1CC}"/>
              </a:ext>
            </a:extLst>
          </p:cNvPr>
          <p:cNvSpPr/>
          <p:nvPr/>
        </p:nvSpPr>
        <p:spPr>
          <a:xfrm rot="1894650">
            <a:off x="3378837" y="4110377"/>
            <a:ext cx="732529" cy="473926"/>
          </a:xfrm>
          <a:prstGeom prst="rect">
            <a:avLst/>
          </a:prstGeom>
          <a:solidFill>
            <a:srgbClr val="02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chemeClr val="bg1"/>
                </a:solidFill>
                <a:cs typeface="mohammad bold art 1" pitchFamily="2" charset="-78"/>
              </a:rPr>
              <a:t>تسليم الأسهم</a:t>
            </a:r>
            <a:endParaRPr lang="en-GB" sz="1400" dirty="0">
              <a:solidFill>
                <a:schemeClr val="bg1"/>
              </a:solidFill>
              <a:cs typeface="mohammad bold art 1" pitchFamily="2" charset="-78"/>
            </a:endParaRPr>
          </a:p>
        </p:txBody>
      </p:sp>
      <p:sp>
        <p:nvSpPr>
          <p:cNvPr id="34" name="Rectangle 33">
            <a:extLst>
              <a:ext uri="{FF2B5EF4-FFF2-40B4-BE49-F238E27FC236}">
                <a16:creationId xmlns:a16="http://schemas.microsoft.com/office/drawing/2014/main" id="{CDD4B376-6758-4CAB-A06C-AB67B2A69652}"/>
              </a:ext>
            </a:extLst>
          </p:cNvPr>
          <p:cNvSpPr/>
          <p:nvPr/>
        </p:nvSpPr>
        <p:spPr>
          <a:xfrm rot="1891055">
            <a:off x="3680668" y="3492616"/>
            <a:ext cx="732529" cy="473926"/>
          </a:xfrm>
          <a:prstGeom prst="rect">
            <a:avLst/>
          </a:prstGeom>
          <a:solidFill>
            <a:srgbClr val="023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chemeClr val="bg1"/>
                </a:solidFill>
                <a:cs typeface="mohammad bold art 1" pitchFamily="2" charset="-78"/>
              </a:rPr>
              <a:t>تسليم الأموال</a:t>
            </a:r>
            <a:endParaRPr lang="en-GB" sz="1400" dirty="0">
              <a:solidFill>
                <a:schemeClr val="bg1"/>
              </a:solidFill>
              <a:cs typeface="mohammad bold art 1" pitchFamily="2" charset="-78"/>
            </a:endParaRPr>
          </a:p>
        </p:txBody>
      </p:sp>
      <p:sp>
        <p:nvSpPr>
          <p:cNvPr id="35" name="Oval 34">
            <a:extLst>
              <a:ext uri="{FF2B5EF4-FFF2-40B4-BE49-F238E27FC236}">
                <a16:creationId xmlns:a16="http://schemas.microsoft.com/office/drawing/2014/main" id="{84FA6C56-5F35-4EDF-966F-1F5A69283113}"/>
              </a:ext>
            </a:extLst>
          </p:cNvPr>
          <p:cNvSpPr/>
          <p:nvPr/>
        </p:nvSpPr>
        <p:spPr>
          <a:xfrm>
            <a:off x="9418913" y="3800837"/>
            <a:ext cx="1093245" cy="10540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400" dirty="0">
                <a:solidFill>
                  <a:srgbClr val="023C5B"/>
                </a:solidFill>
                <a:cs typeface="mohammad bold art 1" pitchFamily="2" charset="-78"/>
              </a:rPr>
              <a:t>مطابقة الصفقات</a:t>
            </a:r>
            <a:endParaRPr lang="en-GB" sz="1400" dirty="0">
              <a:solidFill>
                <a:srgbClr val="023C5B"/>
              </a:solidFill>
              <a:cs typeface="mohammad bold art 1" pitchFamily="2" charset="-78"/>
            </a:endParaRPr>
          </a:p>
        </p:txBody>
      </p:sp>
      <p:sp>
        <p:nvSpPr>
          <p:cNvPr id="38" name="TextBox 37">
            <a:extLst>
              <a:ext uri="{FF2B5EF4-FFF2-40B4-BE49-F238E27FC236}">
                <a16:creationId xmlns:a16="http://schemas.microsoft.com/office/drawing/2014/main" id="{3D3FAA55-F387-486D-BD9D-64FE9CF88B12}"/>
              </a:ext>
            </a:extLst>
          </p:cNvPr>
          <p:cNvSpPr txBox="1"/>
          <p:nvPr/>
        </p:nvSpPr>
        <p:spPr>
          <a:xfrm>
            <a:off x="9143928" y="2824035"/>
            <a:ext cx="1643213" cy="646331"/>
          </a:xfrm>
          <a:prstGeom prst="rect">
            <a:avLst/>
          </a:prstGeom>
          <a:noFill/>
        </p:spPr>
        <p:txBody>
          <a:bodyPr wrap="square" rtlCol="0">
            <a:spAutoFit/>
          </a:bodyPr>
          <a:lstStyle/>
          <a:p>
            <a:pPr algn="ctr"/>
            <a:r>
              <a:rPr lang="ar-KW" dirty="0">
                <a:solidFill>
                  <a:schemeClr val="bg1"/>
                </a:solidFill>
                <a:cs typeface="mohammad bold art 1" pitchFamily="2" charset="-78"/>
              </a:rPr>
              <a:t>بورصة</a:t>
            </a:r>
            <a:br>
              <a:rPr lang="en-US" dirty="0">
                <a:solidFill>
                  <a:schemeClr val="bg1"/>
                </a:solidFill>
                <a:cs typeface="mohammad bold art 1" pitchFamily="2" charset="-78"/>
              </a:rPr>
            </a:br>
            <a:r>
              <a:rPr lang="ar-KW" dirty="0">
                <a:solidFill>
                  <a:schemeClr val="bg1"/>
                </a:solidFill>
                <a:cs typeface="mohammad bold art 1" pitchFamily="2" charset="-78"/>
              </a:rPr>
              <a:t> الأوراق المالية</a:t>
            </a:r>
          </a:p>
        </p:txBody>
      </p:sp>
      <p:pic>
        <p:nvPicPr>
          <p:cNvPr id="39" name="Graphic 38" descr="Upward trend">
            <a:extLst>
              <a:ext uri="{FF2B5EF4-FFF2-40B4-BE49-F238E27FC236}">
                <a16:creationId xmlns:a16="http://schemas.microsoft.com/office/drawing/2014/main" id="{45B4C444-7C49-43C8-B66A-5C670E35A5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75049" y="1489422"/>
            <a:ext cx="914400" cy="914400"/>
          </a:xfrm>
          <a:prstGeom prst="rect">
            <a:avLst/>
          </a:prstGeom>
        </p:spPr>
      </p:pic>
      <p:sp>
        <p:nvSpPr>
          <p:cNvPr id="40" name="TextBox 39">
            <a:extLst>
              <a:ext uri="{FF2B5EF4-FFF2-40B4-BE49-F238E27FC236}">
                <a16:creationId xmlns:a16="http://schemas.microsoft.com/office/drawing/2014/main" id="{3CB3EECC-4335-4EE0-9E80-AE9DE0FB7336}"/>
              </a:ext>
            </a:extLst>
          </p:cNvPr>
          <p:cNvSpPr txBox="1"/>
          <p:nvPr/>
        </p:nvSpPr>
        <p:spPr>
          <a:xfrm>
            <a:off x="1593849" y="2666083"/>
            <a:ext cx="1192682" cy="646331"/>
          </a:xfrm>
          <a:prstGeom prst="rect">
            <a:avLst/>
          </a:prstGeom>
          <a:noFill/>
          <a:ln>
            <a:noFill/>
          </a:ln>
        </p:spPr>
        <p:txBody>
          <a:bodyPr wrap="square" rtlCol="0">
            <a:spAutoFit/>
          </a:bodyPr>
          <a:lstStyle/>
          <a:p>
            <a:pPr algn="ctr"/>
            <a:r>
              <a:rPr lang="ar-KW" dirty="0">
                <a:solidFill>
                  <a:schemeClr val="bg1"/>
                </a:solidFill>
                <a:cs typeface="mohammad bold art 1" pitchFamily="2" charset="-78"/>
              </a:rPr>
              <a:t>الوسيط المركزي</a:t>
            </a:r>
            <a:endParaRPr lang="en-GB" dirty="0">
              <a:solidFill>
                <a:schemeClr val="bg1"/>
              </a:solidFill>
              <a:cs typeface="mohammad bold art 1" pitchFamily="2" charset="-78"/>
            </a:endParaRPr>
          </a:p>
        </p:txBody>
      </p:sp>
      <p:pic>
        <p:nvPicPr>
          <p:cNvPr id="41" name="Graphic 40" descr="Court">
            <a:extLst>
              <a:ext uri="{FF2B5EF4-FFF2-40B4-BE49-F238E27FC236}">
                <a16:creationId xmlns:a16="http://schemas.microsoft.com/office/drawing/2014/main" id="{465FAC7B-521F-4BAB-8DC3-B82BB015A70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73440" y="1476260"/>
            <a:ext cx="914400" cy="914400"/>
          </a:xfrm>
          <a:prstGeom prst="rect">
            <a:avLst/>
          </a:prstGeom>
        </p:spPr>
      </p:pic>
      <p:sp>
        <p:nvSpPr>
          <p:cNvPr id="42" name="Oval 41">
            <a:extLst>
              <a:ext uri="{FF2B5EF4-FFF2-40B4-BE49-F238E27FC236}">
                <a16:creationId xmlns:a16="http://schemas.microsoft.com/office/drawing/2014/main" id="{7DF48CFD-C470-4F43-B6DA-F47399DEC8CF}"/>
              </a:ext>
            </a:extLst>
          </p:cNvPr>
          <p:cNvSpPr/>
          <p:nvPr/>
        </p:nvSpPr>
        <p:spPr>
          <a:xfrm>
            <a:off x="1593849" y="3814024"/>
            <a:ext cx="1093245" cy="10540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300" dirty="0" err="1">
                <a:solidFill>
                  <a:srgbClr val="023C5B"/>
                </a:solidFill>
                <a:cs typeface="mohammad bold art 1" pitchFamily="2" charset="-78"/>
              </a:rPr>
              <a:t>التقاص</a:t>
            </a:r>
            <a:r>
              <a:rPr lang="ar-KW" sz="1300" dirty="0">
                <a:solidFill>
                  <a:srgbClr val="023C5B"/>
                </a:solidFill>
                <a:cs typeface="mohammad bold art 1" pitchFamily="2" charset="-78"/>
              </a:rPr>
              <a:t> والتسوية</a:t>
            </a:r>
            <a:endParaRPr lang="en-GB" sz="1300" dirty="0">
              <a:solidFill>
                <a:srgbClr val="023C5B"/>
              </a:solidFill>
              <a:cs typeface="mohammad bold art 1" pitchFamily="2" charset="-78"/>
            </a:endParaRPr>
          </a:p>
        </p:txBody>
      </p:sp>
    </p:spTree>
    <p:extLst>
      <p:ext uri="{BB962C8B-B14F-4D97-AF65-F5344CB8AC3E}">
        <p14:creationId xmlns:p14="http://schemas.microsoft.com/office/powerpoint/2010/main" val="3039845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2457451" y="54404"/>
            <a:ext cx="6255986" cy="831447"/>
          </a:xfrm>
        </p:spPr>
        <p:txBody>
          <a:bodyPr>
            <a:normAutofit fontScale="90000"/>
          </a:bodyPr>
          <a:lstStyle/>
          <a:p>
            <a:pPr algn="r" rtl="1"/>
            <a:r>
              <a:rPr lang="ar-KW" sz="2800" dirty="0">
                <a:solidFill>
                  <a:srgbClr val="AD8100"/>
                </a:solidFill>
                <a:cs typeface="mohammad bold art 1" pitchFamily="2" charset="-78"/>
              </a:rPr>
              <a:t>مراحل ومخرجات برنامج تطوير منظومة سوق المال</a:t>
            </a:r>
            <a:endParaRPr lang="en-US" sz="2800" dirty="0">
              <a:solidFill>
                <a:srgbClr val="AD8100"/>
              </a:solidFill>
              <a:cs typeface="mohammad bold art 1" pitchFamily="2" charset="-78"/>
            </a:endParaRPr>
          </a:p>
        </p:txBody>
      </p:sp>
      <p:sp>
        <p:nvSpPr>
          <p:cNvPr id="74" name="TextBox 73">
            <a:extLst>
              <a:ext uri="{FF2B5EF4-FFF2-40B4-BE49-F238E27FC236}">
                <a16:creationId xmlns:a16="http://schemas.microsoft.com/office/drawing/2014/main" id="{EEADD7D3-8EB2-4FA5-BD0F-27251BC5D6C2}"/>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7</a:t>
            </a:r>
            <a:endParaRPr lang="en-001" sz="1400" b="1" dirty="0">
              <a:solidFill>
                <a:schemeClr val="accent3">
                  <a:lumMod val="75000"/>
                </a:schemeClr>
              </a:solidFill>
              <a:latin typeface="+mj-lt"/>
            </a:endParaRPr>
          </a:p>
        </p:txBody>
      </p:sp>
      <p:grpSp>
        <p:nvGrpSpPr>
          <p:cNvPr id="6" name="Group 5">
            <a:extLst>
              <a:ext uri="{FF2B5EF4-FFF2-40B4-BE49-F238E27FC236}">
                <a16:creationId xmlns:a16="http://schemas.microsoft.com/office/drawing/2014/main" id="{41410966-E9E8-4A5E-983E-B9C3DDE7150B}"/>
              </a:ext>
            </a:extLst>
          </p:cNvPr>
          <p:cNvGrpSpPr/>
          <p:nvPr/>
        </p:nvGrpSpPr>
        <p:grpSpPr>
          <a:xfrm>
            <a:off x="8713437" y="1290715"/>
            <a:ext cx="3351763" cy="1990855"/>
            <a:chOff x="7913256" y="1045841"/>
            <a:chExt cx="3351763" cy="1990855"/>
          </a:xfrm>
        </p:grpSpPr>
        <p:sp>
          <p:nvSpPr>
            <p:cNvPr id="71" name="TextBox 70">
              <a:extLst>
                <a:ext uri="{FF2B5EF4-FFF2-40B4-BE49-F238E27FC236}">
                  <a16:creationId xmlns:a16="http://schemas.microsoft.com/office/drawing/2014/main" id="{6D152B82-7938-4CB3-9F40-4BFF58B0C7FF}"/>
                </a:ext>
              </a:extLst>
            </p:cNvPr>
            <p:cNvSpPr txBox="1"/>
            <p:nvPr/>
          </p:nvSpPr>
          <p:spPr>
            <a:xfrm>
              <a:off x="8337778" y="1045841"/>
              <a:ext cx="2927241" cy="415498"/>
            </a:xfrm>
            <a:prstGeom prst="rect">
              <a:avLst/>
            </a:prstGeom>
            <a:solidFill>
              <a:srgbClr val="AD8100"/>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الرابعة</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7913256" y="1047724"/>
              <a:ext cx="424522" cy="413615"/>
            </a:xfrm>
            <a:prstGeom prst="homePlate">
              <a:avLst>
                <a:gd name="adj" fmla="val 52781"/>
              </a:avLst>
            </a:prstGeom>
            <a:solidFill>
              <a:srgbClr val="AD8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grpSp>
          <p:nvGrpSpPr>
            <p:cNvPr id="4" name="Group 3">
              <a:extLst>
                <a:ext uri="{FF2B5EF4-FFF2-40B4-BE49-F238E27FC236}">
                  <a16:creationId xmlns:a16="http://schemas.microsoft.com/office/drawing/2014/main" id="{B6B3C9EC-49AE-4BE6-B89B-C743784D93F8}"/>
                </a:ext>
              </a:extLst>
            </p:cNvPr>
            <p:cNvGrpSpPr/>
            <p:nvPr/>
          </p:nvGrpSpPr>
          <p:grpSpPr>
            <a:xfrm>
              <a:off x="9762449" y="1529405"/>
              <a:ext cx="1502570" cy="1507291"/>
              <a:chOff x="6316825" y="1065212"/>
              <a:chExt cx="1502570" cy="1507291"/>
            </a:xfrm>
          </p:grpSpPr>
          <p:sp>
            <p:nvSpPr>
              <p:cNvPr id="62" name="Freeform: Shape 104">
                <a:extLst>
                  <a:ext uri="{FF2B5EF4-FFF2-40B4-BE49-F238E27FC236}">
                    <a16:creationId xmlns:a16="http://schemas.microsoft.com/office/drawing/2014/main" id="{178611CA-B497-407B-95C5-19E8629E9F15}"/>
                  </a:ext>
                </a:extLst>
              </p:cNvPr>
              <p:cNvSpPr/>
              <p:nvPr/>
            </p:nvSpPr>
            <p:spPr>
              <a:xfrm>
                <a:off x="6316826" y="1069934"/>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023C5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9" name="Freeform: Shape 131">
                <a:extLst>
                  <a:ext uri="{FF2B5EF4-FFF2-40B4-BE49-F238E27FC236}">
                    <a16:creationId xmlns:a16="http://schemas.microsoft.com/office/drawing/2014/main" id="{FBD70BA0-D292-4DAD-8460-3AC6CF0427ED}"/>
                  </a:ext>
                </a:extLst>
              </p:cNvPr>
              <p:cNvSpPr/>
              <p:nvPr/>
            </p:nvSpPr>
            <p:spPr>
              <a:xfrm>
                <a:off x="6316825" y="1779442"/>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sp>
            <p:nvSpPr>
              <p:cNvPr id="86" name="TextBox 85">
                <a:extLst>
                  <a:ext uri="{FF2B5EF4-FFF2-40B4-BE49-F238E27FC236}">
                    <a16:creationId xmlns:a16="http://schemas.microsoft.com/office/drawing/2014/main" id="{DA29C2E7-2216-4200-A5AD-7BF37EDBF827}"/>
                  </a:ext>
                </a:extLst>
              </p:cNvPr>
              <p:cNvSpPr txBox="1"/>
              <p:nvPr/>
            </p:nvSpPr>
            <p:spPr>
              <a:xfrm>
                <a:off x="7328620" y="1065212"/>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US" sz="3600" b="1" kern="0" dirty="0">
                    <a:solidFill>
                      <a:schemeClr val="bg1"/>
                    </a:solidFill>
                    <a:cs typeface="mohammad bold art 1" pitchFamily="2" charset="-78"/>
                  </a:rPr>
                  <a:t>4</a:t>
                </a:r>
                <a:endParaRPr kumimoji="0" lang="en-US" sz="3600" b="1" i="0" u="none" strike="noStrike" kern="0" cap="none" spc="0" normalizeH="0" baseline="0" noProof="0" dirty="0">
                  <a:ln>
                    <a:noFill/>
                  </a:ln>
                  <a:solidFill>
                    <a:schemeClr val="bg1"/>
                  </a:solidFill>
                  <a:effectLst/>
                  <a:uLnTx/>
                  <a:uFillTx/>
                  <a:cs typeface="mohammad bold art 1" pitchFamily="2" charset="-78"/>
                </a:endParaRPr>
              </a:p>
            </p:txBody>
          </p:sp>
        </p:grpSp>
      </p:grpSp>
      <p:sp>
        <p:nvSpPr>
          <p:cNvPr id="3" name="Rectangle 2">
            <a:extLst>
              <a:ext uri="{FF2B5EF4-FFF2-40B4-BE49-F238E27FC236}">
                <a16:creationId xmlns:a16="http://schemas.microsoft.com/office/drawing/2014/main" id="{2114D51A-ACFD-4672-BCC5-A53701BBD6F9}"/>
              </a:ext>
            </a:extLst>
          </p:cNvPr>
          <p:cNvSpPr/>
          <p:nvPr/>
        </p:nvSpPr>
        <p:spPr>
          <a:xfrm>
            <a:off x="1243679" y="1706213"/>
            <a:ext cx="7768126" cy="3402470"/>
          </a:xfrm>
          <a:prstGeom prst="rect">
            <a:avLst/>
          </a:prstGeom>
        </p:spPr>
        <p:txBody>
          <a:bodyPr wrap="square">
            <a:spAutoFit/>
          </a:bodyPr>
          <a:lstStyle/>
          <a:p>
            <a:pPr marL="228600" lvl="1" indent="-228600" algn="r" defTabSz="889000" rtl="1">
              <a:lnSpc>
                <a:spcPct val="300000"/>
              </a:lnSpc>
              <a:spcBef>
                <a:spcPct val="0"/>
              </a:spcBef>
              <a:spcAft>
                <a:spcPct val="15000"/>
              </a:spcAft>
              <a:buFont typeface="Arial" panose="020B0604020202020204" pitchFamily="34" charset="0"/>
              <a:buChar char="•"/>
              <a:defRPr/>
            </a:pPr>
            <a:r>
              <a:rPr lang="ar-KW" kern="0" dirty="0">
                <a:solidFill>
                  <a:srgbClr val="363636"/>
                </a:solidFill>
                <a:latin typeface="Times New Roman" panose="02020603050405020304" pitchFamily="18" charset="0"/>
                <a:cs typeface="mohammad bold art 1" pitchFamily="2" charset="-78"/>
              </a:rPr>
              <a:t>استحداث الوسيط المركزي لسوق المشتقات</a:t>
            </a:r>
            <a:r>
              <a:rPr lang="en-US" kern="0" dirty="0">
                <a:solidFill>
                  <a:srgbClr val="363636"/>
                </a:solidFill>
                <a:latin typeface="Times New Roman" panose="02020603050405020304" pitchFamily="18" charset="0"/>
                <a:cs typeface="mohammad bold art 1" pitchFamily="2" charset="-78"/>
              </a:rPr>
              <a:t>CCP Derivatives </a:t>
            </a:r>
          </a:p>
          <a:p>
            <a:pPr marL="228600" lvl="1" indent="-228600" algn="r" defTabSz="889000" rtl="1">
              <a:lnSpc>
                <a:spcPct val="300000"/>
              </a:lnSpc>
              <a:spcBef>
                <a:spcPct val="0"/>
              </a:spcBef>
              <a:spcAft>
                <a:spcPct val="15000"/>
              </a:spcAft>
              <a:buFont typeface="Arial" panose="020B0604020202020204" pitchFamily="34" charset="0"/>
              <a:buChar char="•"/>
              <a:defRPr/>
            </a:pPr>
            <a:r>
              <a:rPr lang="en-US" kern="0" dirty="0">
                <a:solidFill>
                  <a:srgbClr val="363636"/>
                </a:solidFill>
                <a:latin typeface="Times New Roman" panose="02020603050405020304" pitchFamily="18" charset="0"/>
                <a:cs typeface="mohammad bold art 1" pitchFamily="2" charset="-78"/>
              </a:rPr>
              <a:t> </a:t>
            </a:r>
            <a:r>
              <a:rPr lang="ar-SA" kern="0" dirty="0">
                <a:solidFill>
                  <a:srgbClr val="363636"/>
                </a:solidFill>
                <a:latin typeface="Times New Roman" panose="02020603050405020304" pitchFamily="18" charset="0"/>
                <a:cs typeface="mohammad bold art 1" pitchFamily="2" charset="-78"/>
              </a:rPr>
              <a:t>تقديم نموذج أعضاء التقاص</a:t>
            </a:r>
            <a:r>
              <a:rPr lang="ar-KW" kern="0" dirty="0">
                <a:solidFill>
                  <a:srgbClr val="363636"/>
                </a:solidFill>
                <a:latin typeface="Times New Roman" panose="02020603050405020304" pitchFamily="18" charset="0"/>
                <a:cs typeface="mohammad bold art 1" pitchFamily="2" charset="-78"/>
              </a:rPr>
              <a:t> </a:t>
            </a:r>
            <a:r>
              <a:rPr lang="en-US" kern="0" dirty="0">
                <a:solidFill>
                  <a:srgbClr val="363636"/>
                </a:solidFill>
                <a:latin typeface="Times New Roman" panose="02020603050405020304" pitchFamily="18" charset="0"/>
                <a:cs typeface="mohammad bold art 1" pitchFamily="2" charset="-78"/>
              </a:rPr>
              <a:t> Clearing Membership Levels</a:t>
            </a:r>
            <a:endParaRPr lang="ar-KW" kern="0" dirty="0">
              <a:solidFill>
                <a:srgbClr val="363636"/>
              </a:solidFill>
              <a:latin typeface="Times New Roman" panose="02020603050405020304" pitchFamily="18" charset="0"/>
              <a:cs typeface="mohammad bold art 1" pitchFamily="2" charset="-78"/>
            </a:endParaRPr>
          </a:p>
          <a:p>
            <a:pPr marL="228600" lvl="1" indent="-228600" algn="r" defTabSz="889000" rtl="1">
              <a:lnSpc>
                <a:spcPct val="300000"/>
              </a:lnSpc>
              <a:spcBef>
                <a:spcPct val="0"/>
              </a:spcBef>
              <a:spcAft>
                <a:spcPct val="15000"/>
              </a:spcAft>
              <a:buFont typeface="Arial" panose="020B0604020202020204" pitchFamily="34" charset="0"/>
              <a:buChar char="•"/>
              <a:defRPr/>
            </a:pPr>
            <a:r>
              <a:rPr lang="ar-SA" kern="0" dirty="0">
                <a:solidFill>
                  <a:srgbClr val="363636"/>
                </a:solidFill>
                <a:latin typeface="Times New Roman" panose="02020603050405020304" pitchFamily="18" charset="0"/>
                <a:cs typeface="mohammad bold art 1" pitchFamily="2" charset="-78"/>
              </a:rPr>
              <a:t>تهيئة البيئة التشريعية والتشغيلية لتقديم المنتجات</a:t>
            </a:r>
            <a:endParaRPr lang="ar-KW" kern="0" dirty="0">
              <a:solidFill>
                <a:srgbClr val="363636"/>
              </a:solidFill>
              <a:latin typeface="Times New Roman" panose="02020603050405020304" pitchFamily="18" charset="0"/>
              <a:cs typeface="mohammad bold art 1" pitchFamily="2" charset="-78"/>
            </a:endParaRPr>
          </a:p>
          <a:p>
            <a:pPr marL="228600" lvl="1" indent="-228600" algn="r" defTabSz="889000" rtl="1">
              <a:lnSpc>
                <a:spcPct val="300000"/>
              </a:lnSpc>
              <a:spcBef>
                <a:spcPct val="0"/>
              </a:spcBef>
              <a:spcAft>
                <a:spcPct val="15000"/>
              </a:spcAft>
              <a:buFont typeface="Arial" panose="020B0604020202020204" pitchFamily="34" charset="0"/>
              <a:buChar char="•"/>
              <a:defRPr/>
            </a:pPr>
            <a:r>
              <a:rPr lang="ar-SA" kern="0" dirty="0">
                <a:solidFill>
                  <a:srgbClr val="363636"/>
                </a:solidFill>
                <a:latin typeface="Times New Roman" panose="02020603050405020304" pitchFamily="18" charset="0"/>
                <a:cs typeface="mohammad bold art 1" pitchFamily="2" charset="-78"/>
              </a:rPr>
              <a:t>المشتقات المالي</a:t>
            </a:r>
            <a:r>
              <a:rPr lang="ar-KW" kern="0" dirty="0">
                <a:solidFill>
                  <a:srgbClr val="363636"/>
                </a:solidFill>
                <a:latin typeface="Times New Roman" panose="02020603050405020304" pitchFamily="18" charset="0"/>
                <a:cs typeface="mohammad bold art 1" pitchFamily="2" charset="-78"/>
              </a:rPr>
              <a:t>ة</a:t>
            </a:r>
          </a:p>
        </p:txBody>
      </p:sp>
      <p:pic>
        <p:nvPicPr>
          <p:cNvPr id="20" name="Graphic 19" descr="Court">
            <a:extLst>
              <a:ext uri="{FF2B5EF4-FFF2-40B4-BE49-F238E27FC236}">
                <a16:creationId xmlns:a16="http://schemas.microsoft.com/office/drawing/2014/main" id="{1DF8AFCC-C529-4771-BB6B-C5489C3DF0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50579" y="1827551"/>
            <a:ext cx="793062" cy="793062"/>
          </a:xfrm>
          <a:prstGeom prst="rect">
            <a:avLst/>
          </a:prstGeom>
        </p:spPr>
      </p:pic>
      <p:pic>
        <p:nvPicPr>
          <p:cNvPr id="8" name="Graphic 7" descr="Pyramid with levels">
            <a:extLst>
              <a:ext uri="{FF2B5EF4-FFF2-40B4-BE49-F238E27FC236}">
                <a16:creationId xmlns:a16="http://schemas.microsoft.com/office/drawing/2014/main" id="{447A55BF-EA0F-4A9C-9F10-5EFC1644663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51110" y="2637000"/>
            <a:ext cx="792000" cy="792000"/>
          </a:xfrm>
          <a:prstGeom prst="rect">
            <a:avLst/>
          </a:prstGeom>
        </p:spPr>
      </p:pic>
      <p:pic>
        <p:nvPicPr>
          <p:cNvPr id="10" name="Graphic 9" descr="Playbook">
            <a:extLst>
              <a:ext uri="{FF2B5EF4-FFF2-40B4-BE49-F238E27FC236}">
                <a16:creationId xmlns:a16="http://schemas.microsoft.com/office/drawing/2014/main" id="{73602C0F-98FB-4829-9D25-0D7E7392551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51110" y="3567787"/>
            <a:ext cx="792000" cy="792000"/>
          </a:xfrm>
          <a:prstGeom prst="rect">
            <a:avLst/>
          </a:prstGeom>
        </p:spPr>
      </p:pic>
      <p:pic>
        <p:nvPicPr>
          <p:cNvPr id="12" name="Graphic 11" descr="Contract RTL">
            <a:extLst>
              <a:ext uri="{FF2B5EF4-FFF2-40B4-BE49-F238E27FC236}">
                <a16:creationId xmlns:a16="http://schemas.microsoft.com/office/drawing/2014/main" id="{10FA0190-15AC-49CE-A7CF-FDF4A567647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151110" y="4421441"/>
            <a:ext cx="792000" cy="792000"/>
          </a:xfrm>
          <a:prstGeom prst="rect">
            <a:avLst/>
          </a:prstGeom>
        </p:spPr>
      </p:pic>
    </p:spTree>
    <p:extLst>
      <p:ext uri="{BB962C8B-B14F-4D97-AF65-F5344CB8AC3E}">
        <p14:creationId xmlns:p14="http://schemas.microsoft.com/office/powerpoint/2010/main" val="1814689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3A990-7A9E-41F3-98EE-677FA6895BBA}"/>
              </a:ext>
            </a:extLst>
          </p:cNvPr>
          <p:cNvSpPr/>
          <p:nvPr/>
        </p:nvSpPr>
        <p:spPr>
          <a:xfrm>
            <a:off x="2970528" y="3390872"/>
            <a:ext cx="4219425" cy="110799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KW" sz="6600" b="1" i="0" u="none" strike="noStrike" kern="1200" cap="none" spc="0" normalizeH="0" baseline="0" noProof="0" dirty="0">
                <a:ln>
                  <a:noFill/>
                </a:ln>
                <a:solidFill>
                  <a:srgbClr val="AD8100"/>
                </a:solidFill>
                <a:effectLst/>
                <a:uLnTx/>
                <a:uFillTx/>
                <a:latin typeface="Calibri" panose="020F0502020204030204"/>
                <a:cs typeface="mohammad bold art 1" pitchFamily="2" charset="-78"/>
              </a:rPr>
              <a:t>فقرة الأسئلة</a:t>
            </a:r>
            <a:endParaRPr kumimoji="0" lang="en-GB" sz="6600" b="0" i="0" u="none" strike="noStrike" kern="1200" cap="none" spc="0" normalizeH="0" baseline="0" noProof="0" dirty="0">
              <a:ln>
                <a:noFill/>
              </a:ln>
              <a:solidFill>
                <a:srgbClr val="AD8100"/>
              </a:solidFill>
              <a:effectLst/>
              <a:uLnTx/>
              <a:uFillTx/>
              <a:latin typeface="Calibri" panose="020F0502020204030204"/>
            </a:endParaRPr>
          </a:p>
        </p:txBody>
      </p:sp>
    </p:spTree>
    <p:extLst>
      <p:ext uri="{BB962C8B-B14F-4D97-AF65-F5344CB8AC3E}">
        <p14:creationId xmlns:p14="http://schemas.microsoft.com/office/powerpoint/2010/main" val="921074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443318" y="2034820"/>
            <a:ext cx="9144000" cy="944331"/>
          </a:xfrm>
        </p:spPr>
        <p:txBody>
          <a:bodyPr>
            <a:normAutofit/>
          </a:bodyPr>
          <a:lstStyle/>
          <a:p>
            <a:pPr lvl="0" rtl="1" fontAlgn="base">
              <a:spcBef>
                <a:spcPct val="0"/>
              </a:spcBef>
              <a:spcAft>
                <a:spcPts val="600"/>
              </a:spcAft>
            </a:pPr>
            <a:r>
              <a:rPr lang="ar-KW" sz="5400" b="1" dirty="0">
                <a:solidFill>
                  <a:schemeClr val="accent1">
                    <a:lumMod val="50000"/>
                  </a:schemeClr>
                </a:solidFill>
                <a:latin typeface="Calibri" pitchFamily="34" charset="0"/>
                <a:cs typeface="mohammad bold art 1" pitchFamily="2" charset="-78"/>
              </a:rPr>
              <a:t>«</a:t>
            </a:r>
            <a:r>
              <a:rPr lang="ar-KW" sz="5400" b="1" dirty="0">
                <a:solidFill>
                  <a:srgbClr val="AD8100"/>
                </a:solidFill>
                <a:latin typeface="Calibri" pitchFamily="34" charset="0"/>
                <a:cs typeface="mohammad bold art 1" pitchFamily="2" charset="-78"/>
              </a:rPr>
              <a:t> شكراً </a:t>
            </a:r>
            <a:r>
              <a:rPr lang="ar-KW" sz="5400" b="1" dirty="0">
                <a:solidFill>
                  <a:schemeClr val="accent1">
                    <a:lumMod val="50000"/>
                  </a:schemeClr>
                </a:solidFill>
                <a:latin typeface="Calibri" pitchFamily="34" charset="0"/>
                <a:cs typeface="mohammad bold art 1" pitchFamily="2" charset="-78"/>
              </a:rPr>
              <a:t>»</a:t>
            </a:r>
          </a:p>
        </p:txBody>
      </p:sp>
      <p:cxnSp>
        <p:nvCxnSpPr>
          <p:cNvPr id="13" name="Straight Connector 12"/>
          <p:cNvCxnSpPr/>
          <p:nvPr/>
        </p:nvCxnSpPr>
        <p:spPr>
          <a:xfrm>
            <a:off x="4622399" y="286789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713073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185CDA-39BF-4EBD-9C7E-95360FB5ED62}"/>
              </a:ext>
            </a:extLst>
          </p:cNvPr>
          <p:cNvSpPr txBox="1"/>
          <p:nvPr/>
        </p:nvSpPr>
        <p:spPr>
          <a:xfrm>
            <a:off x="1090570" y="1351021"/>
            <a:ext cx="10655228" cy="4124206"/>
          </a:xfrm>
          <a:prstGeom prst="rect">
            <a:avLst/>
          </a:prstGeom>
          <a:solidFill>
            <a:schemeClr val="bg1"/>
          </a:solidFill>
        </p:spPr>
        <p:txBody>
          <a:bodyPr wrap="square">
            <a:spAutoFit/>
          </a:bodyPr>
          <a:lstStyle/>
          <a:p>
            <a:pPr algn="just" rtl="1">
              <a:lnSpc>
                <a:spcPct val="150000"/>
              </a:lnSpc>
            </a:pPr>
            <a:r>
              <a:rPr lang="ar-KW" sz="1600" dirty="0">
                <a:cs typeface="mohammad bold art 1" pitchFamily="2" charset="-78"/>
              </a:rPr>
              <a:t>إن برنامج تطوير منظومة سوق المال (مشروع نظام ما بعد التداول سابقاً) هو برنامج ذو نطاق شامل لتطوير البنية التحتية لأسواق المال في دولة الكويت عن طريق استحداث كيانات بنى تحتية مثل الوسيط المركزي (</a:t>
            </a:r>
            <a:r>
              <a:rPr lang="en-US" sz="1600" dirty="0">
                <a:cs typeface="mohammad bold art 1" pitchFamily="2" charset="-78"/>
              </a:rPr>
              <a:t>CCP</a:t>
            </a:r>
            <a:r>
              <a:rPr lang="ar-KW" sz="1600" dirty="0">
                <a:cs typeface="mohammad bold art 1" pitchFamily="2" charset="-78"/>
              </a:rPr>
              <a:t>)</a:t>
            </a:r>
            <a:r>
              <a:rPr lang="en-US" sz="1600" dirty="0">
                <a:cs typeface="mohammad bold art 1" pitchFamily="2" charset="-78"/>
              </a:rPr>
              <a:t> </a:t>
            </a:r>
            <a:r>
              <a:rPr lang="ar-KW" sz="1600" dirty="0">
                <a:cs typeface="mohammad bold art 1" pitchFamily="2" charset="-78"/>
              </a:rPr>
              <a:t>والارتقاء بعمل الكيانات الحالية وفقاً لأفضل </a:t>
            </a:r>
          </a:p>
          <a:p>
            <a:pPr algn="just" rtl="1">
              <a:lnSpc>
                <a:spcPct val="150000"/>
              </a:lnSpc>
            </a:pPr>
            <a:r>
              <a:rPr lang="ar-KW" sz="1600" dirty="0">
                <a:cs typeface="mohammad bold art 1" pitchFamily="2" charset="-78"/>
              </a:rPr>
              <a:t>المعايير والممارسات العالمية.</a:t>
            </a:r>
            <a:endParaRPr lang="en-US" sz="1600" dirty="0">
              <a:cs typeface="mohammad bold art 1" pitchFamily="2" charset="-78"/>
            </a:endParaRPr>
          </a:p>
          <a:p>
            <a:pPr algn="just" rtl="1">
              <a:lnSpc>
                <a:spcPct val="150000"/>
              </a:lnSpc>
            </a:pPr>
            <a:endParaRPr lang="ar-KW" sz="1600" dirty="0">
              <a:cs typeface="mohammad bold art 1" pitchFamily="2" charset="-78"/>
            </a:endParaRPr>
          </a:p>
          <a:p>
            <a:pPr algn="just" rtl="1">
              <a:lnSpc>
                <a:spcPct val="150000"/>
              </a:lnSpc>
            </a:pPr>
            <a:r>
              <a:rPr lang="ar-KW" sz="1600" dirty="0">
                <a:cs typeface="mohammad bold art 1" pitchFamily="2" charset="-78"/>
              </a:rPr>
              <a:t>ويعمل البرنامج على تحسين آليات التداول وعمليات التسوية والتقاص على النحو الذي يعزز من كفاءة وفعالية سوق المال مع تقليل الأخطار النمطية، بالإضافة إلى تهيئة البيئة التشريعية والتشغيلية اللازمة لتقديم منتجات استثمارية متنوعة وفقاً لأفضل المعايير والممارسات العالمية. كما يتضمن البرنامج تطبيق المبادرات التي من شأنها المساهمة في تنمية أسواق المال وتنويع وتطوير أدواتها الاستثمارية.</a:t>
            </a:r>
          </a:p>
          <a:p>
            <a:pPr algn="just" rtl="1">
              <a:lnSpc>
                <a:spcPct val="150000"/>
              </a:lnSpc>
            </a:pPr>
            <a:endParaRPr lang="ar-KW" sz="1600" dirty="0">
              <a:cs typeface="mohammad bold art 1" pitchFamily="2" charset="-78"/>
            </a:endParaRPr>
          </a:p>
          <a:p>
            <a:pPr algn="just" rtl="1">
              <a:lnSpc>
                <a:spcPct val="150000"/>
              </a:lnSpc>
            </a:pPr>
            <a:r>
              <a:rPr lang="ar-KW" sz="1600" dirty="0">
                <a:cs typeface="mohammad bold art 1" pitchFamily="2" charset="-78"/>
              </a:rPr>
              <a:t>ويتم تنفيذه بإشراف فرق مشتركة من هيئة أسواق المال، وبنك الكويت المركزي، والشركة الكويتية للمقاصة، وشركة بورصة الكويت للأوراق المالية، والتي تقوم بالتنسيق المستمر مع الجهات المشاركة والمتمثلة بشركات الوساطة المالية المسجلة في البورصة، والجهات ذات العلاقة من أمناء الحفظ والأشخاص المرخص لهم ومزودي الخدمات التقنية.</a:t>
            </a:r>
          </a:p>
        </p:txBody>
      </p:sp>
      <p:sp>
        <p:nvSpPr>
          <p:cNvPr id="6" name="Rectangle 5">
            <a:extLst>
              <a:ext uri="{FF2B5EF4-FFF2-40B4-BE49-F238E27FC236}">
                <a16:creationId xmlns:a16="http://schemas.microsoft.com/office/drawing/2014/main" id="{04C96E59-1C99-4308-A544-810AE861A7C2}"/>
              </a:ext>
            </a:extLst>
          </p:cNvPr>
          <p:cNvSpPr/>
          <p:nvPr/>
        </p:nvSpPr>
        <p:spPr>
          <a:xfrm>
            <a:off x="3727602" y="354818"/>
            <a:ext cx="3934090"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برنامج تطوير منظومة سوق المال</a:t>
            </a:r>
          </a:p>
        </p:txBody>
      </p:sp>
    </p:spTree>
    <p:extLst>
      <p:ext uri="{BB962C8B-B14F-4D97-AF65-F5344CB8AC3E}">
        <p14:creationId xmlns:p14="http://schemas.microsoft.com/office/powerpoint/2010/main" val="1728487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B12FBAD-2361-4316-AF58-8F857343AF22}"/>
              </a:ext>
            </a:extLst>
          </p:cNvPr>
          <p:cNvGrpSpPr/>
          <p:nvPr/>
        </p:nvGrpSpPr>
        <p:grpSpPr>
          <a:xfrm>
            <a:off x="337185" y="1544846"/>
            <a:ext cx="11517630" cy="4153790"/>
            <a:chOff x="447675" y="1335229"/>
            <a:chExt cx="7536180" cy="4153790"/>
          </a:xfrm>
        </p:grpSpPr>
        <p:sp>
          <p:nvSpPr>
            <p:cNvPr id="14" name="Straight Connector 13">
              <a:extLst>
                <a:ext uri="{FF2B5EF4-FFF2-40B4-BE49-F238E27FC236}">
                  <a16:creationId xmlns:a16="http://schemas.microsoft.com/office/drawing/2014/main" id="{1D1EEA42-F8AC-4F0B-A00D-9EAAB36A5635}"/>
                </a:ext>
              </a:extLst>
            </p:cNvPr>
            <p:cNvSpPr/>
            <p:nvPr/>
          </p:nvSpPr>
          <p:spPr>
            <a:xfrm flipV="1">
              <a:off x="447676" y="1335229"/>
              <a:ext cx="7536179" cy="1623"/>
            </a:xfrm>
            <a:prstGeom prst="line">
              <a:avLst/>
            </a:prstGeom>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dirty="0"/>
            </a:p>
          </p:txBody>
        </p:sp>
        <p:sp>
          <p:nvSpPr>
            <p:cNvPr id="16" name="Freeform: Shape 15">
              <a:extLst>
                <a:ext uri="{FF2B5EF4-FFF2-40B4-BE49-F238E27FC236}">
                  <a16:creationId xmlns:a16="http://schemas.microsoft.com/office/drawing/2014/main" id="{F7EB93BE-4D45-4B9F-9415-8E75F3E466EF}"/>
                </a:ext>
              </a:extLst>
            </p:cNvPr>
            <p:cNvSpPr/>
            <p:nvPr/>
          </p:nvSpPr>
          <p:spPr>
            <a:xfrm>
              <a:off x="447675" y="1365098"/>
              <a:ext cx="7394876" cy="564920"/>
            </a:xfrm>
            <a:custGeom>
              <a:avLst/>
              <a:gdLst>
                <a:gd name="connsiteX0" fmla="*/ 0 w 7394876"/>
                <a:gd name="connsiteY0" fmla="*/ 0 h 564920"/>
                <a:gd name="connsiteX1" fmla="*/ 7394876 w 7394876"/>
                <a:gd name="connsiteY1" fmla="*/ 0 h 564920"/>
                <a:gd name="connsiteX2" fmla="*/ 7394876 w 7394876"/>
                <a:gd name="connsiteY2" fmla="*/ 564920 h 564920"/>
                <a:gd name="connsiteX3" fmla="*/ 0 w 7394876"/>
                <a:gd name="connsiteY3" fmla="*/ 564920 h 564920"/>
                <a:gd name="connsiteX4" fmla="*/ 0 w 7394876"/>
                <a:gd name="connsiteY4" fmla="*/ 0 h 564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4876" h="564920">
                  <a:moveTo>
                    <a:pt x="0" y="0"/>
                  </a:moveTo>
                  <a:lnTo>
                    <a:pt x="7394876" y="0"/>
                  </a:lnTo>
                  <a:lnTo>
                    <a:pt x="7394876" y="564920"/>
                  </a:lnTo>
                  <a:lnTo>
                    <a:pt x="0" y="56492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marL="0" lvl="0" indent="0" algn="r" defTabSz="577850" rtl="1">
                <a:lnSpc>
                  <a:spcPct val="90000"/>
                </a:lnSpc>
                <a:spcBef>
                  <a:spcPct val="0"/>
                </a:spcBef>
                <a:spcAft>
                  <a:spcPct val="35000"/>
                </a:spcAft>
                <a:buNone/>
              </a:pPr>
              <a:r>
                <a:rPr lang="ar-KW" sz="1300" kern="1200" dirty="0">
                  <a:latin typeface="Times New Roman" panose="02020603050405020304" pitchFamily="18" charset="0"/>
                  <a:cs typeface="mohammad bold art 1" pitchFamily="2" charset="-78"/>
                </a:rPr>
                <a:t>1. </a:t>
              </a:r>
              <a:r>
                <a:rPr lang="ar-SA" sz="1300" kern="1200" dirty="0">
                  <a:latin typeface="Times New Roman" panose="02020603050405020304" pitchFamily="18" charset="0"/>
                  <a:cs typeface="mohammad bold art 1" pitchFamily="2" charset="-78"/>
                </a:rPr>
                <a:t>تنمية أسواق المال عن طريق رفع الكفاءة وزيادة الشفافية في بورصة الكويت</a:t>
              </a:r>
              <a:endParaRPr lang="en-US" sz="1300" kern="1200" dirty="0">
                <a:latin typeface="Times New Roman" panose="02020603050405020304" pitchFamily="18" charset="0"/>
                <a:cs typeface="mohammad bold art 1" pitchFamily="2" charset="-78"/>
              </a:endParaRPr>
            </a:p>
          </p:txBody>
        </p:sp>
        <p:sp>
          <p:nvSpPr>
            <p:cNvPr id="17" name="Straight Connector 16">
              <a:extLst>
                <a:ext uri="{FF2B5EF4-FFF2-40B4-BE49-F238E27FC236}">
                  <a16:creationId xmlns:a16="http://schemas.microsoft.com/office/drawing/2014/main" id="{1E5E06B7-27A2-4277-8126-18C91C3C00F7}"/>
                </a:ext>
              </a:extLst>
            </p:cNvPr>
            <p:cNvSpPr/>
            <p:nvPr/>
          </p:nvSpPr>
          <p:spPr>
            <a:xfrm>
              <a:off x="447675" y="1930018"/>
              <a:ext cx="7536180" cy="0"/>
            </a:xfrm>
            <a:prstGeom prst="line">
              <a:avLst/>
            </a:prstGeom>
            <a:ln>
              <a:no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8" name="Freeform: Shape 17">
              <a:extLst>
                <a:ext uri="{FF2B5EF4-FFF2-40B4-BE49-F238E27FC236}">
                  <a16:creationId xmlns:a16="http://schemas.microsoft.com/office/drawing/2014/main" id="{442D3EC8-FD2B-4E09-B194-8176F5F34C2C}"/>
                </a:ext>
              </a:extLst>
            </p:cNvPr>
            <p:cNvSpPr/>
            <p:nvPr/>
          </p:nvSpPr>
          <p:spPr>
            <a:xfrm>
              <a:off x="447675" y="1958264"/>
              <a:ext cx="7394876" cy="564920"/>
            </a:xfrm>
            <a:custGeom>
              <a:avLst/>
              <a:gdLst>
                <a:gd name="connsiteX0" fmla="*/ 0 w 7394876"/>
                <a:gd name="connsiteY0" fmla="*/ 0 h 564920"/>
                <a:gd name="connsiteX1" fmla="*/ 7394876 w 7394876"/>
                <a:gd name="connsiteY1" fmla="*/ 0 h 564920"/>
                <a:gd name="connsiteX2" fmla="*/ 7394876 w 7394876"/>
                <a:gd name="connsiteY2" fmla="*/ 564920 h 564920"/>
                <a:gd name="connsiteX3" fmla="*/ 0 w 7394876"/>
                <a:gd name="connsiteY3" fmla="*/ 564920 h 564920"/>
                <a:gd name="connsiteX4" fmla="*/ 0 w 7394876"/>
                <a:gd name="connsiteY4" fmla="*/ 0 h 564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4876" h="564920">
                  <a:moveTo>
                    <a:pt x="0" y="0"/>
                  </a:moveTo>
                  <a:lnTo>
                    <a:pt x="7394876" y="0"/>
                  </a:lnTo>
                  <a:lnTo>
                    <a:pt x="7394876" y="564920"/>
                  </a:lnTo>
                  <a:lnTo>
                    <a:pt x="0" y="56492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marL="0" lvl="0" indent="0" algn="r" defTabSz="577850" rtl="1">
                <a:lnSpc>
                  <a:spcPct val="90000"/>
                </a:lnSpc>
                <a:spcBef>
                  <a:spcPct val="0"/>
                </a:spcBef>
                <a:spcAft>
                  <a:spcPct val="35000"/>
                </a:spcAft>
                <a:buNone/>
              </a:pPr>
              <a:r>
                <a:rPr lang="ar-KW" sz="1300" kern="1200" dirty="0">
                  <a:latin typeface="Times New Roman" panose="02020603050405020304" pitchFamily="18" charset="0"/>
                  <a:cs typeface="mohammad bold art 1" pitchFamily="2" charset="-78"/>
                </a:rPr>
                <a:t>2. </a:t>
              </a:r>
              <a:r>
                <a:rPr lang="ar-SA" sz="1300" kern="1200" dirty="0">
                  <a:latin typeface="Times New Roman" panose="02020603050405020304" pitchFamily="18" charset="0"/>
                  <a:cs typeface="mohammad bold art 1" pitchFamily="2" charset="-78"/>
                </a:rPr>
                <a:t>تطوير البنية التحتية لسوق المال من خلال </a:t>
              </a:r>
              <a:r>
                <a:rPr lang="ar-KW" sz="1300" kern="1200" dirty="0">
                  <a:latin typeface="Times New Roman" panose="02020603050405020304" pitchFamily="18" charset="0"/>
                  <a:cs typeface="mohammad bold art 1" pitchFamily="2" charset="-78"/>
                </a:rPr>
                <a:t>استحداث كيانات بنى تحتية مثل الوسيط المركزي </a:t>
              </a:r>
              <a:r>
                <a:rPr lang="en-US" sz="1300" kern="1200" dirty="0">
                  <a:latin typeface="Times New Roman" panose="02020603050405020304" pitchFamily="18" charset="0"/>
                  <a:cs typeface="mohammad bold art 1" pitchFamily="2" charset="-78"/>
                </a:rPr>
                <a:t>(CCP)</a:t>
              </a:r>
              <a:r>
                <a:rPr lang="ar-KW" sz="1300" kern="1200" dirty="0">
                  <a:latin typeface="Times New Roman" panose="02020603050405020304" pitchFamily="18" charset="0"/>
                  <a:cs typeface="mohammad bold art 1" pitchFamily="2" charset="-78"/>
                </a:rPr>
                <a:t> والارتقاء بعمل الكيانات الحالية</a:t>
              </a:r>
              <a:endParaRPr lang="en-US" sz="1300" kern="1200" dirty="0">
                <a:latin typeface="Times New Roman" panose="02020603050405020304" pitchFamily="18" charset="0"/>
                <a:cs typeface="mohammad bold art 1" pitchFamily="2" charset="-78"/>
              </a:endParaRPr>
            </a:p>
          </p:txBody>
        </p:sp>
        <p:sp>
          <p:nvSpPr>
            <p:cNvPr id="19" name="Straight Connector 18">
              <a:extLst>
                <a:ext uri="{FF2B5EF4-FFF2-40B4-BE49-F238E27FC236}">
                  <a16:creationId xmlns:a16="http://schemas.microsoft.com/office/drawing/2014/main" id="{2CF0B0C7-2721-4336-A1D4-B1697AFE432F}"/>
                </a:ext>
              </a:extLst>
            </p:cNvPr>
            <p:cNvSpPr/>
            <p:nvPr/>
          </p:nvSpPr>
          <p:spPr>
            <a:xfrm>
              <a:off x="447675" y="2523185"/>
              <a:ext cx="7536180" cy="0"/>
            </a:xfrm>
            <a:prstGeom prst="line">
              <a:avLst/>
            </a:prstGeom>
            <a:ln>
              <a:no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Shape 19">
              <a:extLst>
                <a:ext uri="{FF2B5EF4-FFF2-40B4-BE49-F238E27FC236}">
                  <a16:creationId xmlns:a16="http://schemas.microsoft.com/office/drawing/2014/main" id="{B94CD7C5-350C-409D-A974-BDCE551A3B55}"/>
                </a:ext>
              </a:extLst>
            </p:cNvPr>
            <p:cNvSpPr/>
            <p:nvPr/>
          </p:nvSpPr>
          <p:spPr>
            <a:xfrm>
              <a:off x="447675" y="2551431"/>
              <a:ext cx="7394876" cy="564920"/>
            </a:xfrm>
            <a:custGeom>
              <a:avLst/>
              <a:gdLst>
                <a:gd name="connsiteX0" fmla="*/ 0 w 7394876"/>
                <a:gd name="connsiteY0" fmla="*/ 0 h 564920"/>
                <a:gd name="connsiteX1" fmla="*/ 7394876 w 7394876"/>
                <a:gd name="connsiteY1" fmla="*/ 0 h 564920"/>
                <a:gd name="connsiteX2" fmla="*/ 7394876 w 7394876"/>
                <a:gd name="connsiteY2" fmla="*/ 564920 h 564920"/>
                <a:gd name="connsiteX3" fmla="*/ 0 w 7394876"/>
                <a:gd name="connsiteY3" fmla="*/ 564920 h 564920"/>
                <a:gd name="connsiteX4" fmla="*/ 0 w 7394876"/>
                <a:gd name="connsiteY4" fmla="*/ 0 h 564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4876" h="564920">
                  <a:moveTo>
                    <a:pt x="0" y="0"/>
                  </a:moveTo>
                  <a:lnTo>
                    <a:pt x="7394876" y="0"/>
                  </a:lnTo>
                  <a:lnTo>
                    <a:pt x="7394876" y="564920"/>
                  </a:lnTo>
                  <a:lnTo>
                    <a:pt x="0" y="56492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marL="0" lvl="0" indent="0" algn="r" defTabSz="577850" rtl="1">
                <a:lnSpc>
                  <a:spcPct val="90000"/>
                </a:lnSpc>
                <a:spcBef>
                  <a:spcPct val="0"/>
                </a:spcBef>
                <a:spcAft>
                  <a:spcPct val="35000"/>
                </a:spcAft>
                <a:buNone/>
              </a:pPr>
              <a:r>
                <a:rPr lang="ar-KW" sz="1300" kern="1200" dirty="0">
                  <a:latin typeface="Times New Roman" panose="02020603050405020304" pitchFamily="18" charset="0"/>
                  <a:cs typeface="mohammad bold art 1" pitchFamily="2" charset="-78"/>
                </a:rPr>
                <a:t>3. تطوير آليات التداول وعمليات التسوية والتقاص</a:t>
              </a:r>
              <a:endParaRPr lang="en-US" sz="1300" kern="1200" dirty="0">
                <a:latin typeface="Times New Roman" panose="02020603050405020304" pitchFamily="18" charset="0"/>
                <a:cs typeface="mohammad bold art 1" pitchFamily="2" charset="-78"/>
              </a:endParaRPr>
            </a:p>
          </p:txBody>
        </p:sp>
        <p:sp>
          <p:nvSpPr>
            <p:cNvPr id="21" name="Straight Connector 20">
              <a:extLst>
                <a:ext uri="{FF2B5EF4-FFF2-40B4-BE49-F238E27FC236}">
                  <a16:creationId xmlns:a16="http://schemas.microsoft.com/office/drawing/2014/main" id="{97B3CE7B-8416-4AC5-94C7-E2C1645256FE}"/>
                </a:ext>
              </a:extLst>
            </p:cNvPr>
            <p:cNvSpPr/>
            <p:nvPr/>
          </p:nvSpPr>
          <p:spPr>
            <a:xfrm>
              <a:off x="447675" y="3116352"/>
              <a:ext cx="7536180" cy="0"/>
            </a:xfrm>
            <a:prstGeom prst="line">
              <a:avLst/>
            </a:prstGeom>
            <a:ln>
              <a:no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2" name="Freeform: Shape 21">
              <a:extLst>
                <a:ext uri="{FF2B5EF4-FFF2-40B4-BE49-F238E27FC236}">
                  <a16:creationId xmlns:a16="http://schemas.microsoft.com/office/drawing/2014/main" id="{BB4CCCD7-31F2-4640-B880-2211541B0237}"/>
                </a:ext>
              </a:extLst>
            </p:cNvPr>
            <p:cNvSpPr/>
            <p:nvPr/>
          </p:nvSpPr>
          <p:spPr>
            <a:xfrm>
              <a:off x="447675" y="3144598"/>
              <a:ext cx="7394876" cy="564920"/>
            </a:xfrm>
            <a:custGeom>
              <a:avLst/>
              <a:gdLst>
                <a:gd name="connsiteX0" fmla="*/ 0 w 7394876"/>
                <a:gd name="connsiteY0" fmla="*/ 0 h 564920"/>
                <a:gd name="connsiteX1" fmla="*/ 7394876 w 7394876"/>
                <a:gd name="connsiteY1" fmla="*/ 0 h 564920"/>
                <a:gd name="connsiteX2" fmla="*/ 7394876 w 7394876"/>
                <a:gd name="connsiteY2" fmla="*/ 564920 h 564920"/>
                <a:gd name="connsiteX3" fmla="*/ 0 w 7394876"/>
                <a:gd name="connsiteY3" fmla="*/ 564920 h 564920"/>
                <a:gd name="connsiteX4" fmla="*/ 0 w 7394876"/>
                <a:gd name="connsiteY4" fmla="*/ 0 h 564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4876" h="564920">
                  <a:moveTo>
                    <a:pt x="0" y="0"/>
                  </a:moveTo>
                  <a:lnTo>
                    <a:pt x="7394876" y="0"/>
                  </a:lnTo>
                  <a:lnTo>
                    <a:pt x="7394876" y="564920"/>
                  </a:lnTo>
                  <a:lnTo>
                    <a:pt x="0" y="56492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marL="0" lvl="0" indent="0" algn="r" defTabSz="577850" rtl="1">
                <a:lnSpc>
                  <a:spcPct val="90000"/>
                </a:lnSpc>
                <a:spcBef>
                  <a:spcPct val="0"/>
                </a:spcBef>
                <a:spcAft>
                  <a:spcPct val="35000"/>
                </a:spcAft>
                <a:buNone/>
              </a:pPr>
              <a:r>
                <a:rPr lang="ar-KW" sz="1300" kern="1200" dirty="0">
                  <a:latin typeface="Times New Roman" panose="02020603050405020304" pitchFamily="18" charset="0"/>
                  <a:cs typeface="mohammad bold art 1" pitchFamily="2" charset="-78"/>
                </a:rPr>
                <a:t>4. </a:t>
              </a:r>
              <a:r>
                <a:rPr lang="ar-SA" sz="1300" kern="1200" dirty="0">
                  <a:latin typeface="Times New Roman" panose="02020603050405020304" pitchFamily="18" charset="0"/>
                  <a:cs typeface="mohammad bold art 1" pitchFamily="2" charset="-78"/>
                </a:rPr>
                <a:t>تهيئة البيئة التشغيلية والتشريعية لطرح المنتجات الاستثمارية المستحدثة</a:t>
              </a:r>
              <a:endParaRPr lang="en-US" sz="1300" kern="1200" dirty="0">
                <a:highlight>
                  <a:srgbClr val="FFFF00"/>
                </a:highlight>
                <a:latin typeface="Times New Roman" panose="02020603050405020304" pitchFamily="18" charset="0"/>
                <a:cs typeface="mohammad bold art 1" pitchFamily="2" charset="-78"/>
              </a:endParaRPr>
            </a:p>
          </p:txBody>
        </p:sp>
        <p:sp>
          <p:nvSpPr>
            <p:cNvPr id="23" name="Straight Connector 22">
              <a:extLst>
                <a:ext uri="{FF2B5EF4-FFF2-40B4-BE49-F238E27FC236}">
                  <a16:creationId xmlns:a16="http://schemas.microsoft.com/office/drawing/2014/main" id="{2CDDDD91-58D9-40FC-A3E4-16DDB29426CA}"/>
                </a:ext>
              </a:extLst>
            </p:cNvPr>
            <p:cNvSpPr/>
            <p:nvPr/>
          </p:nvSpPr>
          <p:spPr>
            <a:xfrm>
              <a:off x="447675" y="3709518"/>
              <a:ext cx="7536180" cy="0"/>
            </a:xfrm>
            <a:prstGeom prst="line">
              <a:avLst/>
            </a:prstGeom>
            <a:ln>
              <a:no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4" name="Freeform: Shape 23">
              <a:extLst>
                <a:ext uri="{FF2B5EF4-FFF2-40B4-BE49-F238E27FC236}">
                  <a16:creationId xmlns:a16="http://schemas.microsoft.com/office/drawing/2014/main" id="{6555C7A3-1938-4EF6-AB30-628BC6FADAA5}"/>
                </a:ext>
              </a:extLst>
            </p:cNvPr>
            <p:cNvSpPr/>
            <p:nvPr/>
          </p:nvSpPr>
          <p:spPr>
            <a:xfrm>
              <a:off x="447675" y="3737764"/>
              <a:ext cx="7394876" cy="564920"/>
            </a:xfrm>
            <a:custGeom>
              <a:avLst/>
              <a:gdLst>
                <a:gd name="connsiteX0" fmla="*/ 0 w 7394876"/>
                <a:gd name="connsiteY0" fmla="*/ 0 h 564920"/>
                <a:gd name="connsiteX1" fmla="*/ 7394876 w 7394876"/>
                <a:gd name="connsiteY1" fmla="*/ 0 h 564920"/>
                <a:gd name="connsiteX2" fmla="*/ 7394876 w 7394876"/>
                <a:gd name="connsiteY2" fmla="*/ 564920 h 564920"/>
                <a:gd name="connsiteX3" fmla="*/ 0 w 7394876"/>
                <a:gd name="connsiteY3" fmla="*/ 564920 h 564920"/>
                <a:gd name="connsiteX4" fmla="*/ 0 w 7394876"/>
                <a:gd name="connsiteY4" fmla="*/ 0 h 564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4876" h="564920">
                  <a:moveTo>
                    <a:pt x="0" y="0"/>
                  </a:moveTo>
                  <a:lnTo>
                    <a:pt x="7394876" y="0"/>
                  </a:lnTo>
                  <a:lnTo>
                    <a:pt x="7394876" y="564920"/>
                  </a:lnTo>
                  <a:lnTo>
                    <a:pt x="0" y="56492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marL="0" lvl="0" indent="0" algn="r" defTabSz="577850" rtl="1">
                <a:lnSpc>
                  <a:spcPct val="90000"/>
                </a:lnSpc>
                <a:spcBef>
                  <a:spcPct val="0"/>
                </a:spcBef>
                <a:spcAft>
                  <a:spcPct val="35000"/>
                </a:spcAft>
                <a:buNone/>
              </a:pPr>
              <a:r>
                <a:rPr lang="ar-KW" sz="1300" kern="1200" dirty="0">
                  <a:latin typeface="Times New Roman" panose="02020603050405020304" pitchFamily="18" charset="0"/>
                  <a:cs typeface="mohammad bold art 1" pitchFamily="2" charset="-78"/>
                </a:rPr>
                <a:t>5. </a:t>
              </a:r>
              <a:r>
                <a:rPr lang="ar-SA" sz="1300" kern="1200" dirty="0">
                  <a:latin typeface="Times New Roman" panose="02020603050405020304" pitchFamily="18" charset="0"/>
                  <a:cs typeface="mohammad bold art 1" pitchFamily="2" charset="-78"/>
                </a:rPr>
                <a:t>تنويع قاعدة المستثمرين من خلال جذب مستثمرين أجانب ومؤسسيين</a:t>
              </a:r>
              <a:endParaRPr lang="en-US" sz="1300" kern="1200" dirty="0">
                <a:latin typeface="Times New Roman" panose="02020603050405020304" pitchFamily="18" charset="0"/>
                <a:cs typeface="mohammad bold art 1" pitchFamily="2" charset="-78"/>
              </a:endParaRPr>
            </a:p>
          </p:txBody>
        </p:sp>
        <p:sp>
          <p:nvSpPr>
            <p:cNvPr id="25" name="Straight Connector 24">
              <a:extLst>
                <a:ext uri="{FF2B5EF4-FFF2-40B4-BE49-F238E27FC236}">
                  <a16:creationId xmlns:a16="http://schemas.microsoft.com/office/drawing/2014/main" id="{DA333552-5343-4272-9289-8E6FD2857DA6}"/>
                </a:ext>
              </a:extLst>
            </p:cNvPr>
            <p:cNvSpPr/>
            <p:nvPr/>
          </p:nvSpPr>
          <p:spPr>
            <a:xfrm>
              <a:off x="447675" y="4302685"/>
              <a:ext cx="7536180" cy="0"/>
            </a:xfrm>
            <a:prstGeom prst="line">
              <a:avLst/>
            </a:prstGeom>
            <a:ln>
              <a:no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6" name="Freeform: Shape 25">
              <a:extLst>
                <a:ext uri="{FF2B5EF4-FFF2-40B4-BE49-F238E27FC236}">
                  <a16:creationId xmlns:a16="http://schemas.microsoft.com/office/drawing/2014/main" id="{49FFEA91-7EA3-4110-B663-67E584A289CE}"/>
                </a:ext>
              </a:extLst>
            </p:cNvPr>
            <p:cNvSpPr/>
            <p:nvPr/>
          </p:nvSpPr>
          <p:spPr>
            <a:xfrm>
              <a:off x="447675" y="4330931"/>
              <a:ext cx="7394876" cy="564920"/>
            </a:xfrm>
            <a:custGeom>
              <a:avLst/>
              <a:gdLst>
                <a:gd name="connsiteX0" fmla="*/ 0 w 7394876"/>
                <a:gd name="connsiteY0" fmla="*/ 0 h 564920"/>
                <a:gd name="connsiteX1" fmla="*/ 7394876 w 7394876"/>
                <a:gd name="connsiteY1" fmla="*/ 0 h 564920"/>
                <a:gd name="connsiteX2" fmla="*/ 7394876 w 7394876"/>
                <a:gd name="connsiteY2" fmla="*/ 564920 h 564920"/>
                <a:gd name="connsiteX3" fmla="*/ 0 w 7394876"/>
                <a:gd name="connsiteY3" fmla="*/ 564920 h 564920"/>
                <a:gd name="connsiteX4" fmla="*/ 0 w 7394876"/>
                <a:gd name="connsiteY4" fmla="*/ 0 h 564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4876" h="564920">
                  <a:moveTo>
                    <a:pt x="0" y="0"/>
                  </a:moveTo>
                  <a:lnTo>
                    <a:pt x="7394876" y="0"/>
                  </a:lnTo>
                  <a:lnTo>
                    <a:pt x="7394876" y="564920"/>
                  </a:lnTo>
                  <a:lnTo>
                    <a:pt x="0" y="56492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marL="0" lvl="0" indent="0" algn="r" defTabSz="577850" rtl="1">
                <a:lnSpc>
                  <a:spcPct val="90000"/>
                </a:lnSpc>
                <a:spcBef>
                  <a:spcPct val="0"/>
                </a:spcBef>
                <a:spcAft>
                  <a:spcPct val="35000"/>
                </a:spcAft>
                <a:buNone/>
              </a:pPr>
              <a:r>
                <a:rPr lang="ar-KW" sz="1300" kern="1200" dirty="0">
                  <a:latin typeface="Times New Roman" panose="02020603050405020304" pitchFamily="18" charset="0"/>
                  <a:cs typeface="mohammad bold art 1" pitchFamily="2" charset="-78"/>
                </a:rPr>
                <a:t>6. </a:t>
              </a:r>
              <a:r>
                <a:rPr lang="ar-SA" sz="1300" kern="1200" dirty="0">
                  <a:latin typeface="Times New Roman" panose="02020603050405020304" pitchFamily="18" charset="0"/>
                  <a:cs typeface="mohammad bold art 1" pitchFamily="2" charset="-78"/>
                </a:rPr>
                <a:t>الحد أو التقليل  من الأخطار النمطية</a:t>
              </a:r>
              <a:endParaRPr lang="en-US" sz="1300" kern="1200" dirty="0">
                <a:latin typeface="Times New Roman" panose="02020603050405020304" pitchFamily="18" charset="0"/>
                <a:cs typeface="mohammad bold art 1" pitchFamily="2" charset="-78"/>
              </a:endParaRPr>
            </a:p>
          </p:txBody>
        </p:sp>
        <p:sp>
          <p:nvSpPr>
            <p:cNvPr id="27" name="Straight Connector 26">
              <a:extLst>
                <a:ext uri="{FF2B5EF4-FFF2-40B4-BE49-F238E27FC236}">
                  <a16:creationId xmlns:a16="http://schemas.microsoft.com/office/drawing/2014/main" id="{1AFDC3DF-0C61-4E01-B874-9E4C5DF34B3D}"/>
                </a:ext>
              </a:extLst>
            </p:cNvPr>
            <p:cNvSpPr/>
            <p:nvPr/>
          </p:nvSpPr>
          <p:spPr>
            <a:xfrm>
              <a:off x="447675" y="4895852"/>
              <a:ext cx="7536180" cy="0"/>
            </a:xfrm>
            <a:prstGeom prst="line">
              <a:avLst/>
            </a:prstGeom>
            <a:ln>
              <a:no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8" name="Freeform: Shape 27">
              <a:extLst>
                <a:ext uri="{FF2B5EF4-FFF2-40B4-BE49-F238E27FC236}">
                  <a16:creationId xmlns:a16="http://schemas.microsoft.com/office/drawing/2014/main" id="{55E61284-0723-40AA-9020-327705E9AD4C}"/>
                </a:ext>
              </a:extLst>
            </p:cNvPr>
            <p:cNvSpPr/>
            <p:nvPr/>
          </p:nvSpPr>
          <p:spPr>
            <a:xfrm>
              <a:off x="447675" y="4924098"/>
              <a:ext cx="7394876" cy="564920"/>
            </a:xfrm>
            <a:custGeom>
              <a:avLst/>
              <a:gdLst>
                <a:gd name="connsiteX0" fmla="*/ 0 w 7394876"/>
                <a:gd name="connsiteY0" fmla="*/ 0 h 564920"/>
                <a:gd name="connsiteX1" fmla="*/ 7394876 w 7394876"/>
                <a:gd name="connsiteY1" fmla="*/ 0 h 564920"/>
                <a:gd name="connsiteX2" fmla="*/ 7394876 w 7394876"/>
                <a:gd name="connsiteY2" fmla="*/ 564920 h 564920"/>
                <a:gd name="connsiteX3" fmla="*/ 0 w 7394876"/>
                <a:gd name="connsiteY3" fmla="*/ 564920 h 564920"/>
                <a:gd name="connsiteX4" fmla="*/ 0 w 7394876"/>
                <a:gd name="connsiteY4" fmla="*/ 0 h 564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4876" h="564920">
                  <a:moveTo>
                    <a:pt x="0" y="0"/>
                  </a:moveTo>
                  <a:lnTo>
                    <a:pt x="7394876" y="0"/>
                  </a:lnTo>
                  <a:lnTo>
                    <a:pt x="7394876" y="564920"/>
                  </a:lnTo>
                  <a:lnTo>
                    <a:pt x="0" y="564920"/>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9530" tIns="49530" rIns="49530" bIns="49530" numCol="1" spcCol="1270" anchor="ctr" anchorCtr="0">
              <a:noAutofit/>
            </a:bodyPr>
            <a:lstStyle/>
            <a:p>
              <a:pPr marL="0" lvl="0" indent="0" algn="r" defTabSz="577850" rtl="1">
                <a:lnSpc>
                  <a:spcPct val="90000"/>
                </a:lnSpc>
                <a:spcBef>
                  <a:spcPct val="0"/>
                </a:spcBef>
                <a:spcAft>
                  <a:spcPct val="35000"/>
                </a:spcAft>
                <a:buNone/>
              </a:pPr>
              <a:r>
                <a:rPr lang="ar-KW" sz="1300" kern="1200" dirty="0">
                  <a:latin typeface="Times New Roman" panose="02020603050405020304" pitchFamily="18" charset="0"/>
                  <a:cs typeface="mohammad bold art 1" pitchFamily="2" charset="-78"/>
                </a:rPr>
                <a:t>7. </a:t>
              </a:r>
              <a:r>
                <a:rPr lang="ar-SA" sz="1300" kern="1200" dirty="0">
                  <a:latin typeface="Times New Roman" panose="02020603050405020304" pitchFamily="18" charset="0"/>
                  <a:cs typeface="mohammad bold art 1" pitchFamily="2" charset="-78"/>
                </a:rPr>
                <a:t>التوافق مع أفضل المعايير والممارسات العالمية مثل مبادئ </a:t>
              </a:r>
              <a:r>
                <a:rPr lang="ar-KW" sz="1300" kern="1200" dirty="0">
                  <a:latin typeface="Times New Roman" panose="02020603050405020304" pitchFamily="18" charset="0"/>
                  <a:cs typeface="mohammad bold art 1" pitchFamily="2" charset="-78"/>
                </a:rPr>
                <a:t>كيانات </a:t>
              </a:r>
              <a:r>
                <a:rPr lang="ar-SA" sz="1300" kern="1200" dirty="0">
                  <a:latin typeface="Times New Roman" panose="02020603050405020304" pitchFamily="18" charset="0"/>
                  <a:cs typeface="mohammad bold art 1" pitchFamily="2" charset="-78"/>
                </a:rPr>
                <a:t>البنى التحتية الصادرة عن لجنة المدفوعات والتسوية المشتركة بين منظمة هيئات أسواق المال العالمية والبنك الدولي</a:t>
              </a:r>
              <a:endParaRPr lang="en-US" sz="1300" kern="1200" dirty="0">
                <a:latin typeface="Times New Roman" panose="02020603050405020304" pitchFamily="18" charset="0"/>
                <a:cs typeface="mohammad bold art 1" pitchFamily="2" charset="-78"/>
              </a:endParaRPr>
            </a:p>
          </p:txBody>
        </p:sp>
        <p:sp>
          <p:nvSpPr>
            <p:cNvPr id="29" name="Straight Connector 28">
              <a:extLst>
                <a:ext uri="{FF2B5EF4-FFF2-40B4-BE49-F238E27FC236}">
                  <a16:creationId xmlns:a16="http://schemas.microsoft.com/office/drawing/2014/main" id="{F23E645F-E233-44C7-BC7A-3540C017BFA8}"/>
                </a:ext>
              </a:extLst>
            </p:cNvPr>
            <p:cNvSpPr/>
            <p:nvPr/>
          </p:nvSpPr>
          <p:spPr>
            <a:xfrm>
              <a:off x="447675" y="5489019"/>
              <a:ext cx="7536180" cy="0"/>
            </a:xfrm>
            <a:prstGeom prst="line">
              <a:avLst/>
            </a:prstGeom>
            <a:ln>
              <a:noFill/>
            </a:ln>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30" name="Rectangle 29">
            <a:extLst>
              <a:ext uri="{FF2B5EF4-FFF2-40B4-BE49-F238E27FC236}">
                <a16:creationId xmlns:a16="http://schemas.microsoft.com/office/drawing/2014/main" id="{23358334-A79C-46AC-8DCA-64AA4DB41781}"/>
              </a:ext>
            </a:extLst>
          </p:cNvPr>
          <p:cNvSpPr/>
          <p:nvPr/>
        </p:nvSpPr>
        <p:spPr>
          <a:xfrm>
            <a:off x="4858511" y="407017"/>
            <a:ext cx="1914307" cy="461665"/>
          </a:xfrm>
          <a:prstGeom prst="rect">
            <a:avLst/>
          </a:prstGeom>
        </p:spPr>
        <p:txBody>
          <a:bodyPr wrap="none">
            <a:spAutoFit/>
          </a:bodyPr>
          <a:lstStyle/>
          <a:p>
            <a:pPr lvl="0" algn="ctr" rtl="1" fontAlgn="base">
              <a:spcBef>
                <a:spcPct val="0"/>
              </a:spcBef>
              <a:spcAft>
                <a:spcPts val="600"/>
              </a:spcAft>
            </a:pPr>
            <a:r>
              <a:rPr lang="ar-KW" sz="2400" dirty="0">
                <a:solidFill>
                  <a:srgbClr val="AD8100"/>
                </a:solidFill>
                <a:latin typeface="Calibri" pitchFamily="34" charset="0"/>
                <a:cs typeface="mohammad bold art 1" pitchFamily="2" charset="-78"/>
              </a:rPr>
              <a:t>أهداف البرنامج</a:t>
            </a:r>
          </a:p>
        </p:txBody>
      </p:sp>
    </p:spTree>
    <p:extLst>
      <p:ext uri="{BB962C8B-B14F-4D97-AF65-F5344CB8AC3E}">
        <p14:creationId xmlns:p14="http://schemas.microsoft.com/office/powerpoint/2010/main" val="2767209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2457451" y="216343"/>
            <a:ext cx="6255986" cy="831447"/>
          </a:xfrm>
        </p:spPr>
        <p:txBody>
          <a:bodyPr>
            <a:normAutofit fontScale="90000"/>
          </a:bodyPr>
          <a:lstStyle/>
          <a:p>
            <a:pPr algn="r" rtl="1"/>
            <a:r>
              <a:rPr lang="ar-KW" sz="2800" dirty="0">
                <a:solidFill>
                  <a:srgbClr val="AD8100"/>
                </a:solidFill>
                <a:cs typeface="mohammad bold art 1" pitchFamily="2" charset="-78"/>
              </a:rPr>
              <a:t>مراحل ومخرجات برنامج تطوير منظومة سوق المال</a:t>
            </a:r>
            <a:endParaRPr lang="en-US" sz="2800" dirty="0">
              <a:solidFill>
                <a:srgbClr val="AD8100"/>
              </a:solidFill>
              <a:cs typeface="mohammad bold art 1" pitchFamily="2" charset="-78"/>
            </a:endParaRPr>
          </a:p>
        </p:txBody>
      </p:sp>
      <p:sp>
        <p:nvSpPr>
          <p:cNvPr id="43" name="Pentagon 85">
            <a:extLst>
              <a:ext uri="{FF2B5EF4-FFF2-40B4-BE49-F238E27FC236}">
                <a16:creationId xmlns:a16="http://schemas.microsoft.com/office/drawing/2014/main" id="{9341F5F2-9CA9-422E-A8E1-68403E352DCE}"/>
              </a:ext>
            </a:extLst>
          </p:cNvPr>
          <p:cNvSpPr/>
          <p:nvPr/>
        </p:nvSpPr>
        <p:spPr>
          <a:xfrm rot="10800000">
            <a:off x="8007386" y="4488452"/>
            <a:ext cx="479045" cy="416256"/>
          </a:xfrm>
          <a:prstGeom prst="homePlate">
            <a:avLst/>
          </a:prstGeom>
          <a:solidFill>
            <a:srgbClr val="00B0F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4" name="Oval 43">
            <a:extLst>
              <a:ext uri="{FF2B5EF4-FFF2-40B4-BE49-F238E27FC236}">
                <a16:creationId xmlns:a16="http://schemas.microsoft.com/office/drawing/2014/main" id="{2892E277-80AC-455E-AC6C-401A4EE1B80E}"/>
              </a:ext>
            </a:extLst>
          </p:cNvPr>
          <p:cNvSpPr/>
          <p:nvPr/>
        </p:nvSpPr>
        <p:spPr>
          <a:xfrm>
            <a:off x="4795736" y="1497831"/>
            <a:ext cx="2844677" cy="2844677"/>
          </a:xfrm>
          <a:prstGeom prst="ellipse">
            <a:avLst/>
          </a:prstGeom>
          <a:solidFill>
            <a:schemeClr val="bg2"/>
          </a:solidFill>
          <a:ln w="12700" cap="flat" cmpd="sng" algn="ctr">
            <a:noFill/>
            <a:prstDash val="solid"/>
            <a:miter lim="800000"/>
          </a:ln>
          <a:effectLst/>
          <a:scene3d>
            <a:camera prst="orthographicFront">
              <a:rot lat="0" lon="0" rev="0"/>
            </a:camera>
            <a:lightRig rig="balanced" dir="t">
              <a:rot lat="0" lon="0" rev="8700000"/>
            </a:lightRig>
          </a:scene3d>
          <a:sp3d/>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5" name="Freeform: Shape 100">
            <a:extLst>
              <a:ext uri="{FF2B5EF4-FFF2-40B4-BE49-F238E27FC236}">
                <a16:creationId xmlns:a16="http://schemas.microsoft.com/office/drawing/2014/main" id="{7611D561-25A9-4C11-94E0-8348773B6FDF}"/>
              </a:ext>
            </a:extLst>
          </p:cNvPr>
          <p:cNvSpPr/>
          <p:nvPr/>
        </p:nvSpPr>
        <p:spPr>
          <a:xfrm>
            <a:off x="4522625" y="1231299"/>
            <a:ext cx="1502569" cy="1502569"/>
          </a:xfrm>
          <a:custGeom>
            <a:avLst/>
            <a:gdLst>
              <a:gd name="connsiteX0" fmla="*/ 0 w 2003425"/>
              <a:gd name="connsiteY0" fmla="*/ 0 h 2003425"/>
              <a:gd name="connsiteX1" fmla="*/ 2003425 w 2003425"/>
              <a:gd name="connsiteY1" fmla="*/ 0 h 2003425"/>
              <a:gd name="connsiteX2" fmla="*/ 2003425 w 2003425"/>
              <a:gd name="connsiteY2" fmla="*/ 1466359 h 2003425"/>
              <a:gd name="connsiteX3" fmla="*/ 1935571 w 2003425"/>
              <a:gd name="connsiteY3" fmla="*/ 1491194 h 2003425"/>
              <a:gd name="connsiteX4" fmla="*/ 1491196 w 2003425"/>
              <a:gd name="connsiteY4" fmla="*/ 1935570 h 2003425"/>
              <a:gd name="connsiteX5" fmla="*/ 1470132 w 2003425"/>
              <a:gd name="connsiteY5" fmla="*/ 2003425 h 2003425"/>
              <a:gd name="connsiteX6" fmla="*/ 0 w 2003425"/>
              <a:gd name="connsiteY6" fmla="*/ 2003425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1466359"/>
                </a:lnTo>
                <a:lnTo>
                  <a:pt x="1935571" y="1491194"/>
                </a:lnTo>
                <a:cubicBezTo>
                  <a:pt x="1735769" y="1575704"/>
                  <a:pt x="1575705" y="1735767"/>
                  <a:pt x="1491196" y="1935570"/>
                </a:cubicBezTo>
                <a:lnTo>
                  <a:pt x="1470132" y="2003425"/>
                </a:lnTo>
                <a:lnTo>
                  <a:pt x="0" y="2003425"/>
                </a:lnTo>
                <a:close/>
              </a:path>
            </a:pathLst>
          </a:custGeom>
          <a:solidFill>
            <a:schemeClr val="accent4">
              <a:lumMod val="75000"/>
            </a:scheme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6" name="Freeform: Shape 104">
            <a:extLst>
              <a:ext uri="{FF2B5EF4-FFF2-40B4-BE49-F238E27FC236}">
                <a16:creationId xmlns:a16="http://schemas.microsoft.com/office/drawing/2014/main" id="{46E79363-D1FF-4355-B887-A65889634AE7}"/>
              </a:ext>
            </a:extLst>
          </p:cNvPr>
          <p:cNvSpPr/>
          <p:nvPr/>
        </p:nvSpPr>
        <p:spPr>
          <a:xfrm>
            <a:off x="6410956" y="1231299"/>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023C5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7" name="Freeform: Shape 102">
            <a:extLst>
              <a:ext uri="{FF2B5EF4-FFF2-40B4-BE49-F238E27FC236}">
                <a16:creationId xmlns:a16="http://schemas.microsoft.com/office/drawing/2014/main" id="{0DB7C447-42CC-4E4E-BE58-95F538D17CD1}"/>
              </a:ext>
            </a:extLst>
          </p:cNvPr>
          <p:cNvSpPr/>
          <p:nvPr/>
        </p:nvSpPr>
        <p:spPr>
          <a:xfrm>
            <a:off x="4522625" y="3119630"/>
            <a:ext cx="1502569" cy="1502568"/>
          </a:xfrm>
          <a:custGeom>
            <a:avLst/>
            <a:gdLst>
              <a:gd name="connsiteX0" fmla="*/ 0 w 2003425"/>
              <a:gd name="connsiteY0" fmla="*/ 0 h 2003424"/>
              <a:gd name="connsiteX1" fmla="*/ 1470133 w 2003425"/>
              <a:gd name="connsiteY1" fmla="*/ 0 h 2003424"/>
              <a:gd name="connsiteX2" fmla="*/ 1491196 w 2003425"/>
              <a:gd name="connsiteY2" fmla="*/ 67854 h 2003424"/>
              <a:gd name="connsiteX3" fmla="*/ 1935571 w 2003425"/>
              <a:gd name="connsiteY3" fmla="*/ 512229 h 2003424"/>
              <a:gd name="connsiteX4" fmla="*/ 2003425 w 2003425"/>
              <a:gd name="connsiteY4" fmla="*/ 537064 h 2003424"/>
              <a:gd name="connsiteX5" fmla="*/ 2003425 w 2003425"/>
              <a:gd name="connsiteY5" fmla="*/ 2003424 h 2003424"/>
              <a:gd name="connsiteX6" fmla="*/ 0 w 2003425"/>
              <a:gd name="connsiteY6" fmla="*/ 2003424 h 200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4">
                <a:moveTo>
                  <a:pt x="0" y="0"/>
                </a:moveTo>
                <a:lnTo>
                  <a:pt x="1470133" y="0"/>
                </a:lnTo>
                <a:lnTo>
                  <a:pt x="1491196" y="67854"/>
                </a:lnTo>
                <a:cubicBezTo>
                  <a:pt x="1575705" y="267656"/>
                  <a:pt x="1735769" y="427720"/>
                  <a:pt x="1935571" y="512229"/>
                </a:cubicBezTo>
                <a:lnTo>
                  <a:pt x="2003425" y="537064"/>
                </a:lnTo>
                <a:lnTo>
                  <a:pt x="2003425" y="2003424"/>
                </a:lnTo>
                <a:lnTo>
                  <a:pt x="0" y="2003424"/>
                </a:lnTo>
                <a:close/>
              </a:path>
            </a:pathLst>
          </a:custGeom>
          <a:solidFill>
            <a:srgbClr val="595959">
              <a:lumMod val="40000"/>
              <a:lumOff val="6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8" name="Freeform: Shape 106">
            <a:extLst>
              <a:ext uri="{FF2B5EF4-FFF2-40B4-BE49-F238E27FC236}">
                <a16:creationId xmlns:a16="http://schemas.microsoft.com/office/drawing/2014/main" id="{684CAC22-EA42-426E-9A4A-063FB36E7B7A}"/>
              </a:ext>
            </a:extLst>
          </p:cNvPr>
          <p:cNvSpPr/>
          <p:nvPr/>
        </p:nvSpPr>
        <p:spPr>
          <a:xfrm>
            <a:off x="6410956" y="3119630"/>
            <a:ext cx="1502569" cy="1502568"/>
          </a:xfrm>
          <a:custGeom>
            <a:avLst/>
            <a:gdLst>
              <a:gd name="connsiteX0" fmla="*/ 533293 w 2003425"/>
              <a:gd name="connsiteY0" fmla="*/ 0 h 2003424"/>
              <a:gd name="connsiteX1" fmla="*/ 2003425 w 2003425"/>
              <a:gd name="connsiteY1" fmla="*/ 0 h 2003424"/>
              <a:gd name="connsiteX2" fmla="*/ 2003425 w 2003425"/>
              <a:gd name="connsiteY2" fmla="*/ 2003424 h 2003424"/>
              <a:gd name="connsiteX3" fmla="*/ 0 w 2003425"/>
              <a:gd name="connsiteY3" fmla="*/ 2003424 h 2003424"/>
              <a:gd name="connsiteX4" fmla="*/ 0 w 2003425"/>
              <a:gd name="connsiteY4" fmla="*/ 537064 h 2003424"/>
              <a:gd name="connsiteX5" fmla="*/ 67855 w 2003425"/>
              <a:gd name="connsiteY5" fmla="*/ 512229 h 2003424"/>
              <a:gd name="connsiteX6" fmla="*/ 512230 w 2003425"/>
              <a:gd name="connsiteY6" fmla="*/ 67854 h 200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4">
                <a:moveTo>
                  <a:pt x="533293" y="0"/>
                </a:moveTo>
                <a:lnTo>
                  <a:pt x="2003425" y="0"/>
                </a:lnTo>
                <a:lnTo>
                  <a:pt x="2003425" y="2003424"/>
                </a:lnTo>
                <a:lnTo>
                  <a:pt x="0" y="2003424"/>
                </a:lnTo>
                <a:lnTo>
                  <a:pt x="0" y="537064"/>
                </a:lnTo>
                <a:lnTo>
                  <a:pt x="67855" y="512229"/>
                </a:lnTo>
                <a:cubicBezTo>
                  <a:pt x="267657" y="427720"/>
                  <a:pt x="427721" y="267656"/>
                  <a:pt x="512230" y="67854"/>
                </a:cubicBezTo>
                <a:close/>
              </a:path>
            </a:pathLst>
          </a:custGeom>
          <a:solidFill>
            <a:srgbClr val="00B0F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grpSp>
        <p:nvGrpSpPr>
          <p:cNvPr id="49" name="Group 48">
            <a:extLst>
              <a:ext uri="{FF2B5EF4-FFF2-40B4-BE49-F238E27FC236}">
                <a16:creationId xmlns:a16="http://schemas.microsoft.com/office/drawing/2014/main" id="{7BE2D879-6C25-4FE8-B0C8-599CA551D397}"/>
              </a:ext>
            </a:extLst>
          </p:cNvPr>
          <p:cNvGrpSpPr/>
          <p:nvPr/>
        </p:nvGrpSpPr>
        <p:grpSpPr>
          <a:xfrm>
            <a:off x="912895" y="4500010"/>
            <a:ext cx="3204802" cy="1294626"/>
            <a:chOff x="8664654" y="1374393"/>
            <a:chExt cx="3194411" cy="1726168"/>
          </a:xfrm>
        </p:grpSpPr>
        <p:sp>
          <p:nvSpPr>
            <p:cNvPr id="50" name="TextBox 49">
              <a:extLst>
                <a:ext uri="{FF2B5EF4-FFF2-40B4-BE49-F238E27FC236}">
                  <a16:creationId xmlns:a16="http://schemas.microsoft.com/office/drawing/2014/main" id="{C74FE7AF-1755-4585-AF60-AA729501A895}"/>
                </a:ext>
              </a:extLst>
            </p:cNvPr>
            <p:cNvSpPr txBox="1"/>
            <p:nvPr/>
          </p:nvSpPr>
          <p:spPr>
            <a:xfrm>
              <a:off x="8907510" y="1374393"/>
              <a:ext cx="2937088" cy="553997"/>
            </a:xfrm>
            <a:prstGeom prst="rect">
              <a:avLst/>
            </a:prstGeom>
            <a:solidFill>
              <a:srgbClr val="595959">
                <a:lumMod val="40000"/>
                <a:lumOff val="60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chemeClr val="bg1"/>
                  </a:solidFill>
                  <a:effectLst/>
                  <a:uLnTx/>
                  <a:uFillTx/>
                  <a:cs typeface="mohammad bold art 1" pitchFamily="2" charset="-78"/>
                </a:rPr>
                <a:t>المرحلة الرابعة</a:t>
              </a:r>
              <a:endParaRPr kumimoji="0" lang="en-US" sz="2100" b="1" i="0" u="none" strike="noStrike" kern="0" cap="all" spc="0" normalizeH="0" baseline="0" noProof="0" dirty="0">
                <a:ln>
                  <a:noFill/>
                </a:ln>
                <a:solidFill>
                  <a:schemeClr val="bg1"/>
                </a:solidFill>
                <a:effectLst/>
                <a:uLnTx/>
                <a:uFillTx/>
                <a:cs typeface="mohammad bold art 1" pitchFamily="2" charset="-78"/>
              </a:endParaRPr>
            </a:p>
          </p:txBody>
        </p:sp>
        <p:sp>
          <p:nvSpPr>
            <p:cNvPr id="51" name="TextBox 50">
              <a:extLst>
                <a:ext uri="{FF2B5EF4-FFF2-40B4-BE49-F238E27FC236}">
                  <a16:creationId xmlns:a16="http://schemas.microsoft.com/office/drawing/2014/main" id="{53B2C85D-C165-4DE5-8FFF-0CB428699C7D}"/>
                </a:ext>
              </a:extLst>
            </p:cNvPr>
            <p:cNvSpPr txBox="1"/>
            <p:nvPr/>
          </p:nvSpPr>
          <p:spPr>
            <a:xfrm>
              <a:off x="8664654" y="1925881"/>
              <a:ext cx="3194411" cy="1174680"/>
            </a:xfrm>
            <a:prstGeom prst="rect">
              <a:avLst/>
            </a:prstGeom>
            <a:noFill/>
          </p:spPr>
          <p:txBody>
            <a:bodyPr wrap="square" lIns="0" rIns="0" rtlCol="0" anchor="t">
              <a:spAutoFit/>
            </a:bodyPr>
            <a:lstStyle/>
            <a:p>
              <a:pPr marL="228600" marR="0" lvl="1" indent="-228600" algn="r" defTabSz="8890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الوسيط المركزي لسوق المشتقات</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CCP Derivatives </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r" defTabSz="8890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نموذج أعضاء </a:t>
              </a:r>
              <a:r>
                <a:rPr kumimoji="0" lang="ar-SA" sz="1000" b="0" i="0" u="none" strike="noStrike" kern="0" cap="none" spc="0" normalizeH="0" baseline="0" noProof="0" dirty="0" err="1">
                  <a:ln>
                    <a:noFill/>
                  </a:ln>
                  <a:solidFill>
                    <a:srgbClr val="363636"/>
                  </a:solidFill>
                  <a:effectLst/>
                  <a:uLnTx/>
                  <a:uFillTx/>
                  <a:latin typeface="Times New Roman" panose="02020603050405020304" pitchFamily="18" charset="0"/>
                  <a:cs typeface="mohammad bold art 1" pitchFamily="2" charset="-78"/>
                </a:rPr>
                <a:t>التقاص</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Clearing Membership Levels</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r" defTabSz="8890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تهيئة البيئة التشريعية والتشغيلية لتقديم المنتجات</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r" defTabSz="8890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المشتقات المالية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r" defTabSz="889000" rtl="1" eaLnBrk="1" fontAlgn="auto" latinLnBrk="0" hangingPunct="1">
                <a:lnSpc>
                  <a:spcPct val="90000"/>
                </a:lnSpc>
                <a:spcBef>
                  <a:spcPct val="0"/>
                </a:spcBef>
                <a:spcAft>
                  <a:spcPct val="15000"/>
                </a:spcAft>
                <a:buClrTx/>
                <a:buSzTx/>
                <a:buFont typeface="Wingdings" panose="05000000000000000000" pitchFamily="2" charset="2"/>
                <a:buChar char="ü"/>
                <a:tabLst/>
                <a:defRPr/>
              </a:pPr>
              <a:endPar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p:txBody>
        </p:sp>
      </p:grpSp>
      <p:grpSp>
        <p:nvGrpSpPr>
          <p:cNvPr id="52" name="Group 51">
            <a:extLst>
              <a:ext uri="{FF2B5EF4-FFF2-40B4-BE49-F238E27FC236}">
                <a16:creationId xmlns:a16="http://schemas.microsoft.com/office/drawing/2014/main" id="{C6A319A3-EAEB-41CB-9AE9-FA1C46075244}"/>
              </a:ext>
            </a:extLst>
          </p:cNvPr>
          <p:cNvGrpSpPr/>
          <p:nvPr/>
        </p:nvGrpSpPr>
        <p:grpSpPr>
          <a:xfrm>
            <a:off x="1166721" y="1218141"/>
            <a:ext cx="10001877" cy="2199866"/>
            <a:chOff x="8921977" y="1249190"/>
            <a:chExt cx="9989266" cy="3596039"/>
          </a:xfrm>
        </p:grpSpPr>
        <p:sp>
          <p:nvSpPr>
            <p:cNvPr id="53" name="TextBox 52">
              <a:extLst>
                <a:ext uri="{FF2B5EF4-FFF2-40B4-BE49-F238E27FC236}">
                  <a16:creationId xmlns:a16="http://schemas.microsoft.com/office/drawing/2014/main" id="{4B1C957D-36DF-4ABC-92C2-29B859A11097}"/>
                </a:ext>
              </a:extLst>
            </p:cNvPr>
            <p:cNvSpPr txBox="1"/>
            <p:nvPr/>
          </p:nvSpPr>
          <p:spPr>
            <a:xfrm>
              <a:off x="8921977" y="1249190"/>
              <a:ext cx="2937088" cy="679199"/>
            </a:xfrm>
            <a:prstGeom prst="rect">
              <a:avLst/>
            </a:prstGeom>
            <a:solidFill>
              <a:schemeClr val="accent4">
                <a:lumMod val="75000"/>
              </a:scheme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chemeClr val="bg1"/>
                  </a:solidFill>
                  <a:effectLst/>
                  <a:uLnTx/>
                  <a:uFillTx/>
                  <a:cs typeface="mohammad bold art 1" pitchFamily="2" charset="-78"/>
                </a:rPr>
                <a:t>المرحلة الثالثة</a:t>
              </a:r>
              <a:endParaRPr kumimoji="0" lang="en-US" sz="2100" b="1" i="0" u="none" strike="noStrike" kern="0" cap="all" spc="0" normalizeH="0" baseline="0" noProof="0" dirty="0">
                <a:ln>
                  <a:noFill/>
                </a:ln>
                <a:solidFill>
                  <a:schemeClr val="bg1"/>
                </a:solidFill>
                <a:effectLst/>
                <a:uLnTx/>
                <a:uFillTx/>
                <a:cs typeface="mohammad bold art 1" pitchFamily="2" charset="-78"/>
              </a:endParaRPr>
            </a:p>
          </p:txBody>
        </p:sp>
        <p:sp>
          <p:nvSpPr>
            <p:cNvPr id="54" name="TextBox 53">
              <a:extLst>
                <a:ext uri="{FF2B5EF4-FFF2-40B4-BE49-F238E27FC236}">
                  <a16:creationId xmlns:a16="http://schemas.microsoft.com/office/drawing/2014/main" id="{8AC06C69-5433-4E53-AAAF-6C6C8E6FC4E5}"/>
                </a:ext>
              </a:extLst>
            </p:cNvPr>
            <p:cNvSpPr txBox="1"/>
            <p:nvPr/>
          </p:nvSpPr>
          <p:spPr>
            <a:xfrm>
              <a:off x="15981950" y="1927186"/>
              <a:ext cx="2929293" cy="2918043"/>
            </a:xfrm>
            <a:prstGeom prst="rect">
              <a:avLst/>
            </a:prstGeom>
            <a:noFill/>
          </p:spPr>
          <p:txBody>
            <a:bodyPr wrap="square" lIns="0" rIns="0" rtlCol="0" anchor="t">
              <a:spAutoFit/>
            </a:bodyPr>
            <a:lstStyle/>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cs typeface="mohammad bold art 1" pitchFamily="2" charset="-78"/>
                </a:rPr>
                <a:t>توحيد دورة التسوية إلى </a:t>
              </a:r>
              <a:r>
                <a:rPr kumimoji="0" lang="en-US" sz="1000" b="0" i="0" u="none" strike="noStrike" kern="0" cap="none" spc="0" normalizeH="0" baseline="0" noProof="0" dirty="0">
                  <a:ln>
                    <a:noFill/>
                  </a:ln>
                  <a:effectLst/>
                  <a:uLnTx/>
                  <a:uFillTx/>
                  <a:cs typeface="mohammad bold art 1" pitchFamily="2" charset="-78"/>
                </a:rPr>
                <a:t>T+3</a:t>
              </a:r>
              <a:r>
                <a:rPr kumimoji="0" lang="ar-KW" sz="1000" b="0" i="0" u="none" strike="noStrike" kern="0" cap="none" spc="0" normalizeH="0" baseline="0" noProof="0" dirty="0">
                  <a:ln>
                    <a:noFill/>
                  </a:ln>
                  <a:effectLst/>
                  <a:uLnTx/>
                  <a:uFillTx/>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cs typeface="mohammad bold art 1" pitchFamily="2" charset="-78"/>
                </a:rPr>
                <a:t>تطبيق مبدأ التسليم مقابل الاستلام </a:t>
              </a:r>
              <a:r>
                <a:rPr kumimoji="0" lang="en-US" sz="1000" b="0" i="0" u="none" strike="noStrike" kern="0" cap="none" spc="0" normalizeH="0" baseline="0" noProof="0" dirty="0">
                  <a:ln>
                    <a:noFill/>
                  </a:ln>
                  <a:effectLst/>
                  <a:uLnTx/>
                  <a:uFillTx/>
                  <a:cs typeface="mohammad bold art 1" pitchFamily="2" charset="-78"/>
                </a:rPr>
                <a:t>(</a:t>
              </a:r>
              <a:r>
                <a:rPr kumimoji="0" lang="en-US" sz="1000" b="0" i="0" u="none" strike="noStrike" kern="0" cap="none" spc="0" normalizeH="0" baseline="0" noProof="0" dirty="0" err="1">
                  <a:ln>
                    <a:noFill/>
                  </a:ln>
                  <a:effectLst/>
                  <a:uLnTx/>
                  <a:uFillTx/>
                  <a:cs typeface="mohammad bold art 1" pitchFamily="2" charset="-78"/>
                </a:rPr>
                <a:t>DvP</a:t>
              </a:r>
              <a:r>
                <a:rPr kumimoji="0" lang="en-US" sz="1000" b="0" i="0" u="none" strike="noStrike" kern="0" cap="none" spc="0" normalizeH="0" baseline="0" noProof="0" dirty="0">
                  <a:ln>
                    <a:noFill/>
                  </a:ln>
                  <a:effectLst/>
                  <a:uLnTx/>
                  <a:uFillTx/>
                  <a:cs typeface="mohammad bold art 1" pitchFamily="2" charset="-78"/>
                </a:rPr>
                <a:t>)</a:t>
              </a:r>
              <a:r>
                <a:rPr kumimoji="0" lang="ar-KW" sz="1000" b="0" i="0" u="none" strike="noStrike" kern="0" cap="none" spc="0" normalizeH="0" baseline="0" noProof="0" dirty="0">
                  <a:ln>
                    <a:noFill/>
                  </a:ln>
                  <a:effectLst/>
                  <a:uLnTx/>
                  <a:uFillTx/>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مفهوم الضمانات المالية لمواجهة مخاطر الإخفاقات.</a:t>
              </a:r>
              <a:endParaRPr kumimoji="0" lang="ar-KW" sz="1000" b="0" i="0" u="none" strike="noStrike" kern="0" cap="none" spc="0" normalizeH="0" baseline="0" noProof="0" dirty="0">
                <a:ln>
                  <a:noFill/>
                </a:ln>
                <a:effectLst/>
                <a:uLnTx/>
                <a:uFillTx/>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آلية تحديد المواعيد المتعلقة باستحقاقات الأسهم والمساهمين المستحقين للتوزيعات لتتوافق مع الممارسات العالمية.</a:t>
              </a:r>
              <a:endParaRPr kumimoji="0" lang="ar-KW" sz="1000" b="0" i="0" u="none" strike="noStrike" kern="0" cap="none" spc="0" normalizeH="0" baseline="0" noProof="0" dirty="0">
                <a:ln>
                  <a:noFill/>
                </a:ln>
                <a:effectLst/>
                <a:uLnTx/>
                <a:uFillTx/>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cs typeface="mohammad bold art 1" pitchFamily="2" charset="-78"/>
                </a:rPr>
                <a:t>خاصية رفض الالتزام لأمين الحفظ</a:t>
              </a:r>
              <a:r>
                <a:rPr kumimoji="0" lang="en-US" sz="1000" b="0" i="0" u="none" strike="noStrike" kern="0" cap="none" spc="0" normalizeH="0" baseline="0" noProof="0" dirty="0">
                  <a:ln>
                    <a:noFill/>
                  </a:ln>
                  <a:effectLst/>
                  <a:uLnTx/>
                  <a:uFillTx/>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وحدات التغيير السعري</a:t>
              </a:r>
              <a:endParaRPr kumimoji="0" lang="en-US" sz="1000" b="0" i="0" u="none" strike="noStrike" kern="0" cap="none" spc="0" normalizeH="0" baseline="0" noProof="0" dirty="0">
                <a:ln>
                  <a:noFill/>
                </a:ln>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الحدود السعرية (الحد الأعلى والحد الأدنى).</a:t>
              </a:r>
              <a:endParaRPr kumimoji="0" lang="en-US" sz="1000" b="0" i="0" u="none" strike="noStrike" kern="0" cap="none" spc="0" normalizeH="0" baseline="0" noProof="0" dirty="0">
                <a:ln>
                  <a:noFill/>
                </a:ln>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استحداث الإغلاق العشوائي.</a:t>
              </a:r>
              <a:endParaRPr kumimoji="0" lang="en-US" sz="1000" b="0" i="0" u="none" strike="noStrike" kern="0" cap="none" spc="0" normalizeH="0" baseline="0" noProof="0" dirty="0">
                <a:ln>
                  <a:noFill/>
                </a:ln>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توفير النظم اللازمة لعمل صانع السوق.</a:t>
              </a:r>
              <a:endParaRPr kumimoji="0" lang="ar-KW" sz="1000" b="0" i="0" u="none" strike="noStrike" kern="0" cap="none" spc="0" normalizeH="0" baseline="0" noProof="0" dirty="0">
                <a:ln>
                  <a:noFill/>
                </a:ln>
                <a:effectLst/>
                <a:uLnTx/>
                <a:uFillTx/>
                <a:cs typeface="mohammad bold art 1" pitchFamily="2" charset="-78"/>
              </a:endParaRPr>
            </a:p>
          </p:txBody>
        </p:sp>
      </p:grpSp>
      <p:sp>
        <p:nvSpPr>
          <p:cNvPr id="55" name="TextBox 54">
            <a:extLst>
              <a:ext uri="{FF2B5EF4-FFF2-40B4-BE49-F238E27FC236}">
                <a16:creationId xmlns:a16="http://schemas.microsoft.com/office/drawing/2014/main" id="{0C1CAAAC-D70B-419E-84CF-6171762C03B9}"/>
              </a:ext>
            </a:extLst>
          </p:cNvPr>
          <p:cNvSpPr txBox="1"/>
          <p:nvPr/>
        </p:nvSpPr>
        <p:spPr>
          <a:xfrm>
            <a:off x="4536650" y="1218141"/>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cs typeface="mohammad bold art 1" pitchFamily="2" charset="-78"/>
              </a:rPr>
              <a:t>3</a:t>
            </a:r>
          </a:p>
        </p:txBody>
      </p:sp>
      <p:sp>
        <p:nvSpPr>
          <p:cNvPr id="56" name="TextBox 55">
            <a:extLst>
              <a:ext uri="{FF2B5EF4-FFF2-40B4-BE49-F238E27FC236}">
                <a16:creationId xmlns:a16="http://schemas.microsoft.com/office/drawing/2014/main" id="{754A55E5-50B5-435D-97C5-5A39CBDB08A2}"/>
              </a:ext>
            </a:extLst>
          </p:cNvPr>
          <p:cNvSpPr txBox="1"/>
          <p:nvPr/>
        </p:nvSpPr>
        <p:spPr>
          <a:xfrm>
            <a:off x="4536853" y="3973802"/>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cs typeface="mohammad bold art 1" pitchFamily="2" charset="-78"/>
              </a:rPr>
              <a:t>4</a:t>
            </a:r>
          </a:p>
        </p:txBody>
      </p:sp>
      <p:sp>
        <p:nvSpPr>
          <p:cNvPr id="57" name="Freeform: Shape 130">
            <a:extLst>
              <a:ext uri="{FF2B5EF4-FFF2-40B4-BE49-F238E27FC236}">
                <a16:creationId xmlns:a16="http://schemas.microsoft.com/office/drawing/2014/main" id="{FE32A0B2-E3B7-476F-8C80-FD16175C0446}"/>
              </a:ext>
            </a:extLst>
          </p:cNvPr>
          <p:cNvSpPr/>
          <p:nvPr/>
        </p:nvSpPr>
        <p:spPr>
          <a:xfrm>
            <a:off x="5232133" y="1940807"/>
            <a:ext cx="793061" cy="793061"/>
          </a:xfrm>
          <a:custGeom>
            <a:avLst/>
            <a:gdLst>
              <a:gd name="connsiteX0" fmla="*/ 1057415 w 1057415"/>
              <a:gd name="connsiteY0" fmla="*/ 0 h 1057415"/>
              <a:gd name="connsiteX1" fmla="*/ 1057415 w 1057415"/>
              <a:gd name="connsiteY1" fmla="*/ 520349 h 1057415"/>
              <a:gd name="connsiteX2" fmla="*/ 989561 w 1057415"/>
              <a:gd name="connsiteY2" fmla="*/ 545184 h 1057415"/>
              <a:gd name="connsiteX3" fmla="*/ 545186 w 1057415"/>
              <a:gd name="connsiteY3" fmla="*/ 989560 h 1057415"/>
              <a:gd name="connsiteX4" fmla="*/ 524122 w 1057415"/>
              <a:gd name="connsiteY4" fmla="*/ 1057415 h 1057415"/>
              <a:gd name="connsiteX5" fmla="*/ 0 w 1057415"/>
              <a:gd name="connsiteY5" fmla="*/ 1057415 h 1057415"/>
              <a:gd name="connsiteX6" fmla="*/ 1961 w 1057415"/>
              <a:gd name="connsiteY6" fmla="*/ 1044563 h 1057415"/>
              <a:gd name="connsiteX7" fmla="*/ 1044563 w 1057415"/>
              <a:gd name="connsiteY7" fmla="*/ 1961 h 1057415"/>
              <a:gd name="connsiteX8" fmla="*/ 1057415 w 1057415"/>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5" h="1057415">
                <a:moveTo>
                  <a:pt x="1057415" y="0"/>
                </a:moveTo>
                <a:lnTo>
                  <a:pt x="1057415" y="520349"/>
                </a:lnTo>
                <a:lnTo>
                  <a:pt x="989561" y="545184"/>
                </a:lnTo>
                <a:cubicBezTo>
                  <a:pt x="789759" y="629694"/>
                  <a:pt x="629695" y="789757"/>
                  <a:pt x="545186" y="989560"/>
                </a:cubicBezTo>
                <a:lnTo>
                  <a:pt x="524122" y="1057415"/>
                </a:lnTo>
                <a:lnTo>
                  <a:pt x="0" y="1057415"/>
                </a:lnTo>
                <a:lnTo>
                  <a:pt x="1961" y="1044563"/>
                </a:lnTo>
                <a:cubicBezTo>
                  <a:pt x="109049" y="521237"/>
                  <a:pt x="521238" y="109049"/>
                  <a:pt x="1044563" y="1961"/>
                </a:cubicBezTo>
                <a:lnTo>
                  <a:pt x="1057415"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58" name="Freeform: Shape 131">
            <a:extLst>
              <a:ext uri="{FF2B5EF4-FFF2-40B4-BE49-F238E27FC236}">
                <a16:creationId xmlns:a16="http://schemas.microsoft.com/office/drawing/2014/main" id="{882B25F0-B389-4335-9BDE-3E11D08C771C}"/>
              </a:ext>
            </a:extLst>
          </p:cNvPr>
          <p:cNvSpPr/>
          <p:nvPr/>
        </p:nvSpPr>
        <p:spPr>
          <a:xfrm>
            <a:off x="6410955" y="1940807"/>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59" name="Freeform: Shape 132">
            <a:extLst>
              <a:ext uri="{FF2B5EF4-FFF2-40B4-BE49-F238E27FC236}">
                <a16:creationId xmlns:a16="http://schemas.microsoft.com/office/drawing/2014/main" id="{06031A02-4802-4E18-A0FD-8015CD4746CD}"/>
              </a:ext>
            </a:extLst>
          </p:cNvPr>
          <p:cNvSpPr/>
          <p:nvPr/>
        </p:nvSpPr>
        <p:spPr>
          <a:xfrm>
            <a:off x="5232133" y="3119630"/>
            <a:ext cx="793061" cy="793062"/>
          </a:xfrm>
          <a:custGeom>
            <a:avLst/>
            <a:gdLst>
              <a:gd name="connsiteX0" fmla="*/ 0 w 1057415"/>
              <a:gd name="connsiteY0" fmla="*/ 0 h 1057416"/>
              <a:gd name="connsiteX1" fmla="*/ 524123 w 1057415"/>
              <a:gd name="connsiteY1" fmla="*/ 0 h 1057416"/>
              <a:gd name="connsiteX2" fmla="*/ 545186 w 1057415"/>
              <a:gd name="connsiteY2" fmla="*/ 67854 h 1057416"/>
              <a:gd name="connsiteX3" fmla="*/ 989561 w 1057415"/>
              <a:gd name="connsiteY3" fmla="*/ 512229 h 1057416"/>
              <a:gd name="connsiteX4" fmla="*/ 1057415 w 1057415"/>
              <a:gd name="connsiteY4" fmla="*/ 537064 h 1057416"/>
              <a:gd name="connsiteX5" fmla="*/ 1057415 w 1057415"/>
              <a:gd name="connsiteY5" fmla="*/ 1057416 h 1057416"/>
              <a:gd name="connsiteX6" fmla="*/ 1044563 w 1057415"/>
              <a:gd name="connsiteY6" fmla="*/ 1055454 h 1057416"/>
              <a:gd name="connsiteX7" fmla="*/ 1961 w 1057415"/>
              <a:gd name="connsiteY7" fmla="*/ 12852 h 1057416"/>
              <a:gd name="connsiteX8" fmla="*/ 0 w 1057415"/>
              <a:gd name="connsiteY8" fmla="*/ 0 h 105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5" h="1057416">
                <a:moveTo>
                  <a:pt x="0" y="0"/>
                </a:moveTo>
                <a:lnTo>
                  <a:pt x="524123" y="0"/>
                </a:lnTo>
                <a:lnTo>
                  <a:pt x="545186" y="67854"/>
                </a:lnTo>
                <a:cubicBezTo>
                  <a:pt x="629695" y="267656"/>
                  <a:pt x="789759" y="427720"/>
                  <a:pt x="989561" y="512229"/>
                </a:cubicBezTo>
                <a:lnTo>
                  <a:pt x="1057415" y="537064"/>
                </a:lnTo>
                <a:lnTo>
                  <a:pt x="1057415" y="1057416"/>
                </a:lnTo>
                <a:lnTo>
                  <a:pt x="1044563" y="1055454"/>
                </a:lnTo>
                <a:cubicBezTo>
                  <a:pt x="521238" y="948366"/>
                  <a:pt x="109049" y="536178"/>
                  <a:pt x="1961" y="12852"/>
                </a:cubicBez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sp>
        <p:nvSpPr>
          <p:cNvPr id="60" name="Freeform: Shape 133">
            <a:extLst>
              <a:ext uri="{FF2B5EF4-FFF2-40B4-BE49-F238E27FC236}">
                <a16:creationId xmlns:a16="http://schemas.microsoft.com/office/drawing/2014/main" id="{87A21E59-CD52-4159-99BC-E918301A8DA9}"/>
              </a:ext>
            </a:extLst>
          </p:cNvPr>
          <p:cNvSpPr/>
          <p:nvPr/>
        </p:nvSpPr>
        <p:spPr>
          <a:xfrm>
            <a:off x="6410955" y="3119630"/>
            <a:ext cx="793062" cy="793062"/>
          </a:xfrm>
          <a:custGeom>
            <a:avLst/>
            <a:gdLst>
              <a:gd name="connsiteX0" fmla="*/ 533293 w 1057416"/>
              <a:gd name="connsiteY0" fmla="*/ 0 h 1057416"/>
              <a:gd name="connsiteX1" fmla="*/ 1057416 w 1057416"/>
              <a:gd name="connsiteY1" fmla="*/ 0 h 1057416"/>
              <a:gd name="connsiteX2" fmla="*/ 1055454 w 1057416"/>
              <a:gd name="connsiteY2" fmla="*/ 12852 h 1057416"/>
              <a:gd name="connsiteX3" fmla="*/ 12852 w 1057416"/>
              <a:gd name="connsiteY3" fmla="*/ 1055454 h 1057416"/>
              <a:gd name="connsiteX4" fmla="*/ 0 w 1057416"/>
              <a:gd name="connsiteY4" fmla="*/ 1057416 h 1057416"/>
              <a:gd name="connsiteX5" fmla="*/ 0 w 1057416"/>
              <a:gd name="connsiteY5" fmla="*/ 537064 h 1057416"/>
              <a:gd name="connsiteX6" fmla="*/ 67855 w 1057416"/>
              <a:gd name="connsiteY6" fmla="*/ 512229 h 1057416"/>
              <a:gd name="connsiteX7" fmla="*/ 512230 w 1057416"/>
              <a:gd name="connsiteY7" fmla="*/ 67854 h 1057416"/>
              <a:gd name="connsiteX8" fmla="*/ 533293 w 1057416"/>
              <a:gd name="connsiteY8" fmla="*/ 0 h 105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6">
                <a:moveTo>
                  <a:pt x="533293" y="0"/>
                </a:moveTo>
                <a:lnTo>
                  <a:pt x="1057416" y="0"/>
                </a:lnTo>
                <a:lnTo>
                  <a:pt x="1055454" y="12852"/>
                </a:lnTo>
                <a:cubicBezTo>
                  <a:pt x="948366" y="536178"/>
                  <a:pt x="536178" y="948366"/>
                  <a:pt x="12852" y="1055454"/>
                </a:cubicBezTo>
                <a:lnTo>
                  <a:pt x="0" y="1057416"/>
                </a:lnTo>
                <a:lnTo>
                  <a:pt x="0" y="537064"/>
                </a:lnTo>
                <a:lnTo>
                  <a:pt x="67855" y="512229"/>
                </a:lnTo>
                <a:cubicBezTo>
                  <a:pt x="267657" y="427720"/>
                  <a:pt x="427721" y="267656"/>
                  <a:pt x="512230" y="67854"/>
                </a:cubicBezTo>
                <a:lnTo>
                  <a:pt x="533293"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61" name="TextBox 60">
            <a:extLst>
              <a:ext uri="{FF2B5EF4-FFF2-40B4-BE49-F238E27FC236}">
                <a16:creationId xmlns:a16="http://schemas.microsoft.com/office/drawing/2014/main" id="{E49693F8-2D31-47EF-9F2B-8BE87093963A}"/>
              </a:ext>
            </a:extLst>
          </p:cNvPr>
          <p:cNvSpPr txBox="1"/>
          <p:nvPr/>
        </p:nvSpPr>
        <p:spPr>
          <a:xfrm>
            <a:off x="7478554" y="3973794"/>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cs typeface="mohammad bold art 1" pitchFamily="2" charset="-78"/>
              </a:rPr>
              <a:t>2</a:t>
            </a:r>
          </a:p>
        </p:txBody>
      </p:sp>
      <p:grpSp>
        <p:nvGrpSpPr>
          <p:cNvPr id="63" name="Group 62">
            <a:extLst>
              <a:ext uri="{FF2B5EF4-FFF2-40B4-BE49-F238E27FC236}">
                <a16:creationId xmlns:a16="http://schemas.microsoft.com/office/drawing/2014/main" id="{8EDFA123-3D52-47AE-AB93-96D9A4B70DA8}"/>
              </a:ext>
            </a:extLst>
          </p:cNvPr>
          <p:cNvGrpSpPr/>
          <p:nvPr/>
        </p:nvGrpSpPr>
        <p:grpSpPr>
          <a:xfrm>
            <a:off x="8412600" y="4486612"/>
            <a:ext cx="2927241" cy="1746123"/>
            <a:chOff x="8921977" y="1325595"/>
            <a:chExt cx="2937088" cy="2533228"/>
          </a:xfrm>
        </p:grpSpPr>
        <p:sp>
          <p:nvSpPr>
            <p:cNvPr id="64" name="TextBox 63">
              <a:extLst>
                <a:ext uri="{FF2B5EF4-FFF2-40B4-BE49-F238E27FC236}">
                  <a16:creationId xmlns:a16="http://schemas.microsoft.com/office/drawing/2014/main" id="{148CC2AE-B007-43CF-B41A-837AB9BCADA2}"/>
                </a:ext>
              </a:extLst>
            </p:cNvPr>
            <p:cNvSpPr txBox="1"/>
            <p:nvPr/>
          </p:nvSpPr>
          <p:spPr>
            <a:xfrm>
              <a:off x="8921977" y="1325595"/>
              <a:ext cx="2937088" cy="602793"/>
            </a:xfrm>
            <a:prstGeom prst="rect">
              <a:avLst/>
            </a:prstGeom>
            <a:solidFill>
              <a:srgbClr val="00B0F0"/>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الثانية</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65" name="TextBox 64">
              <a:extLst>
                <a:ext uri="{FF2B5EF4-FFF2-40B4-BE49-F238E27FC236}">
                  <a16:creationId xmlns:a16="http://schemas.microsoft.com/office/drawing/2014/main" id="{802A2ED8-13B9-48EC-85F1-09F055216A90}"/>
                </a:ext>
              </a:extLst>
            </p:cNvPr>
            <p:cNvSpPr txBox="1"/>
            <p:nvPr/>
          </p:nvSpPr>
          <p:spPr>
            <a:xfrm>
              <a:off x="8929772" y="1925883"/>
              <a:ext cx="2929293" cy="1932940"/>
            </a:xfrm>
            <a:prstGeom prst="rect">
              <a:avLst/>
            </a:prstGeom>
            <a:noFill/>
          </p:spPr>
          <p:txBody>
            <a:bodyPr wrap="square" lIns="0" rIns="0" rtlCol="0" anchor="t">
              <a:spAutoFit/>
            </a:bodyPr>
            <a:lstStyle/>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تقسيم السوق</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مؤشرات جديدة للسوق</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فواصل التداول المستمر</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منصة التداول للشركات غير المدرجة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التأكيد المتأخر لأمين الحفظ</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تسهيل إجراءات الصفقات الخاصة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التوزيع الإلكتروني للأرباح النقدية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lang="ar-KW" sz="1000" kern="0" dirty="0">
                <a:solidFill>
                  <a:srgbClr val="363636"/>
                </a:solidFill>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جلسة الشراء الإجباري</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p:txBody>
        </p:sp>
      </p:grpSp>
      <p:sp>
        <p:nvSpPr>
          <p:cNvPr id="66" name="TextBox 65">
            <a:extLst>
              <a:ext uri="{FF2B5EF4-FFF2-40B4-BE49-F238E27FC236}">
                <a16:creationId xmlns:a16="http://schemas.microsoft.com/office/drawing/2014/main" id="{FF2FFBC3-5EFF-4863-ADA6-2632F0E09854}"/>
              </a:ext>
            </a:extLst>
          </p:cNvPr>
          <p:cNvSpPr txBox="1"/>
          <p:nvPr/>
        </p:nvSpPr>
        <p:spPr>
          <a:xfrm rot="2687011">
            <a:off x="6427296" y="2193378"/>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chemeClr val="bg1"/>
                </a:solidFill>
                <a:effectLst/>
                <a:uLnTx/>
                <a:uFillTx/>
                <a:cs typeface="mohammad bold art 1" pitchFamily="2" charset="-78"/>
              </a:rPr>
              <a:t>2017</a:t>
            </a:r>
            <a:endParaRPr kumimoji="0" lang="en-US" sz="1800" b="1" i="0" u="none" strike="noStrike" kern="0" cap="none" spc="0" normalizeH="0" baseline="0" noProof="0" dirty="0">
              <a:ln>
                <a:noFill/>
              </a:ln>
              <a:solidFill>
                <a:schemeClr val="bg1"/>
              </a:solidFill>
              <a:effectLst/>
              <a:uLnTx/>
              <a:uFillTx/>
              <a:cs typeface="mohammad bold art 1" pitchFamily="2" charset="-78"/>
            </a:endParaRPr>
          </a:p>
        </p:txBody>
      </p:sp>
      <p:sp>
        <p:nvSpPr>
          <p:cNvPr id="67" name="TextBox 66">
            <a:extLst>
              <a:ext uri="{FF2B5EF4-FFF2-40B4-BE49-F238E27FC236}">
                <a16:creationId xmlns:a16="http://schemas.microsoft.com/office/drawing/2014/main" id="{B449A734-759C-4DE0-96DA-1D94E9921767}"/>
              </a:ext>
            </a:extLst>
          </p:cNvPr>
          <p:cNvSpPr txBox="1"/>
          <p:nvPr/>
        </p:nvSpPr>
        <p:spPr>
          <a:xfrm rot="18762770">
            <a:off x="6435751" y="3307921"/>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2018</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68" name="TextBox 67">
            <a:extLst>
              <a:ext uri="{FF2B5EF4-FFF2-40B4-BE49-F238E27FC236}">
                <a16:creationId xmlns:a16="http://schemas.microsoft.com/office/drawing/2014/main" id="{65BED238-0A23-41B1-9545-B41DBD859DC9}"/>
              </a:ext>
            </a:extLst>
          </p:cNvPr>
          <p:cNvSpPr txBox="1"/>
          <p:nvPr/>
        </p:nvSpPr>
        <p:spPr>
          <a:xfrm rot="2499053">
            <a:off x="5388947" y="3305770"/>
            <a:ext cx="57419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chemeClr val="bg1"/>
                </a:solidFill>
                <a:effectLst/>
                <a:uLnTx/>
                <a:uFillTx/>
                <a:cs typeface="mohammad bold art 1" pitchFamily="2" charset="-78"/>
              </a:rPr>
              <a:t>TBD</a:t>
            </a:r>
          </a:p>
        </p:txBody>
      </p:sp>
      <p:sp>
        <p:nvSpPr>
          <p:cNvPr id="69" name="TextBox 68">
            <a:extLst>
              <a:ext uri="{FF2B5EF4-FFF2-40B4-BE49-F238E27FC236}">
                <a16:creationId xmlns:a16="http://schemas.microsoft.com/office/drawing/2014/main" id="{147EC5E1-F6E7-4EBF-82B7-06C4C3DD1AAC}"/>
              </a:ext>
            </a:extLst>
          </p:cNvPr>
          <p:cNvSpPr txBox="1"/>
          <p:nvPr/>
        </p:nvSpPr>
        <p:spPr>
          <a:xfrm rot="19067665">
            <a:off x="5373320" y="2155188"/>
            <a:ext cx="574196" cy="369332"/>
          </a:xfrm>
          <a:prstGeom prst="rect">
            <a:avLst/>
          </a:prstGeom>
          <a:noFill/>
        </p:spPr>
        <p:txBody>
          <a:bodyPr wrap="none" rtlCol="0">
            <a:spAutoFit/>
          </a:bodyPr>
          <a:lstStyle/>
          <a:p>
            <a:pPr lvl="0">
              <a:defRPr/>
            </a:pPr>
            <a:r>
              <a:rPr lang="en-US" b="1" kern="0" dirty="0">
                <a:solidFill>
                  <a:schemeClr val="bg1"/>
                </a:solidFill>
                <a:cs typeface="mohammad bold art 1" pitchFamily="2" charset="-78"/>
              </a:rPr>
              <a:t>TBD</a:t>
            </a:r>
            <a:endParaRPr kumimoji="0" lang="en-US" sz="1800" b="1" i="0" u="none" strike="noStrike" kern="0" cap="none" spc="0" normalizeH="0" baseline="0" noProof="0" dirty="0">
              <a:ln>
                <a:noFill/>
              </a:ln>
              <a:solidFill>
                <a:schemeClr val="bg1"/>
              </a:solidFill>
              <a:effectLst/>
              <a:uLnTx/>
              <a:uFillTx/>
              <a:cs typeface="mohammad bold art 1" pitchFamily="2" charset="-78"/>
            </a:endParaRPr>
          </a:p>
        </p:txBody>
      </p:sp>
      <p:grpSp>
        <p:nvGrpSpPr>
          <p:cNvPr id="70" name="Group 69">
            <a:extLst>
              <a:ext uri="{FF2B5EF4-FFF2-40B4-BE49-F238E27FC236}">
                <a16:creationId xmlns:a16="http://schemas.microsoft.com/office/drawing/2014/main" id="{0F225CCF-08F2-45A6-AF9E-C5964C35DCDA}"/>
              </a:ext>
            </a:extLst>
          </p:cNvPr>
          <p:cNvGrpSpPr/>
          <p:nvPr/>
        </p:nvGrpSpPr>
        <p:grpSpPr>
          <a:xfrm>
            <a:off x="1034255" y="1209848"/>
            <a:ext cx="10311750" cy="3475001"/>
            <a:chOff x="1512628" y="1374393"/>
            <a:chExt cx="10346437" cy="4633330"/>
          </a:xfrm>
        </p:grpSpPr>
        <p:sp>
          <p:nvSpPr>
            <p:cNvPr id="71" name="TextBox 70">
              <a:extLst>
                <a:ext uri="{FF2B5EF4-FFF2-40B4-BE49-F238E27FC236}">
                  <a16:creationId xmlns:a16="http://schemas.microsoft.com/office/drawing/2014/main" id="{6D152B82-7938-4CB3-9F40-4BFF58B0C7FF}"/>
                </a:ext>
              </a:extLst>
            </p:cNvPr>
            <p:cNvSpPr txBox="1"/>
            <p:nvPr/>
          </p:nvSpPr>
          <p:spPr>
            <a:xfrm>
              <a:off x="8921977" y="1374393"/>
              <a:ext cx="2937088" cy="553997"/>
            </a:xfrm>
            <a:prstGeom prst="rect">
              <a:avLst/>
            </a:prstGeom>
            <a:solidFill>
              <a:srgbClr val="023C5B"/>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الأولى</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72" name="TextBox 71">
              <a:extLst>
                <a:ext uri="{FF2B5EF4-FFF2-40B4-BE49-F238E27FC236}">
                  <a16:creationId xmlns:a16="http://schemas.microsoft.com/office/drawing/2014/main" id="{4EF3AEB2-451F-42BD-9197-B45D1D0F63A3}"/>
                </a:ext>
              </a:extLst>
            </p:cNvPr>
            <p:cNvSpPr txBox="1"/>
            <p:nvPr/>
          </p:nvSpPr>
          <p:spPr>
            <a:xfrm>
              <a:off x="1512628" y="1955335"/>
              <a:ext cx="3215582" cy="4052388"/>
            </a:xfrm>
            <a:prstGeom prst="rect">
              <a:avLst/>
            </a:prstGeom>
            <a:noFill/>
            <a:effectLst/>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المرحلة الثالثة (الجزء الأول) – تم تطبيق هذا الجزء قي 2019</a:t>
              </a:r>
              <a:endParaRPr kumimoji="0" lang="en-US" sz="1000" b="1" i="0" u="sng" strike="noStrike" kern="0" cap="none" spc="0" normalizeH="0" baseline="0" noProof="0" dirty="0">
                <a:ln>
                  <a:noFill/>
                </a:ln>
                <a:solidFill>
                  <a:srgbClr val="595959"/>
                </a:solidFill>
                <a:effectLst/>
                <a:uLnTx/>
                <a:uFillTx/>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جلسة التداول بعد الإغلاق.</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البيع على المكشوف وتطوير استخدام إقراض واقتراض الأسهم.</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إدراج و تداول الصناديق والصناديق العقارية المدرة للدخل.</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تحسين آلية تنفيذ صفقات خارج السوق.</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rPr>
                <a:t>صفقات المبادلة.</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0" marR="0" lvl="1" indent="0" algn="just" defTabSz="914400" rtl="1" eaLnBrk="1" fontAlgn="auto" latinLnBrk="0" hangingPunct="1">
                <a:lnSpc>
                  <a:spcPct val="90000"/>
                </a:lnSpc>
                <a:spcBef>
                  <a:spcPct val="0"/>
                </a:spcBef>
                <a:spcAft>
                  <a:spcPct val="15000"/>
                </a:spcAft>
                <a:buClrTx/>
                <a:buSzTx/>
                <a:buFontTx/>
                <a:buNone/>
                <a:tabLst/>
                <a:defRPr/>
              </a:pP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المرحلة الثالثة (الجزء الثاني)</a:t>
              </a:r>
              <a:endParaRPr kumimoji="0" lang="en-US"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الوسيط المركزي للسوق النقدي</a:t>
              </a:r>
              <a:endParaRPr lang="ar-KW" sz="1000" kern="0" dirty="0">
                <a:solidFill>
                  <a:srgbClr val="363636"/>
                </a:solidFill>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ط</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ب</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يق نموذج التسويات النقدية من خلال نظام البنك المركزي / البنوك التجارية</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تغيير آلية التسويات باتباع مبدأ</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en-US" sz="1000" b="0" i="0" u="none" strike="noStrike" kern="0" cap="none" spc="0" normalizeH="0" baseline="0" noProof="0" dirty="0" err="1">
                  <a:ln>
                    <a:noFill/>
                  </a:ln>
                  <a:solidFill>
                    <a:srgbClr val="363636"/>
                  </a:solidFill>
                  <a:effectLst/>
                  <a:uLnTx/>
                  <a:uFillTx/>
                  <a:latin typeface="Times New Roman" panose="02020603050405020304" pitchFamily="18" charset="0"/>
                  <a:cs typeface="mohammad bold art 1" pitchFamily="2" charset="-78"/>
                </a:rPr>
                <a:t>DvP</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model 2</a:t>
              </a:r>
              <a:r>
                <a:rPr lang="ar-KW" sz="1000" kern="0" dirty="0">
                  <a:solidFill>
                    <a:srgbClr val="363636"/>
                  </a:solidFill>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نموذج الوسيط المؤهل</a:t>
              </a:r>
              <a:r>
                <a:rPr lang="ar-KW" sz="1000" kern="0" dirty="0">
                  <a:solidFill>
                    <a:srgbClr val="363636"/>
                  </a:solidFill>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إنشاء رقم حسابات فرعية ضمن الحسابات المجمعة</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lvl="1" indent="-171450" algn="just" rtl="1">
                <a:lnSpc>
                  <a:spcPct val="90000"/>
                </a:lnSpc>
                <a:spcBef>
                  <a:spcPct val="0"/>
                </a:spcBef>
                <a:spcAft>
                  <a:spcPct val="15000"/>
                </a:spcAft>
                <a:buFont typeface="Arial" panose="020B0604020202020204" pitchFamily="34" charset="0"/>
                <a:buChar char="•"/>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تهيئة البيئة التشريعية والتشغيلية لتقديم المنتجات والخدمات التالية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lang="ar-KW" sz="1000" kern="0" dirty="0">
                <a:solidFill>
                  <a:srgbClr val="363636"/>
                </a:solidFill>
                <a:latin typeface="Times New Roman" panose="02020603050405020304" pitchFamily="18" charset="0"/>
                <a:cs typeface="mohammad bold art 1" pitchFamily="2" charset="-78"/>
              </a:endParaRPr>
            </a:p>
            <a:p>
              <a:pPr marL="228600" lvl="1" indent="-228600" algn="just" defTabSz="889000" rtl="1">
                <a:lnSpc>
                  <a:spcPct val="90000"/>
                </a:lnSpc>
                <a:spcBef>
                  <a:spcPct val="0"/>
                </a:spcBef>
                <a:spcAft>
                  <a:spcPct val="15000"/>
                </a:spcAft>
                <a:buFont typeface="Wingdings" panose="05000000000000000000" pitchFamily="2" charset="2"/>
                <a:buChar char="ü"/>
                <a:defRPr/>
              </a:pPr>
              <a:r>
                <a:rPr lang="ar-SA" sz="1000" kern="0" dirty="0">
                  <a:solidFill>
                    <a:srgbClr val="363636"/>
                  </a:solidFill>
                  <a:latin typeface="Times New Roman" panose="02020603050405020304" pitchFamily="18" charset="0"/>
                  <a:cs typeface="mohammad bold art 1" pitchFamily="2" charset="-78"/>
                </a:rPr>
                <a:t>صناديق المؤشرات المتداولة</a:t>
              </a:r>
              <a:endParaRPr lang="ar-KW" sz="1000" kern="0" dirty="0">
                <a:solidFill>
                  <a:srgbClr val="363636"/>
                </a:solidFill>
                <a:latin typeface="Times New Roman" panose="02020603050405020304" pitchFamily="18" charset="0"/>
                <a:cs typeface="mohammad bold art 1" pitchFamily="2" charset="-78"/>
              </a:endParaRPr>
            </a:p>
            <a:p>
              <a:pPr marL="228600" lvl="1" indent="-228600" algn="just" defTabSz="889000" rtl="1">
                <a:lnSpc>
                  <a:spcPct val="90000"/>
                </a:lnSpc>
                <a:spcBef>
                  <a:spcPct val="0"/>
                </a:spcBef>
                <a:spcAft>
                  <a:spcPct val="15000"/>
                </a:spcAft>
                <a:buFont typeface="Wingdings" panose="05000000000000000000" pitchFamily="2" charset="2"/>
                <a:buChar char="ü"/>
                <a:defRPr/>
              </a:pPr>
              <a:r>
                <a:rPr lang="ar-SA" sz="1000" kern="0" dirty="0">
                  <a:solidFill>
                    <a:srgbClr val="363636"/>
                  </a:solidFill>
                  <a:latin typeface="Times New Roman" panose="02020603050405020304" pitchFamily="18" charset="0"/>
                  <a:cs typeface="mohammad bold art 1" pitchFamily="2" charset="-78"/>
                </a:rPr>
                <a:t>السندات والصكوك</a:t>
              </a:r>
              <a:r>
                <a:rPr lang="en-US" sz="1000" kern="0" dirty="0">
                  <a:solidFill>
                    <a:srgbClr val="363636"/>
                  </a:solidFill>
                  <a:latin typeface="Times New Roman" panose="02020603050405020304" pitchFamily="18" charset="0"/>
                  <a:cs typeface="mohammad bold art 1" pitchFamily="2" charset="-78"/>
                </a:rPr>
                <a:t>.</a:t>
              </a:r>
              <a:endParaRPr lang="ar-KW" sz="1000" kern="0" dirty="0">
                <a:solidFill>
                  <a:srgbClr val="363636"/>
                </a:solidFill>
                <a:latin typeface="Times New Roman" panose="02020603050405020304" pitchFamily="18" charset="0"/>
                <a:cs typeface="mohammad bold art 1" pitchFamily="2" charset="-78"/>
              </a:endParaRPr>
            </a:p>
            <a:p>
              <a:pPr marL="0" lvl="1" algn="just" rtl="1">
                <a:lnSpc>
                  <a:spcPct val="90000"/>
                </a:lnSpc>
                <a:spcBef>
                  <a:spcPct val="0"/>
                </a:spcBef>
                <a:spcAft>
                  <a:spcPct val="15000"/>
                </a:spcAft>
                <a:defRPr/>
              </a:pP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p:txBody>
        </p:sp>
      </p:grpSp>
      <p:sp>
        <p:nvSpPr>
          <p:cNvPr id="73" name="Rectangle 72">
            <a:extLst>
              <a:ext uri="{FF2B5EF4-FFF2-40B4-BE49-F238E27FC236}">
                <a16:creationId xmlns:a16="http://schemas.microsoft.com/office/drawing/2014/main" id="{C47ECB6B-7337-4DF3-BCEE-0A3FA81801AF}"/>
              </a:ext>
            </a:extLst>
          </p:cNvPr>
          <p:cNvSpPr/>
          <p:nvPr/>
        </p:nvSpPr>
        <p:spPr>
          <a:xfrm>
            <a:off x="4501385" y="2280418"/>
            <a:ext cx="783692" cy="427743"/>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chemeClr val="bg1"/>
                </a:solidFill>
                <a:effectLst/>
                <a:uLnTx/>
                <a:uFillTx/>
                <a:latin typeface="Calibri Light" panose="020F0302020204030204"/>
                <a:cs typeface="mohammad bold art 1" pitchFamily="2" charset="-78"/>
              </a:rPr>
              <a:t>Partially Live</a:t>
            </a:r>
          </a:p>
        </p:txBody>
      </p:sp>
      <p:sp>
        <p:nvSpPr>
          <p:cNvPr id="75" name="Pentagon 9">
            <a:extLst>
              <a:ext uri="{FF2B5EF4-FFF2-40B4-BE49-F238E27FC236}">
                <a16:creationId xmlns:a16="http://schemas.microsoft.com/office/drawing/2014/main" id="{2A495684-F83A-4B40-9146-F49628646DBA}"/>
              </a:ext>
            </a:extLst>
          </p:cNvPr>
          <p:cNvSpPr/>
          <p:nvPr/>
        </p:nvSpPr>
        <p:spPr>
          <a:xfrm>
            <a:off x="4064423" y="4500010"/>
            <a:ext cx="424522" cy="413615"/>
          </a:xfrm>
          <a:prstGeom prst="homePlate">
            <a:avLst/>
          </a:prstGeom>
          <a:solidFill>
            <a:srgbClr val="595959">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76" name="Pentagon 83">
            <a:extLst>
              <a:ext uri="{FF2B5EF4-FFF2-40B4-BE49-F238E27FC236}">
                <a16:creationId xmlns:a16="http://schemas.microsoft.com/office/drawing/2014/main" id="{AEE06E7E-10EF-43FA-BDFE-DB9A5AD03743}"/>
              </a:ext>
            </a:extLst>
          </p:cNvPr>
          <p:cNvSpPr/>
          <p:nvPr/>
        </p:nvSpPr>
        <p:spPr>
          <a:xfrm>
            <a:off x="4069834" y="1219288"/>
            <a:ext cx="424522" cy="413615"/>
          </a:xfrm>
          <a:prstGeom prst="homePlate">
            <a:avLst/>
          </a:prstGeom>
          <a:solidFill>
            <a:schemeClr val="accent4">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8007386" y="1213571"/>
            <a:ext cx="424522" cy="413615"/>
          </a:xfrm>
          <a:prstGeom prst="homePlate">
            <a:avLst>
              <a:gd name="adj" fmla="val 52781"/>
            </a:avLst>
          </a:prstGeom>
          <a:solidFill>
            <a:srgbClr val="023C5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pic>
        <p:nvPicPr>
          <p:cNvPr id="78" name="Picture 77">
            <a:extLst>
              <a:ext uri="{FF2B5EF4-FFF2-40B4-BE49-F238E27FC236}">
                <a16:creationId xmlns:a16="http://schemas.microsoft.com/office/drawing/2014/main" id="{16D229F9-C24A-46B6-A7A6-1B3D1DF726FC}"/>
              </a:ext>
            </a:extLst>
          </p:cNvPr>
          <p:cNvPicPr>
            <a:picLocks noChangeAspect="1"/>
          </p:cNvPicPr>
          <p:nvPr/>
        </p:nvPicPr>
        <p:blipFill>
          <a:blip r:embed="rId3"/>
          <a:stretch>
            <a:fillRect/>
          </a:stretch>
        </p:blipFill>
        <p:spPr>
          <a:xfrm>
            <a:off x="5687347" y="2651877"/>
            <a:ext cx="998525" cy="624693"/>
          </a:xfrm>
          <a:prstGeom prst="rect">
            <a:avLst/>
          </a:prstGeom>
        </p:spPr>
      </p:pic>
      <p:pic>
        <p:nvPicPr>
          <p:cNvPr id="79" name="Picture 78">
            <a:extLst>
              <a:ext uri="{FF2B5EF4-FFF2-40B4-BE49-F238E27FC236}">
                <a16:creationId xmlns:a16="http://schemas.microsoft.com/office/drawing/2014/main" id="{33D827BB-8632-4E73-8919-744E51A1EF88}"/>
              </a:ext>
            </a:extLst>
          </p:cNvPr>
          <p:cNvPicPr>
            <a:picLocks noChangeAspect="1"/>
          </p:cNvPicPr>
          <p:nvPr/>
        </p:nvPicPr>
        <p:blipFill>
          <a:blip r:embed="rId4"/>
          <a:stretch>
            <a:fillRect/>
          </a:stretch>
        </p:blipFill>
        <p:spPr>
          <a:xfrm>
            <a:off x="4993028" y="2486983"/>
            <a:ext cx="272876" cy="204657"/>
          </a:xfrm>
          <a:prstGeom prst="rect">
            <a:avLst/>
          </a:prstGeom>
        </p:spPr>
      </p:pic>
      <p:sp>
        <p:nvSpPr>
          <p:cNvPr id="80" name="Rectangle 79">
            <a:extLst>
              <a:ext uri="{FF2B5EF4-FFF2-40B4-BE49-F238E27FC236}">
                <a16:creationId xmlns:a16="http://schemas.microsoft.com/office/drawing/2014/main" id="{B3AA5028-C20A-451F-A6A0-772AEF4ED56A}"/>
              </a:ext>
            </a:extLst>
          </p:cNvPr>
          <p:cNvSpPr/>
          <p:nvPr/>
        </p:nvSpPr>
        <p:spPr>
          <a:xfrm>
            <a:off x="7175140" y="2448652"/>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chemeClr val="bg1"/>
                </a:solidFill>
                <a:effectLst/>
                <a:uLnTx/>
                <a:uFillTx/>
                <a:latin typeface="Calibri Light" panose="020F0302020204030204"/>
                <a:cs typeface="mohammad bold art 1" pitchFamily="2" charset="-78"/>
              </a:rPr>
              <a:t>Live</a:t>
            </a:r>
          </a:p>
        </p:txBody>
      </p:sp>
      <p:sp>
        <p:nvSpPr>
          <p:cNvPr id="81" name="Rectangle 80">
            <a:extLst>
              <a:ext uri="{FF2B5EF4-FFF2-40B4-BE49-F238E27FC236}">
                <a16:creationId xmlns:a16="http://schemas.microsoft.com/office/drawing/2014/main" id="{7C1918D0-5ADE-4E38-9300-EE47AA2F717C}"/>
              </a:ext>
            </a:extLst>
          </p:cNvPr>
          <p:cNvSpPr/>
          <p:nvPr/>
        </p:nvSpPr>
        <p:spPr>
          <a:xfrm>
            <a:off x="7171003" y="3145286"/>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Live</a:t>
            </a:r>
          </a:p>
        </p:txBody>
      </p:sp>
      <p:pic>
        <p:nvPicPr>
          <p:cNvPr id="82" name="Picture 81">
            <a:extLst>
              <a:ext uri="{FF2B5EF4-FFF2-40B4-BE49-F238E27FC236}">
                <a16:creationId xmlns:a16="http://schemas.microsoft.com/office/drawing/2014/main" id="{3482FAA7-332F-4FA5-A452-37B5658B2BDF}"/>
              </a:ext>
            </a:extLst>
          </p:cNvPr>
          <p:cNvPicPr>
            <a:picLocks noChangeAspect="1"/>
          </p:cNvPicPr>
          <p:nvPr/>
        </p:nvPicPr>
        <p:blipFill>
          <a:blip r:embed="rId4"/>
          <a:stretch>
            <a:fillRect/>
          </a:stretch>
        </p:blipFill>
        <p:spPr>
          <a:xfrm>
            <a:off x="7628448" y="2503504"/>
            <a:ext cx="272876" cy="204657"/>
          </a:xfrm>
          <a:prstGeom prst="rect">
            <a:avLst/>
          </a:prstGeom>
        </p:spPr>
      </p:pic>
      <p:pic>
        <p:nvPicPr>
          <p:cNvPr id="83" name="Picture 82">
            <a:extLst>
              <a:ext uri="{FF2B5EF4-FFF2-40B4-BE49-F238E27FC236}">
                <a16:creationId xmlns:a16="http://schemas.microsoft.com/office/drawing/2014/main" id="{7A1A99BB-425E-4ED2-9006-D0AC217B1AA8}"/>
              </a:ext>
            </a:extLst>
          </p:cNvPr>
          <p:cNvPicPr>
            <a:picLocks noChangeAspect="1"/>
          </p:cNvPicPr>
          <p:nvPr/>
        </p:nvPicPr>
        <p:blipFill>
          <a:blip r:embed="rId4"/>
          <a:stretch>
            <a:fillRect/>
          </a:stretch>
        </p:blipFill>
        <p:spPr>
          <a:xfrm>
            <a:off x="7629602" y="3198868"/>
            <a:ext cx="272876" cy="204657"/>
          </a:xfrm>
          <a:prstGeom prst="rect">
            <a:avLst/>
          </a:prstGeom>
        </p:spPr>
      </p:pic>
      <p:sp>
        <p:nvSpPr>
          <p:cNvPr id="88" name="TextBox 87">
            <a:extLst>
              <a:ext uri="{FF2B5EF4-FFF2-40B4-BE49-F238E27FC236}">
                <a16:creationId xmlns:a16="http://schemas.microsoft.com/office/drawing/2014/main" id="{30295861-92EA-409E-B4C7-2E37D5DF0AC1}"/>
              </a:ext>
            </a:extLst>
          </p:cNvPr>
          <p:cNvSpPr txBox="1"/>
          <p:nvPr/>
        </p:nvSpPr>
        <p:spPr>
          <a:xfrm>
            <a:off x="4488944" y="4620125"/>
            <a:ext cx="3497063" cy="215444"/>
          </a:xfrm>
          <a:prstGeom prst="rect">
            <a:avLst/>
          </a:prstGeom>
          <a:noFill/>
        </p:spPr>
        <p:txBody>
          <a:bodyPr wrap="square" rtlCol="0">
            <a:spAutoFit/>
          </a:bodyPr>
          <a:lstStyle/>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800" b="0" i="0" u="none" strike="noStrike" kern="1200" cap="none" spc="0" normalizeH="0" baseline="0" noProof="0" dirty="0">
                <a:ln>
                  <a:noFill/>
                </a:ln>
                <a:solidFill>
                  <a:srgbClr val="363636"/>
                </a:solidFill>
                <a:effectLst/>
                <a:uLnTx/>
                <a:uFillTx/>
                <a:latin typeface="Calibri" panose="020F0502020204030204"/>
                <a:cs typeface="mohammad bold art 1" pitchFamily="2" charset="-78"/>
              </a:rPr>
              <a:t>بسبب جائحة كرونا التي مرت بها البلاد </a:t>
            </a:r>
            <a:r>
              <a:rPr lang="ar-KW" sz="800" dirty="0">
                <a:solidFill>
                  <a:srgbClr val="363636"/>
                </a:solidFill>
                <a:latin typeface="Calibri" panose="020F0502020204030204"/>
                <a:cs typeface="mohammad bold art 1" pitchFamily="2" charset="-78"/>
              </a:rPr>
              <a:t>تأخر </a:t>
            </a:r>
            <a:r>
              <a:rPr kumimoji="0" lang="ar-KW" sz="800" b="0" i="0" u="none" strike="noStrike" kern="1200" cap="none" spc="0" normalizeH="0" baseline="0" noProof="0" dirty="0">
                <a:ln>
                  <a:noFill/>
                </a:ln>
                <a:solidFill>
                  <a:srgbClr val="363636"/>
                </a:solidFill>
                <a:effectLst/>
                <a:uLnTx/>
                <a:uFillTx/>
                <a:latin typeface="Calibri" panose="020F0502020204030204"/>
                <a:cs typeface="mohammad bold art 1" pitchFamily="2" charset="-78"/>
              </a:rPr>
              <a:t>تطبيق جزء من المرحلة الثالثة</a:t>
            </a:r>
            <a:endParaRPr kumimoji="0" lang="en-001" sz="800" b="0" i="0" u="none" strike="noStrike" kern="1200" cap="none" spc="0" normalizeH="0" baseline="0" noProof="0" dirty="0">
              <a:ln>
                <a:noFill/>
              </a:ln>
              <a:solidFill>
                <a:srgbClr val="FF0000"/>
              </a:solidFill>
              <a:effectLst/>
              <a:uLnTx/>
              <a:uFillTx/>
              <a:latin typeface="Calibri" panose="020F0502020204030204"/>
              <a:cs typeface="mohammad bold art 1" pitchFamily="2" charset="-78"/>
            </a:endParaRPr>
          </a:p>
        </p:txBody>
      </p:sp>
      <p:sp>
        <p:nvSpPr>
          <p:cNvPr id="90" name="TextBox 125">
            <a:extLst>
              <a:ext uri="{FF2B5EF4-FFF2-40B4-BE49-F238E27FC236}">
                <a16:creationId xmlns:a16="http://schemas.microsoft.com/office/drawing/2014/main" id="{FFC504BF-B0D0-48EE-96D9-F75DF0358EF5}"/>
              </a:ext>
            </a:extLst>
          </p:cNvPr>
          <p:cNvSpPr txBox="1"/>
          <p:nvPr/>
        </p:nvSpPr>
        <p:spPr>
          <a:xfrm>
            <a:off x="4813745" y="4923200"/>
            <a:ext cx="2927241" cy="415498"/>
          </a:xfrm>
          <a:prstGeom prst="rect">
            <a:avLst/>
          </a:prstGeom>
          <a:solidFill>
            <a:schemeClr val="bg2">
              <a:lumMod val="50000"/>
            </a:schemeClr>
          </a:solid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KW" sz="2100" b="1" cap="all" dirty="0">
                <a:solidFill>
                  <a:schemeClr val="bg1"/>
                </a:solidFill>
                <a:cs typeface="mohammad bold art 1" pitchFamily="2" charset="-78"/>
              </a:rPr>
              <a:t>مبادرات 2021</a:t>
            </a:r>
            <a:endParaRPr lang="en-US" sz="2100" b="1" cap="all" dirty="0">
              <a:solidFill>
                <a:schemeClr val="bg1"/>
              </a:solidFill>
              <a:cs typeface="mohammad bold art 1" pitchFamily="2" charset="-78"/>
            </a:endParaRPr>
          </a:p>
        </p:txBody>
      </p:sp>
      <p:sp>
        <p:nvSpPr>
          <p:cNvPr id="91" name="TextBox 126">
            <a:extLst>
              <a:ext uri="{FF2B5EF4-FFF2-40B4-BE49-F238E27FC236}">
                <a16:creationId xmlns:a16="http://schemas.microsoft.com/office/drawing/2014/main" id="{24364491-EF37-4073-9DC1-52B28C37F769}"/>
              </a:ext>
            </a:extLst>
          </p:cNvPr>
          <p:cNvSpPr txBox="1"/>
          <p:nvPr/>
        </p:nvSpPr>
        <p:spPr>
          <a:xfrm>
            <a:off x="4821514" y="5336971"/>
            <a:ext cx="2919472" cy="738664"/>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gn="r" rtl="1">
              <a:buFont typeface="Arial" panose="020B0604020202020204" pitchFamily="34" charset="0"/>
              <a:buChar char="•"/>
            </a:pPr>
            <a:r>
              <a:rPr lang="ar-KW" sz="1050" dirty="0">
                <a:latin typeface="+mj-lt"/>
                <a:cs typeface="mohammad bold art 1" pitchFamily="2" charset="-78"/>
              </a:rPr>
              <a:t>التداول بالهامش</a:t>
            </a:r>
          </a:p>
          <a:p>
            <a:pPr marL="171450" indent="-171450" algn="r" rtl="1">
              <a:buFont typeface="Arial" panose="020B0604020202020204" pitchFamily="34" charset="0"/>
              <a:buChar char="•"/>
            </a:pPr>
            <a:r>
              <a:rPr lang="ar-KW" sz="1050" dirty="0">
                <a:latin typeface="+mj-lt"/>
                <a:cs typeface="mohammad bold art 1" pitchFamily="2" charset="-78"/>
              </a:rPr>
              <a:t>تداول حقوق الأولوية </a:t>
            </a:r>
            <a:endParaRPr lang="en-US" sz="1050" dirty="0">
              <a:latin typeface="+mj-lt"/>
              <a:cs typeface="mohammad bold art 1" pitchFamily="2" charset="-78"/>
            </a:endParaRPr>
          </a:p>
          <a:p>
            <a:pPr marL="171450" indent="-171450" algn="r" rtl="1">
              <a:buFont typeface="Arial" panose="020B0604020202020204" pitchFamily="34" charset="0"/>
              <a:buChar char="•"/>
            </a:pPr>
            <a:r>
              <a:rPr lang="ar-KW" sz="1050" dirty="0">
                <a:latin typeface="+mj-lt"/>
                <a:cs typeface="mohammad bold art 1" pitchFamily="2" charset="-78"/>
              </a:rPr>
              <a:t>تحسين شروط الاكتتاب والإدراج</a:t>
            </a:r>
            <a:endParaRPr lang="en-US" sz="1050" dirty="0">
              <a:latin typeface="+mj-lt"/>
              <a:cs typeface="mohammad bold art 1" pitchFamily="2" charset="-78"/>
            </a:endParaRPr>
          </a:p>
          <a:p>
            <a:pPr marL="171450" indent="-171450" algn="r" rtl="1">
              <a:buFont typeface="Arial" panose="020B0604020202020204" pitchFamily="34" charset="0"/>
              <a:buChar char="•"/>
            </a:pPr>
            <a:r>
              <a:rPr lang="ar-KW" sz="1050" dirty="0">
                <a:latin typeface="+mj-lt"/>
                <a:cs typeface="mohammad bold art 1" pitchFamily="2" charset="-78"/>
              </a:rPr>
              <a:t>إضافة وسيط الإقراض</a:t>
            </a:r>
            <a:endParaRPr lang="en-US" sz="1050" dirty="0">
              <a:latin typeface="+mj-lt"/>
              <a:cs typeface="mohammad bold art 1" pitchFamily="2" charset="-78"/>
            </a:endParaRPr>
          </a:p>
        </p:txBody>
      </p:sp>
      <p:sp>
        <p:nvSpPr>
          <p:cNvPr id="86" name="TextBox 85">
            <a:extLst>
              <a:ext uri="{FF2B5EF4-FFF2-40B4-BE49-F238E27FC236}">
                <a16:creationId xmlns:a16="http://schemas.microsoft.com/office/drawing/2014/main" id="{DA29C2E7-2216-4200-A5AD-7BF37EDBF827}"/>
              </a:ext>
            </a:extLst>
          </p:cNvPr>
          <p:cNvSpPr txBox="1"/>
          <p:nvPr/>
        </p:nvSpPr>
        <p:spPr>
          <a:xfrm>
            <a:off x="7422751" y="1226577"/>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cs typeface="mohammad bold art 1" pitchFamily="2" charset="-78"/>
              </a:rPr>
              <a:t>1</a:t>
            </a:r>
          </a:p>
        </p:txBody>
      </p:sp>
      <p:sp>
        <p:nvSpPr>
          <p:cNvPr id="87" name="Rectangle 86">
            <a:extLst>
              <a:ext uri="{FF2B5EF4-FFF2-40B4-BE49-F238E27FC236}">
                <a16:creationId xmlns:a16="http://schemas.microsoft.com/office/drawing/2014/main" id="{93CC9835-0BC1-47C1-A845-BF4AF06E4C45}"/>
              </a:ext>
            </a:extLst>
          </p:cNvPr>
          <p:cNvSpPr/>
          <p:nvPr/>
        </p:nvSpPr>
        <p:spPr>
          <a:xfrm rot="16200000">
            <a:off x="-712872" y="2941257"/>
            <a:ext cx="2555150" cy="161568"/>
          </a:xfrm>
          <a:prstGeom prst="rect">
            <a:avLst/>
          </a:prstGeom>
          <a:noFill/>
          <a:ln w="9525" cap="flat" cmpd="sng" algn="ctr">
            <a:noFill/>
            <a:prstDash val="solid"/>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KW" sz="1000" b="0" i="0" u="none" strike="noStrike" kern="1200" cap="none" spc="0" normalizeH="0" baseline="0" noProof="0" dirty="0">
                <a:ln>
                  <a:noFill/>
                </a:ln>
                <a:solidFill>
                  <a:srgbClr val="114C76"/>
                </a:solidFill>
                <a:effectLst/>
                <a:uLnTx/>
                <a:uFillTx/>
                <a:latin typeface="Calibri Light" panose="020F0302020204030204"/>
                <a:cs typeface="mohammad bold art 1" pitchFamily="2" charset="-78"/>
              </a:rPr>
              <a:t>جاري العمل على  إطلاق هذه المرحلة على دفعتين</a:t>
            </a:r>
            <a:endParaRPr kumimoji="0" lang="en-US" sz="1000" b="0" i="0" u="none" strike="noStrike" kern="1200" cap="none" spc="0" normalizeH="0" baseline="0" noProof="0" dirty="0">
              <a:ln>
                <a:noFill/>
              </a:ln>
              <a:solidFill>
                <a:srgbClr val="114C76"/>
              </a:solidFill>
              <a:effectLst/>
              <a:uLnTx/>
              <a:uFillTx/>
              <a:latin typeface="Calibri Light" panose="020F0302020204030204"/>
              <a:cs typeface="mohammad bold art 1" pitchFamily="2" charset="-78"/>
            </a:endParaRPr>
          </a:p>
        </p:txBody>
      </p:sp>
    </p:spTree>
    <p:extLst>
      <p:ext uri="{BB962C8B-B14F-4D97-AF65-F5344CB8AC3E}">
        <p14:creationId xmlns:p14="http://schemas.microsoft.com/office/powerpoint/2010/main" val="102193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2457451" y="54404"/>
            <a:ext cx="6255986" cy="831447"/>
          </a:xfrm>
        </p:spPr>
        <p:txBody>
          <a:bodyPr>
            <a:normAutofit fontScale="90000"/>
          </a:bodyPr>
          <a:lstStyle/>
          <a:p>
            <a:pPr algn="r" rtl="1"/>
            <a:r>
              <a:rPr lang="ar-KW" sz="2800" dirty="0">
                <a:solidFill>
                  <a:srgbClr val="AD8100"/>
                </a:solidFill>
                <a:cs typeface="mohammad bold art 1" pitchFamily="2" charset="-78"/>
              </a:rPr>
              <a:t>مراحل ومخرجات برنامج تطوير منظومة سوق المال</a:t>
            </a:r>
            <a:endParaRPr lang="en-US" sz="2800" dirty="0">
              <a:solidFill>
                <a:srgbClr val="AD8100"/>
              </a:solidFill>
              <a:cs typeface="mohammad bold art 1" pitchFamily="2" charset="-78"/>
            </a:endParaRPr>
          </a:p>
        </p:txBody>
      </p:sp>
      <p:sp>
        <p:nvSpPr>
          <p:cNvPr id="61" name="TextBox 60">
            <a:extLst>
              <a:ext uri="{FF2B5EF4-FFF2-40B4-BE49-F238E27FC236}">
                <a16:creationId xmlns:a16="http://schemas.microsoft.com/office/drawing/2014/main" id="{E49693F8-2D31-47EF-9F2B-8BE87093963A}"/>
              </a:ext>
            </a:extLst>
          </p:cNvPr>
          <p:cNvSpPr txBox="1"/>
          <p:nvPr/>
        </p:nvSpPr>
        <p:spPr>
          <a:xfrm>
            <a:off x="7384424" y="3812429"/>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cs typeface="mohammad bold art 1" pitchFamily="2" charset="-78"/>
              </a:rPr>
              <a:t>2</a:t>
            </a:r>
          </a:p>
        </p:txBody>
      </p:sp>
      <p:sp>
        <p:nvSpPr>
          <p:cNvPr id="67" name="TextBox 66">
            <a:extLst>
              <a:ext uri="{FF2B5EF4-FFF2-40B4-BE49-F238E27FC236}">
                <a16:creationId xmlns:a16="http://schemas.microsoft.com/office/drawing/2014/main" id="{B449A734-759C-4DE0-96DA-1D94E9921767}"/>
              </a:ext>
            </a:extLst>
          </p:cNvPr>
          <p:cNvSpPr txBox="1"/>
          <p:nvPr/>
        </p:nvSpPr>
        <p:spPr>
          <a:xfrm rot="18762770">
            <a:off x="6341621" y="3146556"/>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2018</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81" name="Rectangle 80">
            <a:extLst>
              <a:ext uri="{FF2B5EF4-FFF2-40B4-BE49-F238E27FC236}">
                <a16:creationId xmlns:a16="http://schemas.microsoft.com/office/drawing/2014/main" id="{7C1918D0-5ADE-4E38-9300-EE47AA2F717C}"/>
              </a:ext>
            </a:extLst>
          </p:cNvPr>
          <p:cNvSpPr/>
          <p:nvPr/>
        </p:nvSpPr>
        <p:spPr>
          <a:xfrm>
            <a:off x="7076873" y="2983921"/>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Live</a:t>
            </a:r>
          </a:p>
        </p:txBody>
      </p:sp>
      <p:grpSp>
        <p:nvGrpSpPr>
          <p:cNvPr id="6" name="Group 5">
            <a:extLst>
              <a:ext uri="{FF2B5EF4-FFF2-40B4-BE49-F238E27FC236}">
                <a16:creationId xmlns:a16="http://schemas.microsoft.com/office/drawing/2014/main" id="{41410966-E9E8-4A5E-983E-B9C3DDE7150B}"/>
              </a:ext>
            </a:extLst>
          </p:cNvPr>
          <p:cNvGrpSpPr/>
          <p:nvPr/>
        </p:nvGrpSpPr>
        <p:grpSpPr>
          <a:xfrm>
            <a:off x="8713437" y="1209507"/>
            <a:ext cx="3351763" cy="1990855"/>
            <a:chOff x="7913256" y="1045841"/>
            <a:chExt cx="3351763" cy="1990855"/>
          </a:xfrm>
        </p:grpSpPr>
        <p:sp>
          <p:nvSpPr>
            <p:cNvPr id="71" name="TextBox 70">
              <a:extLst>
                <a:ext uri="{FF2B5EF4-FFF2-40B4-BE49-F238E27FC236}">
                  <a16:creationId xmlns:a16="http://schemas.microsoft.com/office/drawing/2014/main" id="{6D152B82-7938-4CB3-9F40-4BFF58B0C7FF}"/>
                </a:ext>
              </a:extLst>
            </p:cNvPr>
            <p:cNvSpPr txBox="1"/>
            <p:nvPr/>
          </p:nvSpPr>
          <p:spPr>
            <a:xfrm>
              <a:off x="8337778" y="1045841"/>
              <a:ext cx="2927241" cy="415498"/>
            </a:xfrm>
            <a:prstGeom prst="rect">
              <a:avLst/>
            </a:prstGeom>
            <a:solidFill>
              <a:srgbClr val="AD8100"/>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الأولى</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7913256" y="1047724"/>
              <a:ext cx="424522" cy="413615"/>
            </a:xfrm>
            <a:prstGeom prst="homePlate">
              <a:avLst>
                <a:gd name="adj" fmla="val 52781"/>
              </a:avLst>
            </a:prstGeom>
            <a:solidFill>
              <a:srgbClr val="AD8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grpSp>
          <p:nvGrpSpPr>
            <p:cNvPr id="4" name="Group 3">
              <a:extLst>
                <a:ext uri="{FF2B5EF4-FFF2-40B4-BE49-F238E27FC236}">
                  <a16:creationId xmlns:a16="http://schemas.microsoft.com/office/drawing/2014/main" id="{B6B3C9EC-49AE-4BE6-B89B-C743784D93F8}"/>
                </a:ext>
              </a:extLst>
            </p:cNvPr>
            <p:cNvGrpSpPr/>
            <p:nvPr/>
          </p:nvGrpSpPr>
          <p:grpSpPr>
            <a:xfrm>
              <a:off x="9762449" y="1529405"/>
              <a:ext cx="1502570" cy="1507291"/>
              <a:chOff x="6316825" y="1065212"/>
              <a:chExt cx="1502570" cy="1507291"/>
            </a:xfrm>
          </p:grpSpPr>
          <p:sp>
            <p:nvSpPr>
              <p:cNvPr id="62" name="Freeform: Shape 104">
                <a:extLst>
                  <a:ext uri="{FF2B5EF4-FFF2-40B4-BE49-F238E27FC236}">
                    <a16:creationId xmlns:a16="http://schemas.microsoft.com/office/drawing/2014/main" id="{178611CA-B497-407B-95C5-19E8629E9F15}"/>
                  </a:ext>
                </a:extLst>
              </p:cNvPr>
              <p:cNvSpPr/>
              <p:nvPr/>
            </p:nvSpPr>
            <p:spPr>
              <a:xfrm>
                <a:off x="6316826" y="1069934"/>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023C5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sp>
            <p:nvSpPr>
              <p:cNvPr id="89" name="Freeform: Shape 131">
                <a:extLst>
                  <a:ext uri="{FF2B5EF4-FFF2-40B4-BE49-F238E27FC236}">
                    <a16:creationId xmlns:a16="http://schemas.microsoft.com/office/drawing/2014/main" id="{FBD70BA0-D292-4DAD-8460-3AC6CF0427ED}"/>
                  </a:ext>
                </a:extLst>
              </p:cNvPr>
              <p:cNvSpPr/>
              <p:nvPr/>
            </p:nvSpPr>
            <p:spPr>
              <a:xfrm>
                <a:off x="6316825" y="1779442"/>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0" name="Rectangle 79">
                <a:extLst>
                  <a:ext uri="{FF2B5EF4-FFF2-40B4-BE49-F238E27FC236}">
                    <a16:creationId xmlns:a16="http://schemas.microsoft.com/office/drawing/2014/main" id="{B3AA5028-C20A-451F-A6A0-772AEF4ED56A}"/>
                  </a:ext>
                </a:extLst>
              </p:cNvPr>
              <p:cNvSpPr/>
              <p:nvPr/>
            </p:nvSpPr>
            <p:spPr>
              <a:xfrm>
                <a:off x="7081010" y="2287287"/>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chemeClr val="bg1"/>
                    </a:solidFill>
                    <a:effectLst/>
                    <a:uLnTx/>
                    <a:uFillTx/>
                    <a:latin typeface="Calibri Light" panose="020F0302020204030204"/>
                    <a:cs typeface="mohammad bold art 1" pitchFamily="2" charset="-78"/>
                  </a:rPr>
                  <a:t>Live</a:t>
                </a:r>
              </a:p>
            </p:txBody>
          </p:sp>
          <p:sp>
            <p:nvSpPr>
              <p:cNvPr id="86" name="TextBox 85">
                <a:extLst>
                  <a:ext uri="{FF2B5EF4-FFF2-40B4-BE49-F238E27FC236}">
                    <a16:creationId xmlns:a16="http://schemas.microsoft.com/office/drawing/2014/main" id="{DA29C2E7-2216-4200-A5AD-7BF37EDBF827}"/>
                  </a:ext>
                </a:extLst>
              </p:cNvPr>
              <p:cNvSpPr txBox="1"/>
              <p:nvPr/>
            </p:nvSpPr>
            <p:spPr>
              <a:xfrm>
                <a:off x="7328621" y="1065212"/>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cs typeface="mohammad bold art 1" pitchFamily="2" charset="-78"/>
                  </a:rPr>
                  <a:t>1</a:t>
                </a:r>
              </a:p>
            </p:txBody>
          </p:sp>
          <p:sp>
            <p:nvSpPr>
              <p:cNvPr id="84" name="TextBox 83">
                <a:extLst>
                  <a:ext uri="{FF2B5EF4-FFF2-40B4-BE49-F238E27FC236}">
                    <a16:creationId xmlns:a16="http://schemas.microsoft.com/office/drawing/2014/main" id="{2E2A8744-38B2-444E-891C-C3FEB3108A74}"/>
                  </a:ext>
                </a:extLst>
              </p:cNvPr>
              <p:cNvSpPr txBox="1"/>
              <p:nvPr/>
            </p:nvSpPr>
            <p:spPr>
              <a:xfrm rot="2687011">
                <a:off x="6333166" y="2032013"/>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chemeClr val="bg1"/>
                    </a:solidFill>
                    <a:effectLst/>
                    <a:uLnTx/>
                    <a:uFillTx/>
                    <a:cs typeface="mohammad bold art 1" pitchFamily="2" charset="-78"/>
                  </a:rPr>
                  <a:t>2017</a:t>
                </a:r>
                <a:endParaRPr kumimoji="0" lang="en-US" sz="1800" b="1" i="0" u="none" strike="noStrike" kern="0" cap="none" spc="0" normalizeH="0" baseline="0" noProof="0" dirty="0">
                  <a:ln>
                    <a:noFill/>
                  </a:ln>
                  <a:solidFill>
                    <a:schemeClr val="bg1"/>
                  </a:solidFill>
                  <a:effectLst/>
                  <a:uLnTx/>
                  <a:uFillTx/>
                  <a:cs typeface="mohammad bold art 1" pitchFamily="2" charset="-78"/>
                </a:endParaRPr>
              </a:p>
            </p:txBody>
          </p:sp>
          <p:pic>
            <p:nvPicPr>
              <p:cNvPr id="93" name="Picture 92">
                <a:extLst>
                  <a:ext uri="{FF2B5EF4-FFF2-40B4-BE49-F238E27FC236}">
                    <a16:creationId xmlns:a16="http://schemas.microsoft.com/office/drawing/2014/main" id="{3E872D21-6998-4AD0-8D7C-8ABD5E058600}"/>
                  </a:ext>
                </a:extLst>
              </p:cNvPr>
              <p:cNvPicPr>
                <a:picLocks noChangeAspect="1"/>
              </p:cNvPicPr>
              <p:nvPr/>
            </p:nvPicPr>
            <p:blipFill>
              <a:blip r:embed="rId4"/>
              <a:stretch>
                <a:fillRect/>
              </a:stretch>
            </p:blipFill>
            <p:spPr>
              <a:xfrm>
                <a:off x="7534318" y="2342139"/>
                <a:ext cx="272876" cy="204657"/>
              </a:xfrm>
              <a:prstGeom prst="rect">
                <a:avLst/>
              </a:prstGeom>
            </p:spPr>
          </p:pic>
        </p:grpSp>
      </p:grpSp>
      <p:graphicFrame>
        <p:nvGraphicFramePr>
          <p:cNvPr id="5" name="Diagram 4">
            <a:extLst>
              <a:ext uri="{FF2B5EF4-FFF2-40B4-BE49-F238E27FC236}">
                <a16:creationId xmlns:a16="http://schemas.microsoft.com/office/drawing/2014/main" id="{48E07A08-AA19-44CD-BB3E-95CE27AD205D}"/>
              </a:ext>
            </a:extLst>
          </p:cNvPr>
          <p:cNvGraphicFramePr/>
          <p:nvPr>
            <p:extLst>
              <p:ext uri="{D42A27DB-BD31-4B8C-83A1-F6EECF244321}">
                <p14:modId xmlns:p14="http://schemas.microsoft.com/office/powerpoint/2010/main" val="2705635455"/>
              </p:ext>
            </p:extLst>
          </p:nvPr>
        </p:nvGraphicFramePr>
        <p:xfrm>
          <a:off x="545571" y="1693071"/>
          <a:ext cx="9954306" cy="45986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87209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B6906CF-3B40-419A-BE2C-1997D8037DC3}"/>
              </a:ext>
            </a:extLst>
          </p:cNvPr>
          <p:cNvGrpSpPr/>
          <p:nvPr/>
        </p:nvGrpSpPr>
        <p:grpSpPr>
          <a:xfrm>
            <a:off x="2158624" y="997141"/>
            <a:ext cx="7874751" cy="4200872"/>
            <a:chOff x="717885" y="2293384"/>
            <a:chExt cx="7299741" cy="3583888"/>
          </a:xfrm>
        </p:grpSpPr>
        <p:sp>
          <p:nvSpPr>
            <p:cNvPr id="3" name="Rectangle 2">
              <a:extLst>
                <a:ext uri="{FF2B5EF4-FFF2-40B4-BE49-F238E27FC236}">
                  <a16:creationId xmlns:a16="http://schemas.microsoft.com/office/drawing/2014/main" id="{F28E715E-D6C4-4096-97F8-99BAD01374C9}"/>
                </a:ext>
              </a:extLst>
            </p:cNvPr>
            <p:cNvSpPr/>
            <p:nvPr/>
          </p:nvSpPr>
          <p:spPr>
            <a:xfrm>
              <a:off x="717885" y="3471713"/>
              <a:ext cx="7125173" cy="86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4" name="Rectangle 3">
              <a:extLst>
                <a:ext uri="{FF2B5EF4-FFF2-40B4-BE49-F238E27FC236}">
                  <a16:creationId xmlns:a16="http://schemas.microsoft.com/office/drawing/2014/main" id="{13A7DA92-AAF9-4AEB-A266-0C5FBFB47DF8}"/>
                </a:ext>
              </a:extLst>
            </p:cNvPr>
            <p:cNvSpPr/>
            <p:nvPr/>
          </p:nvSpPr>
          <p:spPr>
            <a:xfrm>
              <a:off x="7525096" y="354029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 name="Rectangle 4">
              <a:extLst>
                <a:ext uri="{FF2B5EF4-FFF2-40B4-BE49-F238E27FC236}">
                  <a16:creationId xmlns:a16="http://schemas.microsoft.com/office/drawing/2014/main" id="{D53FC809-ABEB-4741-9660-F31DF8601EBB}"/>
                </a:ext>
              </a:extLst>
            </p:cNvPr>
            <p:cNvSpPr/>
            <p:nvPr/>
          </p:nvSpPr>
          <p:spPr>
            <a:xfrm>
              <a:off x="5488479" y="354029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 name="Rectangle 5">
              <a:extLst>
                <a:ext uri="{FF2B5EF4-FFF2-40B4-BE49-F238E27FC236}">
                  <a16:creationId xmlns:a16="http://schemas.microsoft.com/office/drawing/2014/main" id="{5FAF31D4-EDB7-4317-AAC3-CBE3B94BC2D0}"/>
                </a:ext>
              </a:extLst>
            </p:cNvPr>
            <p:cNvSpPr/>
            <p:nvPr/>
          </p:nvSpPr>
          <p:spPr>
            <a:xfrm>
              <a:off x="3451861" y="3540292"/>
              <a:ext cx="62345" cy="37407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7" name="TextBox 6">
              <a:extLst>
                <a:ext uri="{FF2B5EF4-FFF2-40B4-BE49-F238E27FC236}">
                  <a16:creationId xmlns:a16="http://schemas.microsoft.com/office/drawing/2014/main" id="{F3AE7241-992F-467A-B4CA-85DDA8DDA39B}"/>
                </a:ext>
              </a:extLst>
            </p:cNvPr>
            <p:cNvSpPr txBox="1"/>
            <p:nvPr/>
          </p:nvSpPr>
          <p:spPr>
            <a:xfrm>
              <a:off x="7032568" y="3982945"/>
              <a:ext cx="985058" cy="715581"/>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الأحد</a:t>
              </a:r>
            </a:p>
            <a:p>
              <a:pPr algn="ctr" defTabSz="685800"/>
              <a:r>
                <a:rPr lang="ar-KW" sz="1350" dirty="0">
                  <a:solidFill>
                    <a:prstClr val="black"/>
                  </a:solidFill>
                  <a:latin typeface="Calibri" panose="020F0502020204030204"/>
                  <a:cs typeface="mohammad bold art 1" pitchFamily="2" charset="-78"/>
                </a:rPr>
                <a:t>4 يونيو</a:t>
              </a:r>
            </a:p>
            <a:p>
              <a:pPr algn="ctr" defTabSz="685800"/>
              <a:endParaRPr lang="en-US" sz="1350" dirty="0">
                <a:solidFill>
                  <a:prstClr val="black"/>
                </a:solidFill>
                <a:latin typeface="Calibri" panose="020F0502020204030204"/>
                <a:cs typeface="mohammad bold art 1" pitchFamily="2" charset="-78"/>
              </a:endParaRPr>
            </a:p>
          </p:txBody>
        </p:sp>
        <p:sp>
          <p:nvSpPr>
            <p:cNvPr id="8" name="TextBox 7">
              <a:extLst>
                <a:ext uri="{FF2B5EF4-FFF2-40B4-BE49-F238E27FC236}">
                  <a16:creationId xmlns:a16="http://schemas.microsoft.com/office/drawing/2014/main" id="{C188EE0F-A07E-4A4C-838D-C03C33FE4E4A}"/>
                </a:ext>
              </a:extLst>
            </p:cNvPr>
            <p:cNvSpPr txBox="1"/>
            <p:nvPr/>
          </p:nvSpPr>
          <p:spPr>
            <a:xfrm>
              <a:off x="5027122" y="3982945"/>
              <a:ext cx="985058" cy="923330"/>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الأثنين</a:t>
              </a:r>
            </a:p>
            <a:p>
              <a:pPr algn="ctr" defTabSz="685800"/>
              <a:r>
                <a:rPr lang="ar-KW" sz="1350" dirty="0">
                  <a:solidFill>
                    <a:prstClr val="black"/>
                  </a:solidFill>
                  <a:latin typeface="Calibri" panose="020F0502020204030204"/>
                  <a:cs typeface="mohammad bold art 1" pitchFamily="2" charset="-78"/>
                </a:rPr>
                <a:t>5 يونيو</a:t>
              </a:r>
            </a:p>
            <a:p>
              <a:pPr algn="ctr" defTabSz="685800"/>
              <a:endParaRPr lang="ar-KW" sz="1350" dirty="0">
                <a:solidFill>
                  <a:prstClr val="black"/>
                </a:solidFill>
                <a:latin typeface="Calibri" panose="020F0502020204030204"/>
                <a:cs typeface="mohammad bold art 1" pitchFamily="2" charset="-78"/>
              </a:endParaRPr>
            </a:p>
            <a:p>
              <a:pPr algn="ctr" defTabSz="685800"/>
              <a:endParaRPr lang="en-US" sz="1350" dirty="0">
                <a:solidFill>
                  <a:prstClr val="black"/>
                </a:solidFill>
                <a:latin typeface="Calibri" panose="020F0502020204030204"/>
                <a:cs typeface="mohammad bold art 1" pitchFamily="2" charset="-78"/>
              </a:endParaRPr>
            </a:p>
          </p:txBody>
        </p:sp>
        <p:sp>
          <p:nvSpPr>
            <p:cNvPr id="9" name="TextBox 8">
              <a:extLst>
                <a:ext uri="{FF2B5EF4-FFF2-40B4-BE49-F238E27FC236}">
                  <a16:creationId xmlns:a16="http://schemas.microsoft.com/office/drawing/2014/main" id="{6395A7FE-F4E1-4927-B824-DC19BEC89490}"/>
                </a:ext>
              </a:extLst>
            </p:cNvPr>
            <p:cNvSpPr txBox="1"/>
            <p:nvPr/>
          </p:nvSpPr>
          <p:spPr>
            <a:xfrm>
              <a:off x="2990505" y="3982944"/>
              <a:ext cx="985058" cy="923330"/>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الثلاثاء</a:t>
              </a:r>
            </a:p>
            <a:p>
              <a:pPr algn="ctr" defTabSz="685800"/>
              <a:r>
                <a:rPr lang="ar-KW" sz="1350" dirty="0">
                  <a:solidFill>
                    <a:prstClr val="black"/>
                  </a:solidFill>
                  <a:latin typeface="Calibri" panose="020F0502020204030204"/>
                  <a:cs typeface="mohammad bold art 1" pitchFamily="2" charset="-78"/>
                </a:rPr>
                <a:t>6 يونيو</a:t>
              </a:r>
            </a:p>
            <a:p>
              <a:pPr algn="ctr" defTabSz="685800"/>
              <a:endParaRPr lang="ar-KW" sz="1350" dirty="0">
                <a:solidFill>
                  <a:prstClr val="black"/>
                </a:solidFill>
                <a:latin typeface="Calibri" panose="020F0502020204030204"/>
                <a:cs typeface="mohammad bold art 1" pitchFamily="2" charset="-78"/>
              </a:endParaRPr>
            </a:p>
            <a:p>
              <a:pPr algn="ctr" defTabSz="685800"/>
              <a:endParaRPr lang="en-US" sz="1350" dirty="0">
                <a:solidFill>
                  <a:prstClr val="black"/>
                </a:solidFill>
                <a:latin typeface="Calibri" panose="020F0502020204030204"/>
                <a:cs typeface="mohammad bold art 1" pitchFamily="2" charset="-78"/>
              </a:endParaRPr>
            </a:p>
          </p:txBody>
        </p:sp>
        <p:sp>
          <p:nvSpPr>
            <p:cNvPr id="10" name="TextBox 9">
              <a:extLst>
                <a:ext uri="{FF2B5EF4-FFF2-40B4-BE49-F238E27FC236}">
                  <a16:creationId xmlns:a16="http://schemas.microsoft.com/office/drawing/2014/main" id="{8551F8E2-FD04-4EED-A2A8-B1B2795D84D3}"/>
                </a:ext>
              </a:extLst>
            </p:cNvPr>
            <p:cNvSpPr txBox="1"/>
            <p:nvPr/>
          </p:nvSpPr>
          <p:spPr>
            <a:xfrm>
              <a:off x="953887" y="3982944"/>
              <a:ext cx="985058" cy="923330"/>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الأربعاء</a:t>
              </a:r>
            </a:p>
            <a:p>
              <a:pPr algn="ctr" defTabSz="685800"/>
              <a:r>
                <a:rPr lang="ar-KW" sz="1350" dirty="0">
                  <a:solidFill>
                    <a:prstClr val="black"/>
                  </a:solidFill>
                  <a:latin typeface="Calibri" panose="020F0502020204030204"/>
                  <a:cs typeface="mohammad bold art 1" pitchFamily="2" charset="-78"/>
                </a:rPr>
                <a:t>7 يونيو</a:t>
              </a:r>
            </a:p>
            <a:p>
              <a:pPr algn="ctr" defTabSz="685800"/>
              <a:endParaRPr lang="ar-KW" sz="1350" dirty="0">
                <a:solidFill>
                  <a:prstClr val="black"/>
                </a:solidFill>
                <a:latin typeface="Calibri" panose="020F0502020204030204"/>
                <a:cs typeface="mohammad bold art 1" pitchFamily="2" charset="-78"/>
              </a:endParaRPr>
            </a:p>
            <a:p>
              <a:pPr algn="ctr" defTabSz="685800"/>
              <a:endParaRPr lang="en-US" sz="1350" dirty="0">
                <a:solidFill>
                  <a:prstClr val="black"/>
                </a:solidFill>
                <a:latin typeface="Calibri" panose="020F0502020204030204"/>
                <a:cs typeface="mohammad bold art 1" pitchFamily="2" charset="-78"/>
              </a:endParaRPr>
            </a:p>
          </p:txBody>
        </p:sp>
        <p:pic>
          <p:nvPicPr>
            <p:cNvPr id="11" name="Picture 10">
              <a:extLst>
                <a:ext uri="{FF2B5EF4-FFF2-40B4-BE49-F238E27FC236}">
                  <a16:creationId xmlns:a16="http://schemas.microsoft.com/office/drawing/2014/main" id="{FAC43BD1-97B8-4D28-B27A-99EC04464924}"/>
                </a:ext>
              </a:extLst>
            </p:cNvPr>
            <p:cNvPicPr>
              <a:picLocks noChangeAspect="1"/>
            </p:cNvPicPr>
            <p:nvPr/>
          </p:nvPicPr>
          <p:blipFill>
            <a:blip r:embed="rId3"/>
            <a:stretch>
              <a:fillRect/>
            </a:stretch>
          </p:blipFill>
          <p:spPr>
            <a:xfrm>
              <a:off x="7255612" y="4413701"/>
              <a:ext cx="587446" cy="419234"/>
            </a:xfrm>
            <a:prstGeom prst="rect">
              <a:avLst/>
            </a:prstGeom>
          </p:spPr>
        </p:pic>
        <p:sp>
          <p:nvSpPr>
            <p:cNvPr id="12" name="TextBox 11">
              <a:extLst>
                <a:ext uri="{FF2B5EF4-FFF2-40B4-BE49-F238E27FC236}">
                  <a16:creationId xmlns:a16="http://schemas.microsoft.com/office/drawing/2014/main" id="{F712A035-6E23-4A2A-AD3A-99258341DF6B}"/>
                </a:ext>
              </a:extLst>
            </p:cNvPr>
            <p:cNvSpPr txBox="1"/>
            <p:nvPr/>
          </p:nvSpPr>
          <p:spPr>
            <a:xfrm>
              <a:off x="6650861" y="4921532"/>
              <a:ext cx="1209502" cy="207749"/>
            </a:xfrm>
            <a:prstGeom prst="rect">
              <a:avLst/>
            </a:prstGeom>
            <a:noFill/>
          </p:spPr>
          <p:txBody>
            <a:bodyPr wrap="square" rtlCol="0">
              <a:spAutoFit/>
            </a:bodyPr>
            <a:lstStyle/>
            <a:p>
              <a:pPr algn="r" defTabSz="685800" rtl="1"/>
              <a:r>
                <a:rPr lang="ar-KW" sz="750" dirty="0">
                  <a:solidFill>
                    <a:prstClr val="black"/>
                  </a:solidFill>
                  <a:latin typeface="Modern No. 20" panose="02070704070505020303" pitchFamily="18" charset="0"/>
                  <a:cs typeface="mohammad bold art 1" pitchFamily="2" charset="-78"/>
                </a:rPr>
                <a:t>تنفيذ الصفقة</a:t>
              </a:r>
              <a:endParaRPr lang="en-US" sz="750" dirty="0">
                <a:solidFill>
                  <a:prstClr val="black"/>
                </a:solidFill>
                <a:latin typeface="Modern No. 20" panose="02070704070505020303" pitchFamily="18" charset="0"/>
                <a:cs typeface="mohammad bold art 1" pitchFamily="2" charset="-78"/>
              </a:endParaRPr>
            </a:p>
          </p:txBody>
        </p:sp>
        <p:sp>
          <p:nvSpPr>
            <p:cNvPr id="13" name="TextBox 12">
              <a:extLst>
                <a:ext uri="{FF2B5EF4-FFF2-40B4-BE49-F238E27FC236}">
                  <a16:creationId xmlns:a16="http://schemas.microsoft.com/office/drawing/2014/main" id="{FC406136-762B-4228-836B-544968F81E1E}"/>
                </a:ext>
              </a:extLst>
            </p:cNvPr>
            <p:cNvSpPr txBox="1"/>
            <p:nvPr/>
          </p:nvSpPr>
          <p:spPr>
            <a:xfrm>
              <a:off x="7126087" y="2710301"/>
              <a:ext cx="822958" cy="715581"/>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يوم التداول </a:t>
              </a:r>
              <a:endParaRPr lang="en-US" sz="1350" dirty="0">
                <a:solidFill>
                  <a:prstClr val="black"/>
                </a:solidFill>
                <a:latin typeface="Calibri" panose="020F0502020204030204"/>
                <a:cs typeface="mohammad bold art 1" pitchFamily="2" charset="-78"/>
              </a:endParaRPr>
            </a:p>
            <a:p>
              <a:pPr algn="ctr" defTabSz="685800"/>
              <a:r>
                <a:rPr lang="en-US" sz="1350" dirty="0">
                  <a:solidFill>
                    <a:prstClr val="black"/>
                  </a:solidFill>
                  <a:latin typeface="Calibri" panose="020F0502020204030204"/>
                  <a:cs typeface="mohammad bold art 1" pitchFamily="2" charset="-78"/>
                </a:rPr>
                <a:t>T</a:t>
              </a:r>
            </a:p>
          </p:txBody>
        </p:sp>
        <p:sp>
          <p:nvSpPr>
            <p:cNvPr id="14" name="TextBox 13">
              <a:extLst>
                <a:ext uri="{FF2B5EF4-FFF2-40B4-BE49-F238E27FC236}">
                  <a16:creationId xmlns:a16="http://schemas.microsoft.com/office/drawing/2014/main" id="{43DCFF2D-DE52-46C8-AB37-E30FE6B1E607}"/>
                </a:ext>
              </a:extLst>
            </p:cNvPr>
            <p:cNvSpPr txBox="1"/>
            <p:nvPr/>
          </p:nvSpPr>
          <p:spPr>
            <a:xfrm>
              <a:off x="3027216" y="2560666"/>
              <a:ext cx="822958" cy="923330"/>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يومين بعد يوم التداول </a:t>
              </a:r>
              <a:endParaRPr lang="en-US" sz="1350" dirty="0">
                <a:solidFill>
                  <a:prstClr val="black"/>
                </a:solidFill>
                <a:latin typeface="Calibri" panose="020F0502020204030204"/>
                <a:cs typeface="mohammad bold art 1" pitchFamily="2" charset="-78"/>
              </a:endParaRPr>
            </a:p>
            <a:p>
              <a:pPr algn="ctr" defTabSz="685800"/>
              <a:r>
                <a:rPr lang="en-US" sz="1350" dirty="0">
                  <a:solidFill>
                    <a:prstClr val="black"/>
                  </a:solidFill>
                  <a:latin typeface="Calibri" panose="020F0502020204030204"/>
                  <a:cs typeface="mohammad bold art 1" pitchFamily="2" charset="-78"/>
                </a:rPr>
                <a:t>T+</a:t>
              </a:r>
              <a:r>
                <a:rPr lang="ar-KW" sz="1350" dirty="0">
                  <a:solidFill>
                    <a:prstClr val="black"/>
                  </a:solidFill>
                  <a:latin typeface="Calibri" panose="020F0502020204030204"/>
                  <a:cs typeface="mohammad bold art 1" pitchFamily="2" charset="-78"/>
                </a:rPr>
                <a:t>2</a:t>
              </a:r>
              <a:endParaRPr lang="en-US" sz="1350" dirty="0">
                <a:solidFill>
                  <a:prstClr val="black"/>
                </a:solidFill>
                <a:latin typeface="Calibri" panose="020F0502020204030204"/>
                <a:cs typeface="mohammad bold art 1" pitchFamily="2" charset="-78"/>
              </a:endParaRPr>
            </a:p>
          </p:txBody>
        </p:sp>
        <p:sp>
          <p:nvSpPr>
            <p:cNvPr id="15" name="TextBox 14">
              <a:extLst>
                <a:ext uri="{FF2B5EF4-FFF2-40B4-BE49-F238E27FC236}">
                  <a16:creationId xmlns:a16="http://schemas.microsoft.com/office/drawing/2014/main" id="{A7490A34-B7BF-4719-9B3A-80E291CAD016}"/>
                </a:ext>
              </a:extLst>
            </p:cNvPr>
            <p:cNvSpPr txBox="1"/>
            <p:nvPr/>
          </p:nvSpPr>
          <p:spPr>
            <a:xfrm>
              <a:off x="4884104" y="2701053"/>
              <a:ext cx="1208749" cy="715581"/>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يوم  واحد بعد يوم التداول </a:t>
              </a:r>
              <a:endParaRPr lang="en-US" sz="1350" dirty="0">
                <a:solidFill>
                  <a:prstClr val="black"/>
                </a:solidFill>
                <a:latin typeface="Calibri" panose="020F0502020204030204"/>
                <a:cs typeface="mohammad bold art 1" pitchFamily="2" charset="-78"/>
              </a:endParaRPr>
            </a:p>
            <a:p>
              <a:pPr algn="ctr" defTabSz="685800"/>
              <a:r>
                <a:rPr lang="en-US" sz="1350" dirty="0">
                  <a:solidFill>
                    <a:prstClr val="black"/>
                  </a:solidFill>
                  <a:latin typeface="Calibri" panose="020F0502020204030204"/>
                  <a:cs typeface="mohammad bold art 1" pitchFamily="2" charset="-78"/>
                </a:rPr>
                <a:t>T+1</a:t>
              </a:r>
            </a:p>
          </p:txBody>
        </p:sp>
        <p:sp>
          <p:nvSpPr>
            <p:cNvPr id="16" name="TextBox 15">
              <a:extLst>
                <a:ext uri="{FF2B5EF4-FFF2-40B4-BE49-F238E27FC236}">
                  <a16:creationId xmlns:a16="http://schemas.microsoft.com/office/drawing/2014/main" id="{E411DB51-2854-4114-945B-8A288E1653E2}"/>
                </a:ext>
              </a:extLst>
            </p:cNvPr>
            <p:cNvSpPr txBox="1"/>
            <p:nvPr/>
          </p:nvSpPr>
          <p:spPr>
            <a:xfrm>
              <a:off x="717885" y="2675340"/>
              <a:ext cx="1390526" cy="715581"/>
            </a:xfrm>
            <a:prstGeom prst="rect">
              <a:avLst/>
            </a:prstGeom>
            <a:noFill/>
          </p:spPr>
          <p:txBody>
            <a:bodyPr wrap="square" rtlCol="0">
              <a:spAutoFit/>
            </a:bodyPr>
            <a:lstStyle/>
            <a:p>
              <a:pPr algn="ctr" defTabSz="685800"/>
              <a:r>
                <a:rPr lang="ar-KW" sz="1350" dirty="0">
                  <a:solidFill>
                    <a:prstClr val="black"/>
                  </a:solidFill>
                  <a:latin typeface="Calibri" panose="020F0502020204030204"/>
                  <a:cs typeface="mohammad bold art 1" pitchFamily="2" charset="-78"/>
                </a:rPr>
                <a:t>ثلاثة أيام بعد يوم التداول </a:t>
              </a:r>
              <a:endParaRPr lang="en-US" sz="1350" dirty="0">
                <a:solidFill>
                  <a:prstClr val="black"/>
                </a:solidFill>
                <a:latin typeface="Calibri" panose="020F0502020204030204"/>
                <a:cs typeface="mohammad bold art 1" pitchFamily="2" charset="-78"/>
              </a:endParaRPr>
            </a:p>
            <a:p>
              <a:pPr algn="ctr" defTabSz="685800"/>
              <a:r>
                <a:rPr lang="en-US" sz="1350" dirty="0">
                  <a:solidFill>
                    <a:prstClr val="black"/>
                  </a:solidFill>
                  <a:latin typeface="Calibri" panose="020F0502020204030204"/>
                  <a:cs typeface="mohammad bold art 1" pitchFamily="2" charset="-78"/>
                </a:rPr>
                <a:t>T+</a:t>
              </a:r>
              <a:r>
                <a:rPr lang="ar-KW" sz="1350" dirty="0">
                  <a:solidFill>
                    <a:prstClr val="black"/>
                  </a:solidFill>
                  <a:latin typeface="Calibri" panose="020F0502020204030204"/>
                  <a:cs typeface="mohammad bold art 1" pitchFamily="2" charset="-78"/>
                </a:rPr>
                <a:t>3</a:t>
              </a:r>
              <a:endParaRPr lang="en-US" sz="1350" dirty="0">
                <a:solidFill>
                  <a:prstClr val="black"/>
                </a:solidFill>
                <a:latin typeface="Calibri" panose="020F0502020204030204"/>
                <a:cs typeface="mohammad bold art 1" pitchFamily="2" charset="-78"/>
              </a:endParaRPr>
            </a:p>
          </p:txBody>
        </p:sp>
        <p:pic>
          <p:nvPicPr>
            <p:cNvPr id="17" name="Picture 16">
              <a:extLst>
                <a:ext uri="{FF2B5EF4-FFF2-40B4-BE49-F238E27FC236}">
                  <a16:creationId xmlns:a16="http://schemas.microsoft.com/office/drawing/2014/main" id="{BBC52420-A0B0-4857-92E7-698F2A593D24}"/>
                </a:ext>
              </a:extLst>
            </p:cNvPr>
            <p:cNvPicPr>
              <a:picLocks noChangeAspect="1"/>
            </p:cNvPicPr>
            <p:nvPr/>
          </p:nvPicPr>
          <p:blipFill>
            <a:blip r:embed="rId4">
              <a:grayscl/>
            </a:blip>
            <a:stretch>
              <a:fillRect/>
            </a:stretch>
          </p:blipFill>
          <p:spPr>
            <a:xfrm>
              <a:off x="1128453" y="3374778"/>
              <a:ext cx="569390" cy="651811"/>
            </a:xfrm>
            <a:prstGeom prst="rect">
              <a:avLst/>
            </a:prstGeom>
          </p:spPr>
        </p:pic>
        <p:cxnSp>
          <p:nvCxnSpPr>
            <p:cNvPr id="18" name="Straight Arrow Connector 17">
              <a:extLst>
                <a:ext uri="{FF2B5EF4-FFF2-40B4-BE49-F238E27FC236}">
                  <a16:creationId xmlns:a16="http://schemas.microsoft.com/office/drawing/2014/main" id="{03B80AC0-4FBC-4403-8822-1AF2DEB0E6D4}"/>
                </a:ext>
              </a:extLst>
            </p:cNvPr>
            <p:cNvCxnSpPr/>
            <p:nvPr/>
          </p:nvCxnSpPr>
          <p:spPr>
            <a:xfrm flipH="1" flipV="1">
              <a:off x="1172095" y="5192449"/>
              <a:ext cx="6353002" cy="6235"/>
            </a:xfrm>
            <a:prstGeom prst="straightConnector1">
              <a:avLst/>
            </a:prstGeom>
            <a:ln w="38100">
              <a:solidFill>
                <a:schemeClr val="accent6">
                  <a:lumMod val="75000"/>
                </a:schemeClr>
              </a:solidFill>
              <a:headEnd type="triangle"/>
              <a:tailEnd type="triangle"/>
            </a:ln>
          </p:spPr>
          <p:style>
            <a:lnRef idx="3">
              <a:schemeClr val="accent6"/>
            </a:lnRef>
            <a:fillRef idx="0">
              <a:schemeClr val="accent6"/>
            </a:fillRef>
            <a:effectRef idx="2">
              <a:schemeClr val="accent6"/>
            </a:effectRef>
            <a:fontRef idx="minor">
              <a:schemeClr val="tx1"/>
            </a:fontRef>
          </p:style>
        </p:cxnSp>
        <p:cxnSp>
          <p:nvCxnSpPr>
            <p:cNvPr id="19" name="Straight Arrow Connector 18">
              <a:extLst>
                <a:ext uri="{FF2B5EF4-FFF2-40B4-BE49-F238E27FC236}">
                  <a16:creationId xmlns:a16="http://schemas.microsoft.com/office/drawing/2014/main" id="{55DEE83B-9FA6-44A2-80FA-CC71E4FF1EFF}"/>
                </a:ext>
              </a:extLst>
            </p:cNvPr>
            <p:cNvCxnSpPr/>
            <p:nvPr/>
          </p:nvCxnSpPr>
          <p:spPr>
            <a:xfrm>
              <a:off x="4295602" y="5192449"/>
              <a:ext cx="0" cy="211975"/>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6BD972E-0BC5-4510-83DA-9265FD6EC21E}"/>
                </a:ext>
              </a:extLst>
            </p:cNvPr>
            <p:cNvSpPr txBox="1"/>
            <p:nvPr/>
          </p:nvSpPr>
          <p:spPr>
            <a:xfrm>
              <a:off x="2805546" y="5507940"/>
              <a:ext cx="2880359" cy="369332"/>
            </a:xfrm>
            <a:prstGeom prst="rect">
              <a:avLst/>
            </a:prstGeom>
            <a:noFill/>
          </p:spPr>
          <p:txBody>
            <a:bodyPr wrap="square" rtlCol="0">
              <a:spAutoFit/>
            </a:bodyPr>
            <a:lstStyle/>
            <a:p>
              <a:pPr algn="ctr" defTabSz="685800" rtl="1"/>
              <a:r>
                <a:rPr lang="ar-KW" sz="900" dirty="0">
                  <a:solidFill>
                    <a:srgbClr val="002060"/>
                  </a:solidFill>
                  <a:latin typeface="Calibri" panose="020F0502020204030204"/>
                  <a:cs typeface="mohammad bold art 1" pitchFamily="2" charset="-78"/>
                </a:rPr>
                <a:t>بإمكان المتداول البيع أو الشراء في أي فترة قبل أو بعد  </a:t>
              </a:r>
              <a:r>
                <a:rPr lang="en-US" sz="900" dirty="0">
                  <a:solidFill>
                    <a:srgbClr val="002060"/>
                  </a:solidFill>
                  <a:latin typeface="Calibri" panose="020F0502020204030204"/>
                  <a:cs typeface="mohammad bold art 1" pitchFamily="2" charset="-78"/>
                </a:rPr>
                <a:t> T+3 </a:t>
              </a:r>
              <a:r>
                <a:rPr lang="ar-KW" sz="900" dirty="0">
                  <a:solidFill>
                    <a:srgbClr val="002060"/>
                  </a:solidFill>
                  <a:latin typeface="Calibri" panose="020F0502020204030204"/>
                  <a:cs typeface="mohammad bold art 1" pitchFamily="2" charset="-78"/>
                </a:rPr>
                <a:t> بناء على الصفقة المنفذة في </a:t>
              </a:r>
              <a:r>
                <a:rPr lang="en-US" sz="900" dirty="0">
                  <a:solidFill>
                    <a:srgbClr val="002060"/>
                  </a:solidFill>
                  <a:latin typeface="Calibri" panose="020F0502020204030204"/>
                  <a:cs typeface="mohammad bold art 1" pitchFamily="2" charset="-78"/>
                </a:rPr>
                <a:t>T</a:t>
              </a:r>
              <a:r>
                <a:rPr lang="ar-KW" sz="900" dirty="0">
                  <a:solidFill>
                    <a:srgbClr val="002060"/>
                  </a:solidFill>
                  <a:latin typeface="Calibri" panose="020F0502020204030204"/>
                  <a:cs typeface="mohammad bold art 1" pitchFamily="2" charset="-78"/>
                </a:rPr>
                <a:t>.</a:t>
              </a:r>
              <a:endParaRPr lang="en-US" sz="900" dirty="0">
                <a:solidFill>
                  <a:srgbClr val="002060"/>
                </a:solidFill>
                <a:latin typeface="Calibri" panose="020F0502020204030204"/>
                <a:cs typeface="mohammad bold art 1" pitchFamily="2" charset="-78"/>
              </a:endParaRPr>
            </a:p>
          </p:txBody>
        </p:sp>
        <p:sp>
          <p:nvSpPr>
            <p:cNvPr id="21" name="Snip Diagonal Corner Rectangle 46">
              <a:extLst>
                <a:ext uri="{FF2B5EF4-FFF2-40B4-BE49-F238E27FC236}">
                  <a16:creationId xmlns:a16="http://schemas.microsoft.com/office/drawing/2014/main" id="{31ED7E54-440D-4A61-A89A-670602D59CD6}"/>
                </a:ext>
              </a:extLst>
            </p:cNvPr>
            <p:cNvSpPr/>
            <p:nvPr/>
          </p:nvSpPr>
          <p:spPr>
            <a:xfrm>
              <a:off x="1938945" y="2293385"/>
              <a:ext cx="5760719" cy="193271"/>
            </a:xfrm>
            <a:prstGeom prst="snip2Diag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ar-KW" sz="1350" dirty="0">
                  <a:solidFill>
                    <a:prstClr val="white"/>
                  </a:solidFill>
                  <a:latin typeface="Calibri" panose="020F0502020204030204"/>
                  <a:cs typeface="mohammad bold art 1" pitchFamily="2" charset="-78"/>
                </a:rPr>
                <a:t>تقاص</a:t>
              </a:r>
              <a:endParaRPr lang="en-US" sz="1350" dirty="0">
                <a:solidFill>
                  <a:prstClr val="white"/>
                </a:solidFill>
                <a:latin typeface="Calibri" panose="020F0502020204030204"/>
                <a:cs typeface="mohammad bold art 1" pitchFamily="2" charset="-78"/>
              </a:endParaRPr>
            </a:p>
          </p:txBody>
        </p:sp>
        <p:sp>
          <p:nvSpPr>
            <p:cNvPr id="22" name="Snip Diagonal Corner Rectangle 47">
              <a:extLst>
                <a:ext uri="{FF2B5EF4-FFF2-40B4-BE49-F238E27FC236}">
                  <a16:creationId xmlns:a16="http://schemas.microsoft.com/office/drawing/2014/main" id="{F067376C-267A-4C47-97BA-BE8223988F6F}"/>
                </a:ext>
              </a:extLst>
            </p:cNvPr>
            <p:cNvSpPr/>
            <p:nvPr/>
          </p:nvSpPr>
          <p:spPr>
            <a:xfrm>
              <a:off x="791787" y="2293384"/>
              <a:ext cx="1118062" cy="191851"/>
            </a:xfrm>
            <a:prstGeom prst="snip2Diag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ar-KW" sz="1350" dirty="0">
                  <a:solidFill>
                    <a:prstClr val="white"/>
                  </a:solidFill>
                  <a:latin typeface="Calibri" panose="020F0502020204030204"/>
                  <a:cs typeface="mohammad bold art 1" pitchFamily="2" charset="-78"/>
                </a:rPr>
                <a:t>تسوية</a:t>
              </a:r>
              <a:endParaRPr lang="en-US" sz="1350" dirty="0">
                <a:solidFill>
                  <a:prstClr val="white"/>
                </a:solidFill>
                <a:latin typeface="Calibri" panose="020F0502020204030204"/>
                <a:cs typeface="mohammad bold art 1" pitchFamily="2" charset="-78"/>
              </a:endParaRPr>
            </a:p>
          </p:txBody>
        </p:sp>
        <p:pic>
          <p:nvPicPr>
            <p:cNvPr id="23" name="Picture 22">
              <a:extLst>
                <a:ext uri="{FF2B5EF4-FFF2-40B4-BE49-F238E27FC236}">
                  <a16:creationId xmlns:a16="http://schemas.microsoft.com/office/drawing/2014/main" id="{1975A3CF-376C-4682-B9E0-0A61379D71D5}"/>
                </a:ext>
              </a:extLst>
            </p:cNvPr>
            <p:cNvPicPr>
              <a:picLocks noChangeAspect="1"/>
            </p:cNvPicPr>
            <p:nvPr/>
          </p:nvPicPr>
          <p:blipFill>
            <a:blip r:embed="rId5"/>
            <a:stretch>
              <a:fillRect/>
            </a:stretch>
          </p:blipFill>
          <p:spPr>
            <a:xfrm>
              <a:off x="5125400" y="4433068"/>
              <a:ext cx="791080" cy="570460"/>
            </a:xfrm>
            <a:prstGeom prst="rect">
              <a:avLst/>
            </a:prstGeom>
          </p:spPr>
        </p:pic>
        <p:pic>
          <p:nvPicPr>
            <p:cNvPr id="24" name="Picture 23">
              <a:extLst>
                <a:ext uri="{FF2B5EF4-FFF2-40B4-BE49-F238E27FC236}">
                  <a16:creationId xmlns:a16="http://schemas.microsoft.com/office/drawing/2014/main" id="{AE7E212E-1A22-4D6B-9A91-0963731D7065}"/>
                </a:ext>
              </a:extLst>
            </p:cNvPr>
            <p:cNvPicPr>
              <a:picLocks noChangeAspect="1"/>
            </p:cNvPicPr>
            <p:nvPr/>
          </p:nvPicPr>
          <p:blipFill>
            <a:blip r:embed="rId5"/>
            <a:stretch>
              <a:fillRect/>
            </a:stretch>
          </p:blipFill>
          <p:spPr>
            <a:xfrm>
              <a:off x="3087494" y="4428259"/>
              <a:ext cx="791080" cy="570460"/>
            </a:xfrm>
            <a:prstGeom prst="rect">
              <a:avLst/>
            </a:prstGeom>
          </p:spPr>
        </p:pic>
        <p:pic>
          <p:nvPicPr>
            <p:cNvPr id="25" name="Picture 24">
              <a:extLst>
                <a:ext uri="{FF2B5EF4-FFF2-40B4-BE49-F238E27FC236}">
                  <a16:creationId xmlns:a16="http://schemas.microsoft.com/office/drawing/2014/main" id="{AF7154D6-892D-4051-80E8-9F7B53A818A7}"/>
                </a:ext>
              </a:extLst>
            </p:cNvPr>
            <p:cNvPicPr>
              <a:picLocks noChangeAspect="1"/>
            </p:cNvPicPr>
            <p:nvPr/>
          </p:nvPicPr>
          <p:blipFill>
            <a:blip r:embed="rId5"/>
            <a:stretch>
              <a:fillRect/>
            </a:stretch>
          </p:blipFill>
          <p:spPr>
            <a:xfrm>
              <a:off x="1059979" y="4451410"/>
              <a:ext cx="791080" cy="570460"/>
            </a:xfrm>
            <a:prstGeom prst="rect">
              <a:avLst/>
            </a:prstGeom>
          </p:spPr>
        </p:pic>
      </p:grpSp>
      <p:sp>
        <p:nvSpPr>
          <p:cNvPr id="27" name="TextBox 26">
            <a:extLst>
              <a:ext uri="{FF2B5EF4-FFF2-40B4-BE49-F238E27FC236}">
                <a16:creationId xmlns:a16="http://schemas.microsoft.com/office/drawing/2014/main" id="{1D89FB3C-E0EC-4E3D-8430-782547DEA8F7}"/>
              </a:ext>
            </a:extLst>
          </p:cNvPr>
          <p:cNvSpPr txBox="1"/>
          <p:nvPr/>
        </p:nvSpPr>
        <p:spPr>
          <a:xfrm>
            <a:off x="8936036" y="5806493"/>
            <a:ext cx="1158926" cy="253916"/>
          </a:xfrm>
          <a:prstGeom prst="rect">
            <a:avLst/>
          </a:prstGeom>
          <a:noFill/>
        </p:spPr>
        <p:txBody>
          <a:bodyPr wrap="square" rtlCol="0">
            <a:spAutoFit/>
          </a:bodyPr>
          <a:lstStyle/>
          <a:p>
            <a:pPr algn="ctr"/>
            <a:r>
              <a:rPr lang="ar-KW" sz="1050" dirty="0">
                <a:solidFill>
                  <a:schemeClr val="bg2">
                    <a:lumMod val="50000"/>
                  </a:schemeClr>
                </a:solidFill>
                <a:cs typeface="mohammad bold art 1" pitchFamily="2" charset="-78"/>
              </a:rPr>
              <a:t>تاريخ حيازة السهم</a:t>
            </a:r>
            <a:endParaRPr lang="en-US" sz="1050" dirty="0">
              <a:solidFill>
                <a:schemeClr val="bg2">
                  <a:lumMod val="50000"/>
                </a:schemeClr>
              </a:solidFill>
              <a:cs typeface="mohammad bold art 1" pitchFamily="2" charset="-78"/>
            </a:endParaRPr>
          </a:p>
        </p:txBody>
      </p:sp>
      <p:sp>
        <p:nvSpPr>
          <p:cNvPr id="28" name="TextBox 27">
            <a:extLst>
              <a:ext uri="{FF2B5EF4-FFF2-40B4-BE49-F238E27FC236}">
                <a16:creationId xmlns:a16="http://schemas.microsoft.com/office/drawing/2014/main" id="{95BD4EC6-0527-439F-BE5E-B18E389FF5FA}"/>
              </a:ext>
            </a:extLst>
          </p:cNvPr>
          <p:cNvSpPr txBox="1"/>
          <p:nvPr/>
        </p:nvSpPr>
        <p:spPr>
          <a:xfrm>
            <a:off x="6618531" y="5806493"/>
            <a:ext cx="1698677" cy="253916"/>
          </a:xfrm>
          <a:prstGeom prst="rect">
            <a:avLst/>
          </a:prstGeom>
          <a:noFill/>
        </p:spPr>
        <p:txBody>
          <a:bodyPr wrap="square" rtlCol="0">
            <a:spAutoFit/>
          </a:bodyPr>
          <a:lstStyle/>
          <a:p>
            <a:pPr algn="ctr"/>
            <a:r>
              <a:rPr lang="ar-KW" sz="1050" dirty="0">
                <a:solidFill>
                  <a:schemeClr val="bg2">
                    <a:lumMod val="50000"/>
                  </a:schemeClr>
                </a:solidFill>
                <a:cs typeface="mohammad bold art 1" pitchFamily="2" charset="-78"/>
              </a:rPr>
              <a:t>يوم التداول بدون استحقاق</a:t>
            </a:r>
          </a:p>
        </p:txBody>
      </p:sp>
      <p:sp>
        <p:nvSpPr>
          <p:cNvPr id="29" name="TextBox 28">
            <a:extLst>
              <a:ext uri="{FF2B5EF4-FFF2-40B4-BE49-F238E27FC236}">
                <a16:creationId xmlns:a16="http://schemas.microsoft.com/office/drawing/2014/main" id="{965F17CF-58EA-4DEB-AA3D-9652B88056E9}"/>
              </a:ext>
            </a:extLst>
          </p:cNvPr>
          <p:cNvSpPr txBox="1"/>
          <p:nvPr/>
        </p:nvSpPr>
        <p:spPr>
          <a:xfrm>
            <a:off x="2345491" y="5806493"/>
            <a:ext cx="1098989" cy="253916"/>
          </a:xfrm>
          <a:prstGeom prst="rect">
            <a:avLst/>
          </a:prstGeom>
          <a:noFill/>
        </p:spPr>
        <p:txBody>
          <a:bodyPr wrap="square" rtlCol="0">
            <a:spAutoFit/>
          </a:bodyPr>
          <a:lstStyle/>
          <a:p>
            <a:pPr algn="ctr"/>
            <a:r>
              <a:rPr lang="ar-KW" sz="1050" dirty="0">
                <a:solidFill>
                  <a:schemeClr val="bg2">
                    <a:lumMod val="50000"/>
                  </a:schemeClr>
                </a:solidFill>
                <a:cs typeface="mohammad bold art 1" pitchFamily="2" charset="-78"/>
              </a:rPr>
              <a:t>تاريخ الاستحقاق</a:t>
            </a:r>
            <a:endParaRPr lang="en-US" sz="1050" dirty="0">
              <a:solidFill>
                <a:schemeClr val="bg2">
                  <a:lumMod val="50000"/>
                </a:schemeClr>
              </a:solidFill>
              <a:cs typeface="mohammad bold art 1" pitchFamily="2" charset="-78"/>
            </a:endParaRPr>
          </a:p>
        </p:txBody>
      </p:sp>
      <p:sp>
        <p:nvSpPr>
          <p:cNvPr id="30" name="Rectangle 29">
            <a:extLst>
              <a:ext uri="{FF2B5EF4-FFF2-40B4-BE49-F238E27FC236}">
                <a16:creationId xmlns:a16="http://schemas.microsoft.com/office/drawing/2014/main" id="{5A9AD1C9-C6D1-4EFC-AF09-5FC9A2E72810}"/>
              </a:ext>
            </a:extLst>
          </p:cNvPr>
          <p:cNvSpPr/>
          <p:nvPr/>
        </p:nvSpPr>
        <p:spPr>
          <a:xfrm>
            <a:off x="2158624" y="5198013"/>
            <a:ext cx="7686432" cy="10082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1" name="Rectangle 30">
            <a:extLst>
              <a:ext uri="{FF2B5EF4-FFF2-40B4-BE49-F238E27FC236}">
                <a16:creationId xmlns:a16="http://schemas.microsoft.com/office/drawing/2014/main" id="{594C34E2-5DF2-4829-BD45-B526933804E6}"/>
              </a:ext>
            </a:extLst>
          </p:cNvPr>
          <p:cNvSpPr/>
          <p:nvPr/>
        </p:nvSpPr>
        <p:spPr>
          <a:xfrm>
            <a:off x="9502048" y="5278398"/>
            <a:ext cx="67256" cy="43847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2" name="Rectangle 31">
            <a:extLst>
              <a:ext uri="{FF2B5EF4-FFF2-40B4-BE49-F238E27FC236}">
                <a16:creationId xmlns:a16="http://schemas.microsoft.com/office/drawing/2014/main" id="{1D98E689-DCB3-4679-AEDE-A87C79B3796D}"/>
              </a:ext>
            </a:extLst>
          </p:cNvPr>
          <p:cNvSpPr/>
          <p:nvPr/>
        </p:nvSpPr>
        <p:spPr>
          <a:xfrm>
            <a:off x="7305004" y="5278398"/>
            <a:ext cx="67256" cy="43847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34" name="Picture 33">
            <a:extLst>
              <a:ext uri="{FF2B5EF4-FFF2-40B4-BE49-F238E27FC236}">
                <a16:creationId xmlns:a16="http://schemas.microsoft.com/office/drawing/2014/main" id="{7A3E9C58-47A4-425E-8992-B1D4BE7CD1E3}"/>
              </a:ext>
            </a:extLst>
          </p:cNvPr>
          <p:cNvPicPr>
            <a:picLocks noChangeAspect="1"/>
          </p:cNvPicPr>
          <p:nvPr/>
        </p:nvPicPr>
        <p:blipFill>
          <a:blip r:embed="rId6"/>
          <a:stretch>
            <a:fillRect/>
          </a:stretch>
        </p:blipFill>
        <p:spPr>
          <a:xfrm>
            <a:off x="2653822" y="4933347"/>
            <a:ext cx="482326" cy="619318"/>
          </a:xfrm>
          <a:prstGeom prst="rect">
            <a:avLst/>
          </a:prstGeom>
        </p:spPr>
      </p:pic>
      <p:sp>
        <p:nvSpPr>
          <p:cNvPr id="35" name="Right Brace 34">
            <a:extLst>
              <a:ext uri="{FF2B5EF4-FFF2-40B4-BE49-F238E27FC236}">
                <a16:creationId xmlns:a16="http://schemas.microsoft.com/office/drawing/2014/main" id="{9DAA894F-6DBC-4C64-8A93-7A0058BEE018}"/>
              </a:ext>
            </a:extLst>
          </p:cNvPr>
          <p:cNvSpPr/>
          <p:nvPr/>
        </p:nvSpPr>
        <p:spPr>
          <a:xfrm>
            <a:off x="10267950" y="5067300"/>
            <a:ext cx="179046" cy="99310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 name="Rectangle 36">
            <a:extLst>
              <a:ext uri="{FF2B5EF4-FFF2-40B4-BE49-F238E27FC236}">
                <a16:creationId xmlns:a16="http://schemas.microsoft.com/office/drawing/2014/main" id="{E436060D-9ACB-4FA0-99D9-ED6A5FDA383B}"/>
              </a:ext>
            </a:extLst>
          </p:cNvPr>
          <p:cNvSpPr/>
          <p:nvPr/>
        </p:nvSpPr>
        <p:spPr>
          <a:xfrm>
            <a:off x="10534080" y="5344828"/>
            <a:ext cx="848450" cy="461665"/>
          </a:xfrm>
          <a:prstGeom prst="rect">
            <a:avLst/>
          </a:prstGeom>
        </p:spPr>
        <p:txBody>
          <a:bodyPr wrap="square">
            <a:spAutoFit/>
          </a:bodyPr>
          <a:lstStyle/>
          <a:p>
            <a:pPr lvl="0" algn="ctr" rtl="1"/>
            <a:r>
              <a:rPr lang="ar-KW" sz="1200" dirty="0">
                <a:solidFill>
                  <a:schemeClr val="bg2">
                    <a:lumMod val="50000"/>
                  </a:schemeClr>
                </a:solidFill>
                <a:cs typeface="mohammad bold art 1" pitchFamily="2" charset="-78"/>
              </a:rPr>
              <a:t>استحقاقات الأسهم</a:t>
            </a:r>
            <a:endParaRPr lang="en-GB" sz="1200" dirty="0">
              <a:solidFill>
                <a:schemeClr val="bg2">
                  <a:lumMod val="50000"/>
                </a:schemeClr>
              </a:solidFill>
              <a:cs typeface="mohammad bold art 1" pitchFamily="2" charset="-78"/>
            </a:endParaRPr>
          </a:p>
        </p:txBody>
      </p:sp>
      <p:sp>
        <p:nvSpPr>
          <p:cNvPr id="38" name="Right Brace 37">
            <a:extLst>
              <a:ext uri="{FF2B5EF4-FFF2-40B4-BE49-F238E27FC236}">
                <a16:creationId xmlns:a16="http://schemas.microsoft.com/office/drawing/2014/main" id="{95424FD7-8207-48F4-B75B-55EE702677A9}"/>
              </a:ext>
            </a:extLst>
          </p:cNvPr>
          <p:cNvSpPr/>
          <p:nvPr/>
        </p:nvSpPr>
        <p:spPr>
          <a:xfrm>
            <a:off x="10273987" y="1486040"/>
            <a:ext cx="170637" cy="3352303"/>
          </a:xfrm>
          <a:prstGeom prst="rightBrace">
            <a:avLst/>
          </a:prstGeom>
          <a:ln>
            <a:solidFill>
              <a:srgbClr val="495E7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 name="Rectangle 38">
            <a:extLst>
              <a:ext uri="{FF2B5EF4-FFF2-40B4-BE49-F238E27FC236}">
                <a16:creationId xmlns:a16="http://schemas.microsoft.com/office/drawing/2014/main" id="{2A7CA229-C697-4514-9BC7-F06F7FC61296}"/>
              </a:ext>
            </a:extLst>
          </p:cNvPr>
          <p:cNvSpPr/>
          <p:nvPr/>
        </p:nvSpPr>
        <p:spPr>
          <a:xfrm>
            <a:off x="10534080" y="2931358"/>
            <a:ext cx="848450" cy="461665"/>
          </a:xfrm>
          <a:prstGeom prst="rect">
            <a:avLst/>
          </a:prstGeom>
        </p:spPr>
        <p:txBody>
          <a:bodyPr wrap="square">
            <a:spAutoFit/>
          </a:bodyPr>
          <a:lstStyle/>
          <a:p>
            <a:pPr lvl="0" algn="ctr" rtl="1"/>
            <a:r>
              <a:rPr lang="ar-KW" sz="1200" dirty="0">
                <a:cs typeface="mohammad bold art 1" pitchFamily="2" charset="-78"/>
              </a:rPr>
              <a:t>دورة التسوية</a:t>
            </a:r>
            <a:endParaRPr lang="en-GB" sz="1200" dirty="0">
              <a:cs typeface="mohammad bold art 1" pitchFamily="2" charset="-78"/>
            </a:endParaRPr>
          </a:p>
        </p:txBody>
      </p:sp>
    </p:spTree>
    <p:extLst>
      <p:ext uri="{BB962C8B-B14F-4D97-AF65-F5344CB8AC3E}">
        <p14:creationId xmlns:p14="http://schemas.microsoft.com/office/powerpoint/2010/main" val="1992152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2461934" y="144729"/>
            <a:ext cx="6255986" cy="831447"/>
          </a:xfrm>
        </p:spPr>
        <p:txBody>
          <a:bodyPr>
            <a:normAutofit fontScale="90000"/>
          </a:bodyPr>
          <a:lstStyle/>
          <a:p>
            <a:pPr algn="r" rtl="1"/>
            <a:r>
              <a:rPr lang="ar-KW" sz="2800" dirty="0">
                <a:solidFill>
                  <a:srgbClr val="AD8100"/>
                </a:solidFill>
                <a:cs typeface="mohammad bold art 1" pitchFamily="2" charset="-78"/>
              </a:rPr>
              <a:t>مراحل ومخرجات برنامج تطوير منظومة سوق المال</a:t>
            </a:r>
            <a:endParaRPr lang="en-US" sz="2800" dirty="0">
              <a:solidFill>
                <a:srgbClr val="AD8100"/>
              </a:solidFill>
              <a:cs typeface="mohammad bold art 1" pitchFamily="2" charset="-78"/>
            </a:endParaRPr>
          </a:p>
        </p:txBody>
      </p:sp>
      <p:sp>
        <p:nvSpPr>
          <p:cNvPr id="61" name="TextBox 60">
            <a:extLst>
              <a:ext uri="{FF2B5EF4-FFF2-40B4-BE49-F238E27FC236}">
                <a16:creationId xmlns:a16="http://schemas.microsoft.com/office/drawing/2014/main" id="{E49693F8-2D31-47EF-9F2B-8BE87093963A}"/>
              </a:ext>
            </a:extLst>
          </p:cNvPr>
          <p:cNvSpPr txBox="1"/>
          <p:nvPr/>
        </p:nvSpPr>
        <p:spPr>
          <a:xfrm>
            <a:off x="7384424" y="3812429"/>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cs typeface="mohammad bold art 1" pitchFamily="2" charset="-78"/>
              </a:rPr>
              <a:t>2</a:t>
            </a:r>
          </a:p>
        </p:txBody>
      </p:sp>
      <p:sp>
        <p:nvSpPr>
          <p:cNvPr id="67" name="TextBox 66">
            <a:extLst>
              <a:ext uri="{FF2B5EF4-FFF2-40B4-BE49-F238E27FC236}">
                <a16:creationId xmlns:a16="http://schemas.microsoft.com/office/drawing/2014/main" id="{B449A734-759C-4DE0-96DA-1D94E9921767}"/>
              </a:ext>
            </a:extLst>
          </p:cNvPr>
          <p:cNvSpPr txBox="1"/>
          <p:nvPr/>
        </p:nvSpPr>
        <p:spPr>
          <a:xfrm rot="18762770">
            <a:off x="6341621" y="3146556"/>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2018</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81" name="Rectangle 80">
            <a:extLst>
              <a:ext uri="{FF2B5EF4-FFF2-40B4-BE49-F238E27FC236}">
                <a16:creationId xmlns:a16="http://schemas.microsoft.com/office/drawing/2014/main" id="{7C1918D0-5ADE-4E38-9300-EE47AA2F717C}"/>
              </a:ext>
            </a:extLst>
          </p:cNvPr>
          <p:cNvSpPr/>
          <p:nvPr/>
        </p:nvSpPr>
        <p:spPr>
          <a:xfrm>
            <a:off x="7076873" y="2983921"/>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Live</a:t>
            </a:r>
          </a:p>
        </p:txBody>
      </p:sp>
      <p:sp>
        <p:nvSpPr>
          <p:cNvPr id="74" name="TextBox 73">
            <a:extLst>
              <a:ext uri="{FF2B5EF4-FFF2-40B4-BE49-F238E27FC236}">
                <a16:creationId xmlns:a16="http://schemas.microsoft.com/office/drawing/2014/main" id="{EEADD7D3-8EB2-4FA5-BD0F-27251BC5D6C2}"/>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7</a:t>
            </a:r>
            <a:endParaRPr lang="en-001" sz="1400" b="1" dirty="0">
              <a:solidFill>
                <a:schemeClr val="accent3">
                  <a:lumMod val="75000"/>
                </a:schemeClr>
              </a:solidFill>
              <a:latin typeface="+mj-lt"/>
            </a:endParaRPr>
          </a:p>
        </p:txBody>
      </p:sp>
      <p:grpSp>
        <p:nvGrpSpPr>
          <p:cNvPr id="6" name="Group 5">
            <a:extLst>
              <a:ext uri="{FF2B5EF4-FFF2-40B4-BE49-F238E27FC236}">
                <a16:creationId xmlns:a16="http://schemas.microsoft.com/office/drawing/2014/main" id="{41410966-E9E8-4A5E-983E-B9C3DDE7150B}"/>
              </a:ext>
            </a:extLst>
          </p:cNvPr>
          <p:cNvGrpSpPr/>
          <p:nvPr/>
        </p:nvGrpSpPr>
        <p:grpSpPr>
          <a:xfrm>
            <a:off x="8776837" y="1218471"/>
            <a:ext cx="3351763" cy="1990855"/>
            <a:chOff x="7913256" y="1045841"/>
            <a:chExt cx="3351763" cy="1990855"/>
          </a:xfrm>
        </p:grpSpPr>
        <p:sp>
          <p:nvSpPr>
            <p:cNvPr id="71" name="TextBox 70">
              <a:extLst>
                <a:ext uri="{FF2B5EF4-FFF2-40B4-BE49-F238E27FC236}">
                  <a16:creationId xmlns:a16="http://schemas.microsoft.com/office/drawing/2014/main" id="{6D152B82-7938-4CB3-9F40-4BFF58B0C7FF}"/>
                </a:ext>
              </a:extLst>
            </p:cNvPr>
            <p:cNvSpPr txBox="1"/>
            <p:nvPr/>
          </p:nvSpPr>
          <p:spPr>
            <a:xfrm>
              <a:off x="8337778" y="1045841"/>
              <a:ext cx="2927241" cy="415498"/>
            </a:xfrm>
            <a:prstGeom prst="rect">
              <a:avLst/>
            </a:prstGeom>
            <a:solidFill>
              <a:srgbClr val="AD8100"/>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الأولى</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7913256" y="1047724"/>
              <a:ext cx="424522" cy="413615"/>
            </a:xfrm>
            <a:prstGeom prst="homePlate">
              <a:avLst>
                <a:gd name="adj" fmla="val 52781"/>
              </a:avLst>
            </a:prstGeom>
            <a:solidFill>
              <a:srgbClr val="AD8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grpSp>
          <p:nvGrpSpPr>
            <p:cNvPr id="4" name="Group 3">
              <a:extLst>
                <a:ext uri="{FF2B5EF4-FFF2-40B4-BE49-F238E27FC236}">
                  <a16:creationId xmlns:a16="http://schemas.microsoft.com/office/drawing/2014/main" id="{B6B3C9EC-49AE-4BE6-B89B-C743784D93F8}"/>
                </a:ext>
              </a:extLst>
            </p:cNvPr>
            <p:cNvGrpSpPr/>
            <p:nvPr/>
          </p:nvGrpSpPr>
          <p:grpSpPr>
            <a:xfrm>
              <a:off x="9762449" y="1529405"/>
              <a:ext cx="1502570" cy="1507291"/>
              <a:chOff x="6316825" y="1065212"/>
              <a:chExt cx="1502570" cy="1507291"/>
            </a:xfrm>
          </p:grpSpPr>
          <p:sp>
            <p:nvSpPr>
              <p:cNvPr id="62" name="Freeform: Shape 104">
                <a:extLst>
                  <a:ext uri="{FF2B5EF4-FFF2-40B4-BE49-F238E27FC236}">
                    <a16:creationId xmlns:a16="http://schemas.microsoft.com/office/drawing/2014/main" id="{178611CA-B497-407B-95C5-19E8629E9F15}"/>
                  </a:ext>
                </a:extLst>
              </p:cNvPr>
              <p:cNvSpPr/>
              <p:nvPr/>
            </p:nvSpPr>
            <p:spPr>
              <a:xfrm>
                <a:off x="6316826" y="1069934"/>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023C5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9" name="Freeform: Shape 131">
                <a:extLst>
                  <a:ext uri="{FF2B5EF4-FFF2-40B4-BE49-F238E27FC236}">
                    <a16:creationId xmlns:a16="http://schemas.microsoft.com/office/drawing/2014/main" id="{FBD70BA0-D292-4DAD-8460-3AC6CF0427ED}"/>
                  </a:ext>
                </a:extLst>
              </p:cNvPr>
              <p:cNvSpPr/>
              <p:nvPr/>
            </p:nvSpPr>
            <p:spPr>
              <a:xfrm>
                <a:off x="6316825" y="1779442"/>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sp>
            <p:nvSpPr>
              <p:cNvPr id="80" name="Rectangle 79">
                <a:extLst>
                  <a:ext uri="{FF2B5EF4-FFF2-40B4-BE49-F238E27FC236}">
                    <a16:creationId xmlns:a16="http://schemas.microsoft.com/office/drawing/2014/main" id="{B3AA5028-C20A-451F-A6A0-772AEF4ED56A}"/>
                  </a:ext>
                </a:extLst>
              </p:cNvPr>
              <p:cNvSpPr/>
              <p:nvPr/>
            </p:nvSpPr>
            <p:spPr>
              <a:xfrm>
                <a:off x="7081010" y="2287287"/>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chemeClr val="bg1"/>
                    </a:solidFill>
                    <a:effectLst/>
                    <a:uLnTx/>
                    <a:uFillTx/>
                    <a:latin typeface="Calibri Light" panose="020F0302020204030204"/>
                    <a:cs typeface="mohammad bold art 1" pitchFamily="2" charset="-78"/>
                  </a:rPr>
                  <a:t>Live</a:t>
                </a:r>
              </a:p>
            </p:txBody>
          </p:sp>
          <p:sp>
            <p:nvSpPr>
              <p:cNvPr id="86" name="TextBox 85">
                <a:extLst>
                  <a:ext uri="{FF2B5EF4-FFF2-40B4-BE49-F238E27FC236}">
                    <a16:creationId xmlns:a16="http://schemas.microsoft.com/office/drawing/2014/main" id="{DA29C2E7-2216-4200-A5AD-7BF37EDBF827}"/>
                  </a:ext>
                </a:extLst>
              </p:cNvPr>
              <p:cNvSpPr txBox="1"/>
              <p:nvPr/>
            </p:nvSpPr>
            <p:spPr>
              <a:xfrm>
                <a:off x="7328621" y="1065212"/>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cs typeface="mohammad bold art 1" pitchFamily="2" charset="-78"/>
                  </a:rPr>
                  <a:t>1</a:t>
                </a:r>
              </a:p>
            </p:txBody>
          </p:sp>
          <p:sp>
            <p:nvSpPr>
              <p:cNvPr id="84" name="TextBox 83">
                <a:extLst>
                  <a:ext uri="{FF2B5EF4-FFF2-40B4-BE49-F238E27FC236}">
                    <a16:creationId xmlns:a16="http://schemas.microsoft.com/office/drawing/2014/main" id="{2E2A8744-38B2-444E-891C-C3FEB3108A74}"/>
                  </a:ext>
                </a:extLst>
              </p:cNvPr>
              <p:cNvSpPr txBox="1"/>
              <p:nvPr/>
            </p:nvSpPr>
            <p:spPr>
              <a:xfrm rot="2687011">
                <a:off x="6333166" y="2032013"/>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chemeClr val="bg1"/>
                    </a:solidFill>
                    <a:effectLst/>
                    <a:uLnTx/>
                    <a:uFillTx/>
                    <a:cs typeface="mohammad bold art 1" pitchFamily="2" charset="-78"/>
                  </a:rPr>
                  <a:t>2017</a:t>
                </a:r>
                <a:endParaRPr kumimoji="0" lang="en-US" sz="1800" b="1" i="0" u="none" strike="noStrike" kern="0" cap="none" spc="0" normalizeH="0" baseline="0" noProof="0" dirty="0">
                  <a:ln>
                    <a:noFill/>
                  </a:ln>
                  <a:solidFill>
                    <a:schemeClr val="bg1"/>
                  </a:solidFill>
                  <a:effectLst/>
                  <a:uLnTx/>
                  <a:uFillTx/>
                  <a:cs typeface="mohammad bold art 1" pitchFamily="2" charset="-78"/>
                </a:endParaRPr>
              </a:p>
            </p:txBody>
          </p:sp>
          <p:pic>
            <p:nvPicPr>
              <p:cNvPr id="93" name="Picture 92">
                <a:extLst>
                  <a:ext uri="{FF2B5EF4-FFF2-40B4-BE49-F238E27FC236}">
                    <a16:creationId xmlns:a16="http://schemas.microsoft.com/office/drawing/2014/main" id="{3E872D21-6998-4AD0-8D7C-8ABD5E058600}"/>
                  </a:ext>
                </a:extLst>
              </p:cNvPr>
              <p:cNvPicPr>
                <a:picLocks noChangeAspect="1"/>
              </p:cNvPicPr>
              <p:nvPr/>
            </p:nvPicPr>
            <p:blipFill>
              <a:blip r:embed="rId4"/>
              <a:stretch>
                <a:fillRect/>
              </a:stretch>
            </p:blipFill>
            <p:spPr>
              <a:xfrm>
                <a:off x="7534318" y="2342139"/>
                <a:ext cx="272876" cy="204657"/>
              </a:xfrm>
              <a:prstGeom prst="rect">
                <a:avLst/>
              </a:prstGeom>
            </p:spPr>
          </p:pic>
        </p:grpSp>
      </p:grpSp>
      <p:graphicFrame>
        <p:nvGraphicFramePr>
          <p:cNvPr id="5" name="Diagram 4">
            <a:extLst>
              <a:ext uri="{FF2B5EF4-FFF2-40B4-BE49-F238E27FC236}">
                <a16:creationId xmlns:a16="http://schemas.microsoft.com/office/drawing/2014/main" id="{48E07A08-AA19-44CD-BB3E-95CE27AD205D}"/>
              </a:ext>
            </a:extLst>
          </p:cNvPr>
          <p:cNvGraphicFramePr/>
          <p:nvPr>
            <p:extLst>
              <p:ext uri="{D42A27DB-BD31-4B8C-83A1-F6EECF244321}">
                <p14:modId xmlns:p14="http://schemas.microsoft.com/office/powerpoint/2010/main" val="207973554"/>
              </p:ext>
            </p:extLst>
          </p:nvPr>
        </p:nvGraphicFramePr>
        <p:xfrm>
          <a:off x="732140" y="1702035"/>
          <a:ext cx="9821820" cy="43999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01006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2452969" y="112674"/>
            <a:ext cx="6255986" cy="831447"/>
          </a:xfrm>
        </p:spPr>
        <p:txBody>
          <a:bodyPr>
            <a:normAutofit fontScale="90000"/>
          </a:bodyPr>
          <a:lstStyle/>
          <a:p>
            <a:pPr algn="r" rtl="1"/>
            <a:r>
              <a:rPr lang="ar-KW" sz="2800" dirty="0">
                <a:solidFill>
                  <a:srgbClr val="AD8100"/>
                </a:solidFill>
                <a:cs typeface="mohammad bold art 1" pitchFamily="2" charset="-78"/>
              </a:rPr>
              <a:t>مراحل ومخرجات برنامج تطوير منظومة سوق المال</a:t>
            </a:r>
            <a:endParaRPr lang="en-US" sz="2800" dirty="0">
              <a:solidFill>
                <a:srgbClr val="AD8100"/>
              </a:solidFill>
              <a:cs typeface="mohammad bold art 1" pitchFamily="2" charset="-78"/>
            </a:endParaRPr>
          </a:p>
        </p:txBody>
      </p:sp>
      <p:sp>
        <p:nvSpPr>
          <p:cNvPr id="61" name="TextBox 60">
            <a:extLst>
              <a:ext uri="{FF2B5EF4-FFF2-40B4-BE49-F238E27FC236}">
                <a16:creationId xmlns:a16="http://schemas.microsoft.com/office/drawing/2014/main" id="{E49693F8-2D31-47EF-9F2B-8BE87093963A}"/>
              </a:ext>
            </a:extLst>
          </p:cNvPr>
          <p:cNvSpPr txBox="1"/>
          <p:nvPr/>
        </p:nvSpPr>
        <p:spPr>
          <a:xfrm>
            <a:off x="7384424" y="3812429"/>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cs typeface="mohammad bold art 1" pitchFamily="2" charset="-78"/>
              </a:rPr>
              <a:t>2</a:t>
            </a:r>
          </a:p>
        </p:txBody>
      </p:sp>
      <p:sp>
        <p:nvSpPr>
          <p:cNvPr id="67" name="TextBox 66">
            <a:extLst>
              <a:ext uri="{FF2B5EF4-FFF2-40B4-BE49-F238E27FC236}">
                <a16:creationId xmlns:a16="http://schemas.microsoft.com/office/drawing/2014/main" id="{B449A734-759C-4DE0-96DA-1D94E9921767}"/>
              </a:ext>
            </a:extLst>
          </p:cNvPr>
          <p:cNvSpPr txBox="1"/>
          <p:nvPr/>
        </p:nvSpPr>
        <p:spPr>
          <a:xfrm rot="18762770">
            <a:off x="6341621" y="3146556"/>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2018</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81" name="Rectangle 80">
            <a:extLst>
              <a:ext uri="{FF2B5EF4-FFF2-40B4-BE49-F238E27FC236}">
                <a16:creationId xmlns:a16="http://schemas.microsoft.com/office/drawing/2014/main" id="{7C1918D0-5ADE-4E38-9300-EE47AA2F717C}"/>
              </a:ext>
            </a:extLst>
          </p:cNvPr>
          <p:cNvSpPr/>
          <p:nvPr/>
        </p:nvSpPr>
        <p:spPr>
          <a:xfrm>
            <a:off x="7076873" y="2983921"/>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Live</a:t>
            </a:r>
          </a:p>
        </p:txBody>
      </p:sp>
      <p:sp>
        <p:nvSpPr>
          <p:cNvPr id="74" name="TextBox 73">
            <a:extLst>
              <a:ext uri="{FF2B5EF4-FFF2-40B4-BE49-F238E27FC236}">
                <a16:creationId xmlns:a16="http://schemas.microsoft.com/office/drawing/2014/main" id="{EEADD7D3-8EB2-4FA5-BD0F-27251BC5D6C2}"/>
              </a:ext>
            </a:extLst>
          </p:cNvPr>
          <p:cNvSpPr txBox="1"/>
          <p:nvPr/>
        </p:nvSpPr>
        <p:spPr>
          <a:xfrm>
            <a:off x="11469190" y="6322424"/>
            <a:ext cx="409302" cy="307777"/>
          </a:xfrm>
          <a:prstGeom prst="rect">
            <a:avLst/>
          </a:prstGeom>
          <a:noFill/>
        </p:spPr>
        <p:txBody>
          <a:bodyPr wrap="square" rtlCol="0">
            <a:spAutoFit/>
          </a:bodyPr>
          <a:lstStyle/>
          <a:p>
            <a:pPr algn="ctr"/>
            <a:r>
              <a:rPr lang="ar-KW" sz="1400" b="1" dirty="0">
                <a:solidFill>
                  <a:schemeClr val="accent3">
                    <a:lumMod val="75000"/>
                  </a:schemeClr>
                </a:solidFill>
                <a:latin typeface="+mj-lt"/>
              </a:rPr>
              <a:t>7</a:t>
            </a:r>
            <a:endParaRPr lang="en-001" sz="1400" b="1" dirty="0">
              <a:solidFill>
                <a:schemeClr val="accent3">
                  <a:lumMod val="75000"/>
                </a:schemeClr>
              </a:solidFill>
              <a:latin typeface="+mj-lt"/>
            </a:endParaRPr>
          </a:p>
        </p:txBody>
      </p:sp>
      <p:grpSp>
        <p:nvGrpSpPr>
          <p:cNvPr id="6" name="Group 5">
            <a:extLst>
              <a:ext uri="{FF2B5EF4-FFF2-40B4-BE49-F238E27FC236}">
                <a16:creationId xmlns:a16="http://schemas.microsoft.com/office/drawing/2014/main" id="{41410966-E9E8-4A5E-983E-B9C3DDE7150B}"/>
              </a:ext>
            </a:extLst>
          </p:cNvPr>
          <p:cNvGrpSpPr/>
          <p:nvPr/>
        </p:nvGrpSpPr>
        <p:grpSpPr>
          <a:xfrm>
            <a:off x="8772354" y="1213989"/>
            <a:ext cx="3351763" cy="1990855"/>
            <a:chOff x="7913256" y="1045841"/>
            <a:chExt cx="3351763" cy="1990855"/>
          </a:xfrm>
        </p:grpSpPr>
        <p:sp>
          <p:nvSpPr>
            <p:cNvPr id="71" name="TextBox 70">
              <a:extLst>
                <a:ext uri="{FF2B5EF4-FFF2-40B4-BE49-F238E27FC236}">
                  <a16:creationId xmlns:a16="http://schemas.microsoft.com/office/drawing/2014/main" id="{6D152B82-7938-4CB3-9F40-4BFF58B0C7FF}"/>
                </a:ext>
              </a:extLst>
            </p:cNvPr>
            <p:cNvSpPr txBox="1"/>
            <p:nvPr/>
          </p:nvSpPr>
          <p:spPr>
            <a:xfrm>
              <a:off x="8337778" y="1045841"/>
              <a:ext cx="2927241" cy="415498"/>
            </a:xfrm>
            <a:prstGeom prst="rect">
              <a:avLst/>
            </a:prstGeom>
            <a:solidFill>
              <a:srgbClr val="AD8100"/>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الثانية</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7913256" y="1047724"/>
              <a:ext cx="424522" cy="413615"/>
            </a:xfrm>
            <a:prstGeom prst="homePlate">
              <a:avLst>
                <a:gd name="adj" fmla="val 52781"/>
              </a:avLst>
            </a:prstGeom>
            <a:solidFill>
              <a:srgbClr val="AD8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grpSp>
          <p:nvGrpSpPr>
            <p:cNvPr id="4" name="Group 3">
              <a:extLst>
                <a:ext uri="{FF2B5EF4-FFF2-40B4-BE49-F238E27FC236}">
                  <a16:creationId xmlns:a16="http://schemas.microsoft.com/office/drawing/2014/main" id="{B6B3C9EC-49AE-4BE6-B89B-C743784D93F8}"/>
                </a:ext>
              </a:extLst>
            </p:cNvPr>
            <p:cNvGrpSpPr/>
            <p:nvPr/>
          </p:nvGrpSpPr>
          <p:grpSpPr>
            <a:xfrm>
              <a:off x="9762449" y="1529405"/>
              <a:ext cx="1502570" cy="1507291"/>
              <a:chOff x="6316825" y="1065212"/>
              <a:chExt cx="1502570" cy="1507291"/>
            </a:xfrm>
          </p:grpSpPr>
          <p:sp>
            <p:nvSpPr>
              <p:cNvPr id="62" name="Freeform: Shape 104">
                <a:extLst>
                  <a:ext uri="{FF2B5EF4-FFF2-40B4-BE49-F238E27FC236}">
                    <a16:creationId xmlns:a16="http://schemas.microsoft.com/office/drawing/2014/main" id="{178611CA-B497-407B-95C5-19E8629E9F15}"/>
                  </a:ext>
                </a:extLst>
              </p:cNvPr>
              <p:cNvSpPr/>
              <p:nvPr/>
            </p:nvSpPr>
            <p:spPr>
              <a:xfrm>
                <a:off x="6316826" y="1069934"/>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023C5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sp>
            <p:nvSpPr>
              <p:cNvPr id="89" name="Freeform: Shape 131">
                <a:extLst>
                  <a:ext uri="{FF2B5EF4-FFF2-40B4-BE49-F238E27FC236}">
                    <a16:creationId xmlns:a16="http://schemas.microsoft.com/office/drawing/2014/main" id="{FBD70BA0-D292-4DAD-8460-3AC6CF0427ED}"/>
                  </a:ext>
                </a:extLst>
              </p:cNvPr>
              <p:cNvSpPr/>
              <p:nvPr/>
            </p:nvSpPr>
            <p:spPr>
              <a:xfrm>
                <a:off x="6316825" y="1779442"/>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AD8100"/>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80" name="Rectangle 79">
                <a:extLst>
                  <a:ext uri="{FF2B5EF4-FFF2-40B4-BE49-F238E27FC236}">
                    <a16:creationId xmlns:a16="http://schemas.microsoft.com/office/drawing/2014/main" id="{B3AA5028-C20A-451F-A6A0-772AEF4ED56A}"/>
                  </a:ext>
                </a:extLst>
              </p:cNvPr>
              <p:cNvSpPr/>
              <p:nvPr/>
            </p:nvSpPr>
            <p:spPr>
              <a:xfrm>
                <a:off x="7081010" y="2287287"/>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chemeClr val="bg1"/>
                    </a:solidFill>
                    <a:effectLst/>
                    <a:uLnTx/>
                    <a:uFillTx/>
                    <a:latin typeface="Calibri Light" panose="020F0302020204030204"/>
                    <a:cs typeface="mohammad bold art 1" pitchFamily="2" charset="-78"/>
                  </a:rPr>
                  <a:t>Live</a:t>
                </a:r>
              </a:p>
            </p:txBody>
          </p:sp>
          <p:sp>
            <p:nvSpPr>
              <p:cNvPr id="86" name="TextBox 85">
                <a:extLst>
                  <a:ext uri="{FF2B5EF4-FFF2-40B4-BE49-F238E27FC236}">
                    <a16:creationId xmlns:a16="http://schemas.microsoft.com/office/drawing/2014/main" id="{DA29C2E7-2216-4200-A5AD-7BF37EDBF827}"/>
                  </a:ext>
                </a:extLst>
              </p:cNvPr>
              <p:cNvSpPr txBox="1"/>
              <p:nvPr/>
            </p:nvSpPr>
            <p:spPr>
              <a:xfrm>
                <a:off x="7328621" y="1065212"/>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cs typeface="mohammad bold art 1" pitchFamily="2" charset="-78"/>
                  </a:rPr>
                  <a:t>2</a:t>
                </a:r>
              </a:p>
            </p:txBody>
          </p:sp>
          <p:sp>
            <p:nvSpPr>
              <p:cNvPr id="84" name="TextBox 83">
                <a:extLst>
                  <a:ext uri="{FF2B5EF4-FFF2-40B4-BE49-F238E27FC236}">
                    <a16:creationId xmlns:a16="http://schemas.microsoft.com/office/drawing/2014/main" id="{2E2A8744-38B2-444E-891C-C3FEB3108A74}"/>
                  </a:ext>
                </a:extLst>
              </p:cNvPr>
              <p:cNvSpPr txBox="1"/>
              <p:nvPr/>
            </p:nvSpPr>
            <p:spPr>
              <a:xfrm rot="2687011">
                <a:off x="6333166" y="2032013"/>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chemeClr val="bg1"/>
                    </a:solidFill>
                    <a:effectLst/>
                    <a:uLnTx/>
                    <a:uFillTx/>
                    <a:cs typeface="mohammad bold art 1" pitchFamily="2" charset="-78"/>
                  </a:rPr>
                  <a:t>2018</a:t>
                </a:r>
                <a:endParaRPr kumimoji="0" lang="en-US" sz="1800" b="1" i="0" u="none" strike="noStrike" kern="0" cap="none" spc="0" normalizeH="0" baseline="0" noProof="0" dirty="0">
                  <a:ln>
                    <a:noFill/>
                  </a:ln>
                  <a:solidFill>
                    <a:schemeClr val="bg1"/>
                  </a:solidFill>
                  <a:effectLst/>
                  <a:uLnTx/>
                  <a:uFillTx/>
                  <a:cs typeface="mohammad bold art 1" pitchFamily="2" charset="-78"/>
                </a:endParaRPr>
              </a:p>
            </p:txBody>
          </p:sp>
          <p:pic>
            <p:nvPicPr>
              <p:cNvPr id="93" name="Picture 92">
                <a:extLst>
                  <a:ext uri="{FF2B5EF4-FFF2-40B4-BE49-F238E27FC236}">
                    <a16:creationId xmlns:a16="http://schemas.microsoft.com/office/drawing/2014/main" id="{3E872D21-6998-4AD0-8D7C-8ABD5E058600}"/>
                  </a:ext>
                </a:extLst>
              </p:cNvPr>
              <p:cNvPicPr>
                <a:picLocks noChangeAspect="1"/>
              </p:cNvPicPr>
              <p:nvPr/>
            </p:nvPicPr>
            <p:blipFill>
              <a:blip r:embed="rId4"/>
              <a:stretch>
                <a:fillRect/>
              </a:stretch>
            </p:blipFill>
            <p:spPr>
              <a:xfrm>
                <a:off x="7534318" y="2342139"/>
                <a:ext cx="272876" cy="204657"/>
              </a:xfrm>
              <a:prstGeom prst="rect">
                <a:avLst/>
              </a:prstGeom>
            </p:spPr>
          </p:pic>
        </p:grpSp>
      </p:grpSp>
      <p:graphicFrame>
        <p:nvGraphicFramePr>
          <p:cNvPr id="5" name="Diagram 4">
            <a:extLst>
              <a:ext uri="{FF2B5EF4-FFF2-40B4-BE49-F238E27FC236}">
                <a16:creationId xmlns:a16="http://schemas.microsoft.com/office/drawing/2014/main" id="{48E07A08-AA19-44CD-BB3E-95CE27AD205D}"/>
              </a:ext>
            </a:extLst>
          </p:cNvPr>
          <p:cNvGraphicFramePr/>
          <p:nvPr>
            <p:extLst>
              <p:ext uri="{D42A27DB-BD31-4B8C-83A1-F6EECF244321}">
                <p14:modId xmlns:p14="http://schemas.microsoft.com/office/powerpoint/2010/main" val="2708339533"/>
              </p:ext>
            </p:extLst>
          </p:nvPr>
        </p:nvGraphicFramePr>
        <p:xfrm>
          <a:off x="802230" y="1697553"/>
          <a:ext cx="9734738" cy="45735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720672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18712</TotalTime>
  <Words>2766</Words>
  <Application>Microsoft Office PowerPoint</Application>
  <PresentationFormat>Widescreen</PresentationFormat>
  <Paragraphs>367</Paragraphs>
  <Slides>23</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Modern No. 20</vt:lpstr>
      <vt:lpstr>mohammad bold art 1</vt:lpstr>
      <vt:lpstr>Times New Roman</vt:lpstr>
      <vt:lpstr>Wingdings</vt:lpstr>
      <vt:lpstr>Office Theme</vt:lpstr>
      <vt:lpstr>تطوير منظومة سوق المال</vt:lpstr>
      <vt:lpstr>PowerPoint Presentation</vt:lpstr>
      <vt:lpstr>PowerPoint Presentation</vt:lpstr>
      <vt:lpstr>PowerPoint Presentation</vt:lpstr>
      <vt:lpstr>مراحل ومخرجات برنامج تطوير منظومة سوق المال</vt:lpstr>
      <vt:lpstr>مراحل ومخرجات برنامج تطوير منظومة سوق المال</vt:lpstr>
      <vt:lpstr>PowerPoint Presentation</vt:lpstr>
      <vt:lpstr>مراحل ومخرجات برنامج تطوير منظومة سوق المال</vt:lpstr>
      <vt:lpstr>مراحل ومخرجات برنامج تطوير منظومة سوق المال</vt:lpstr>
      <vt:lpstr>مراحل ومخرجات برنامج تطوير منظومة سوق المال</vt:lpstr>
      <vt:lpstr>مراحل ومخرجات برنامج تطوير منظومة سوق المال</vt:lpstr>
      <vt:lpstr>مراحل ومخرجات برنامج تطوير منظومة سوق المال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مراحل ومخرجات برنامج تطوير منظومة سوق المال</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Ohoud Alajmi</cp:lastModifiedBy>
  <cp:revision>313</cp:revision>
  <cp:lastPrinted>2022-09-06T06:10:44Z</cp:lastPrinted>
  <dcterms:created xsi:type="dcterms:W3CDTF">2019-01-07T08:24:41Z</dcterms:created>
  <dcterms:modified xsi:type="dcterms:W3CDTF">2022-12-01T12:11:51Z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48029534-5340-4bf7-9b92-889f947ed9ee</vt:lpwstr>
  </property>
</Properties>
</file>